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9.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262" r:id="rId6"/>
    <p:sldId id="257" r:id="rId7"/>
    <p:sldId id="260" r:id="rId8"/>
    <p:sldId id="264" r:id="rId9"/>
    <p:sldId id="263" r:id="rId10"/>
    <p:sldId id="259" r:id="rId11"/>
    <p:sldId id="265" r:id="rId12"/>
    <p:sldId id="349" r:id="rId13"/>
    <p:sldId id="352" r:id="rId14"/>
    <p:sldId id="351" r:id="rId15"/>
    <p:sldId id="353" r:id="rId16"/>
    <p:sldId id="266" r:id="rId17"/>
    <p:sldId id="348" r:id="rId18"/>
    <p:sldId id="267" r:id="rId19"/>
    <p:sldId id="269" r:id="rId20"/>
    <p:sldId id="268" r:id="rId21"/>
    <p:sldId id="270" r:id="rId22"/>
    <p:sldId id="272" r:id="rId23"/>
    <p:sldId id="273" r:id="rId24"/>
    <p:sldId id="278" r:id="rId25"/>
    <p:sldId id="280" r:id="rId26"/>
    <p:sldId id="281" r:id="rId27"/>
    <p:sldId id="282" r:id="rId28"/>
    <p:sldId id="350" r:id="rId29"/>
    <p:sldId id="283" r:id="rId30"/>
    <p:sldId id="284" r:id="rId31"/>
    <p:sldId id="285" r:id="rId32"/>
    <p:sldId id="286" r:id="rId33"/>
  </p:sldIdLst>
  <p:sldSz cx="10058400" cy="7772400"/>
  <p:notesSz cx="10058400" cy="7772400"/>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D5D7"/>
    <a:srgbClr val="D219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94694"/>
  </p:normalViewPr>
  <p:slideViewPr>
    <p:cSldViewPr>
      <p:cViewPr varScale="1">
        <p:scale>
          <a:sx n="107" d="100"/>
          <a:sy n="107" d="100"/>
        </p:scale>
        <p:origin x="228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4BCE0172-B641-47DC-872A-9F76767E115F}" type="datetimeFigureOut">
              <a:rPr lang="pt-PT" smtClean="0"/>
              <a:t>19/08/22</a:t>
            </a:fld>
            <a:endParaRPr lang="pt-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80025F2-0EA9-482A-9BBA-6C97CDC4656A}" type="slidenum">
              <a:rPr lang="pt-PT" smtClean="0"/>
              <a:t>‹#›</a:t>
            </a:fld>
            <a:endParaRPr lang="pt-PT"/>
          </a:p>
        </p:txBody>
      </p:sp>
    </p:spTree>
    <p:extLst>
      <p:ext uri="{BB962C8B-B14F-4D97-AF65-F5344CB8AC3E}">
        <p14:creationId xmlns:p14="http://schemas.microsoft.com/office/powerpoint/2010/main" val="195063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280025F2-0EA9-482A-9BBA-6C97CDC4656A}" type="slidenum">
              <a:rPr lang="pt-PT" smtClean="0"/>
              <a:t>8</a:t>
            </a:fld>
            <a:endParaRPr lang="pt-PT"/>
          </a:p>
        </p:txBody>
      </p:sp>
    </p:spTree>
    <p:extLst>
      <p:ext uri="{BB962C8B-B14F-4D97-AF65-F5344CB8AC3E}">
        <p14:creationId xmlns:p14="http://schemas.microsoft.com/office/powerpoint/2010/main" val="48884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371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38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280025F2-0EA9-482A-9BBA-6C97CDC4656A}" type="slidenum">
              <a:rPr lang="pt-PT" smtClean="0"/>
              <a:t>25</a:t>
            </a:fld>
            <a:endParaRPr lang="pt-PT"/>
          </a:p>
        </p:txBody>
      </p:sp>
    </p:spTree>
    <p:extLst>
      <p:ext uri="{BB962C8B-B14F-4D97-AF65-F5344CB8AC3E}">
        <p14:creationId xmlns:p14="http://schemas.microsoft.com/office/powerpoint/2010/main" val="138266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userDrawn="1">
  <p:cSld name="Quote Slide">
    <p:spTree>
      <p:nvGrpSpPr>
        <p:cNvPr id="1" name="Shape 175"/>
        <p:cNvGrpSpPr/>
        <p:nvPr/>
      </p:nvGrpSpPr>
      <p:grpSpPr>
        <a:xfrm>
          <a:off x="0" y="0"/>
          <a:ext cx="0" cy="0"/>
          <a:chOff x="0" y="0"/>
          <a:chExt cx="0" cy="0"/>
        </a:xfrm>
      </p:grpSpPr>
    </p:spTree>
    <p:extLst>
      <p:ext uri="{BB962C8B-B14F-4D97-AF65-F5344CB8AC3E}">
        <p14:creationId xmlns:p14="http://schemas.microsoft.com/office/powerpoint/2010/main" val="3197496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hyperlink" Target="https://www.investopedia.com/terms/w/word-of-mouth-marketing.asp" TargetMode="External"/><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hyperlink" Target="https://pxhere.com/en/photo/1616399"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outbrain.com/native-advertising/" TargetMode="External"/><Relationship Id="rId13" Type="http://schemas.openxmlformats.org/officeDocument/2006/relationships/hyperlink" Target="https://crm.org/crmland/what-is-a-crm" TargetMode="External"/><Relationship Id="rId3" Type="http://schemas.openxmlformats.org/officeDocument/2006/relationships/hyperlink" Target="https://www.epicopportunities.eu/curriculum-and-open-educational-resources/" TargetMode="External"/><Relationship Id="rId7" Type="http://schemas.openxmlformats.org/officeDocument/2006/relationships/hyperlink" Target="https://instapage.com/blog/display-advertising" TargetMode="External"/><Relationship Id="rId12" Type="http://schemas.openxmlformats.org/officeDocument/2006/relationships/hyperlink" Target="https://www.salesforce.com/eu/learning-centre/marketing/what-is-marketing-automation/" TargetMode="Externa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s://moz.com/learn/seo/what-is-seo" TargetMode="External"/><Relationship Id="rId11" Type="http://schemas.openxmlformats.org/officeDocument/2006/relationships/hyperlink" Target="https://blog.hubspot.com/marketing/content-marketing-plan" TargetMode="External"/><Relationship Id="rId5" Type="http://schemas.openxmlformats.org/officeDocument/2006/relationships/hyperlink" Target="https://buffer.com/social-media-marketing" TargetMode="External"/><Relationship Id="rId15" Type="http://schemas.openxmlformats.org/officeDocument/2006/relationships/hyperlink" Target="https://www.shopify.com/blog/affiliate-marketing" TargetMode="External"/><Relationship Id="rId10" Type="http://schemas.openxmlformats.org/officeDocument/2006/relationships/hyperlink" Target="https://www.optimizely.com/optimization-glossary/ab-testing/" TargetMode="External"/><Relationship Id="rId4" Type="http://schemas.openxmlformats.org/officeDocument/2006/relationships/hyperlink" Target="https://mailchimp.com/marketing-glossary/email-marketing/" TargetMode="External"/><Relationship Id="rId9" Type="http://schemas.openxmlformats.org/officeDocument/2006/relationships/hyperlink" Target="https://www.getresponse.com/blog/how-do-webinars-work" TargetMode="External"/><Relationship Id="rId14" Type="http://schemas.openxmlformats.org/officeDocument/2006/relationships/hyperlink" Target="https://www.wordstream.com/pay-per-click-advertis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picopportunities.eu/curriculum-and-open-educational-resources/"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d_M5uRR3h88"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kuskusproject.eu/en/kus-kus-pro/communicatio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8" Type="http://schemas.openxmlformats.org/officeDocument/2006/relationships/image" Target="../media/image12.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feedough.com/coca-cola-marketing-study/" TargetMode="External"/><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ordaloii.com/"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hyperlink" Target="https://www.bookastreetartis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png"/><Relationship Id="rId21" Type="http://schemas.openxmlformats.org/officeDocument/2006/relationships/image" Target="../media/image110.png"/><Relationship Id="rId34" Type="http://schemas.openxmlformats.org/officeDocument/2006/relationships/image" Target="../media/image123.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33" Type="http://schemas.openxmlformats.org/officeDocument/2006/relationships/image" Target="../media/image122.png"/><Relationship Id="rId2" Type="http://schemas.openxmlformats.org/officeDocument/2006/relationships/notesSlide" Target="../notesSlides/notesSlide4.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32" Type="http://schemas.openxmlformats.org/officeDocument/2006/relationships/image" Target="../media/image121.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36" Type="http://schemas.openxmlformats.org/officeDocument/2006/relationships/image" Target="../media/image125.pn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120.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png"/><Relationship Id="rId35" Type="http://schemas.openxmlformats.org/officeDocument/2006/relationships/image" Target="../media/image124.png"/><Relationship Id="rId8" Type="http://schemas.openxmlformats.org/officeDocument/2006/relationships/image" Target="../media/image97.png"/></Relationships>
</file>

<file path=ppt/slides/_rels/slide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28.png"/><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image" Target="../media/image127.png"/><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8.png"/><Relationship Id="rId10" Type="http://schemas.openxmlformats.org/officeDocument/2006/relationships/image" Target="../media/image135.png"/><Relationship Id="rId19"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151.png"/><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ilwebasia.com/company-logos-meaning-infographic/" TargetMode="External"/><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hyperlink" Target="https://blog.hootsuite.com/social-media-metrics/"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outdoor, yellow&#10;&#10;Description automatically generated">
            <a:extLst>
              <a:ext uri="{FF2B5EF4-FFF2-40B4-BE49-F238E27FC236}">
                <a16:creationId xmlns:a16="http://schemas.microsoft.com/office/drawing/2014/main" id="{822C6288-47A7-492A-8736-C49C9E5266A9}"/>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533400" y="-35936"/>
            <a:ext cx="11712504" cy="7808336"/>
          </a:xfrm>
          <a:prstGeom prst="rect">
            <a:avLst/>
          </a:prstGeom>
        </p:spPr>
      </p:pic>
      <p:sp>
        <p:nvSpPr>
          <p:cNvPr id="26" name="object 8">
            <a:extLst>
              <a:ext uri="{FF2B5EF4-FFF2-40B4-BE49-F238E27FC236}">
                <a16:creationId xmlns:a16="http://schemas.microsoft.com/office/drawing/2014/main" id="{EE8C570A-0E2B-49B5-909B-2A771DB36754}"/>
              </a:ext>
            </a:extLst>
          </p:cNvPr>
          <p:cNvSpPr/>
          <p:nvPr/>
        </p:nvSpPr>
        <p:spPr>
          <a:xfrm>
            <a:off x="1289022" y="3676650"/>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2" name="object 2"/>
          <p:cNvSpPr txBox="1">
            <a:spLocks noGrp="1"/>
          </p:cNvSpPr>
          <p:nvPr>
            <p:ph type="subTitle" idx="4"/>
          </p:nvPr>
        </p:nvSpPr>
        <p:spPr>
          <a:xfrm>
            <a:off x="916291" y="4292600"/>
            <a:ext cx="8225817" cy="1982594"/>
          </a:xfrm>
          <a:prstGeom prst="rect">
            <a:avLst/>
          </a:prstGeom>
        </p:spPr>
        <p:txBody>
          <a:bodyPr vert="horz" wrap="square" lIns="0" tIns="12700" rIns="0" bIns="0" rtlCol="0">
            <a:spAutoFit/>
          </a:bodyPr>
          <a:lstStyle/>
          <a:p>
            <a:pPr marL="297815" marR="5080">
              <a:lnSpc>
                <a:spcPct val="100000"/>
              </a:lnSpc>
              <a:spcBef>
                <a:spcPts val="100"/>
              </a:spcBef>
            </a:pPr>
            <a:r>
              <a:rPr lang="pl-PL" sz="3200" dirty="0"/>
              <a:t>Marketing twojego pomysłu z niewielkim budżetem: rozwój marki, marketing szeptany, marketing w mediach społecznościowych, oparty na reputacji.</a:t>
            </a:r>
            <a:endParaRPr lang="pl-PL" sz="3200" spc="265" dirty="0"/>
          </a:p>
        </p:txBody>
      </p:sp>
      <p:grpSp>
        <p:nvGrpSpPr>
          <p:cNvPr id="3" name="object 3"/>
          <p:cNvGrpSpPr/>
          <p:nvPr/>
        </p:nvGrpSpPr>
        <p:grpSpPr>
          <a:xfrm>
            <a:off x="1214120" y="647661"/>
            <a:ext cx="8844279" cy="2711968"/>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4" cstate="screen">
              <a:extLst>
                <a:ext uri="{28A0092B-C50C-407E-A947-70E740481C1C}">
                  <a14:useLocalDpi xmlns:a14="http://schemas.microsoft.com/office/drawing/2010/main"/>
                </a:ext>
              </a:extLst>
            </a:blip>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91160"/>
          </a:xfrm>
          <a:prstGeom prst="rect">
            <a:avLst/>
          </a:prstGeom>
        </p:spPr>
        <p:txBody>
          <a:bodyPr vert="horz" wrap="square" lIns="0" tIns="12700" rIns="0" bIns="0" rtlCol="0">
            <a:spAutoFit/>
          </a:bodyPr>
          <a:lstStyle/>
          <a:p>
            <a:pPr marL="12700">
              <a:lnSpc>
                <a:spcPct val="100000"/>
              </a:lnSpc>
              <a:spcBef>
                <a:spcPts val="100"/>
              </a:spcBef>
            </a:pPr>
            <a:r>
              <a:rPr lang="pl-PL" sz="2400" spc="80" dirty="0">
                <a:solidFill>
                  <a:srgbClr val="FFFFFF"/>
                </a:solidFill>
                <a:latin typeface="Trebuchet MS"/>
                <a:cs typeface="Trebuchet MS"/>
              </a:rPr>
              <a:t>MODUŁ</a:t>
            </a:r>
            <a:r>
              <a:rPr sz="2400" spc="-140" dirty="0">
                <a:solidFill>
                  <a:srgbClr val="FFFFFF"/>
                </a:solidFill>
                <a:latin typeface="Trebuchet MS"/>
                <a:cs typeface="Trebuchet MS"/>
              </a:rPr>
              <a:t> </a:t>
            </a:r>
            <a:r>
              <a:rPr lang="pt-PT" sz="2400" spc="75" dirty="0">
                <a:solidFill>
                  <a:srgbClr val="FFFFFF"/>
                </a:solidFill>
                <a:latin typeface="Trebuchet MS"/>
                <a:cs typeface="Trebuchet MS"/>
              </a:rPr>
              <a:t>5</a:t>
            </a:r>
            <a:endParaRPr sz="2400" dirty="0">
              <a:latin typeface="Trebuchet MS"/>
              <a:cs typeface="Trebuchet MS"/>
            </a:endParaRPr>
          </a:p>
        </p:txBody>
      </p:sp>
      <p:sp>
        <p:nvSpPr>
          <p:cNvPr id="27" name="TextBox 26">
            <a:extLst>
              <a:ext uri="{FF2B5EF4-FFF2-40B4-BE49-F238E27FC236}">
                <a16:creationId xmlns:a16="http://schemas.microsoft.com/office/drawing/2014/main" id="{C25B2561-5881-4F17-B420-7AE71557641A}"/>
              </a:ext>
            </a:extLst>
          </p:cNvPr>
          <p:cNvSpPr txBox="1"/>
          <p:nvPr/>
        </p:nvSpPr>
        <p:spPr>
          <a:xfrm rot="16200000">
            <a:off x="7387695" y="5150077"/>
            <a:ext cx="5029200" cy="215444"/>
          </a:xfrm>
          <a:prstGeom prst="rect">
            <a:avLst/>
          </a:prstGeom>
          <a:noFill/>
        </p:spPr>
        <p:txBody>
          <a:bodyPr wrap="square">
            <a:spAutoFit/>
          </a:bodyPr>
          <a:lstStyle/>
          <a:p>
            <a:r>
              <a:rPr lang="pt-PT" sz="800" dirty="0" err="1"/>
              <a:t>Photo</a:t>
            </a:r>
            <a:r>
              <a:rPr lang="pt-PT" sz="800" dirty="0"/>
              <a:t> </a:t>
            </a:r>
            <a:r>
              <a:rPr lang="pt-PT" sz="800" dirty="0" err="1"/>
              <a:t>by</a:t>
            </a:r>
            <a:r>
              <a:rPr lang="pt-PT" sz="800" dirty="0"/>
              <a:t> Câmara Municipal de Bragança</a:t>
            </a:r>
          </a:p>
        </p:txBody>
      </p:sp>
      <p:sp>
        <p:nvSpPr>
          <p:cNvPr id="25" name="TextBox 42">
            <a:extLst>
              <a:ext uri="{FF2B5EF4-FFF2-40B4-BE49-F238E27FC236}">
                <a16:creationId xmlns:a16="http://schemas.microsoft.com/office/drawing/2014/main" id="{5D3AA02A-DBE4-29AA-C210-3CAF38604B01}"/>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28" name="Picture 43" descr="Graphical user interface, text, application&#10;&#10;Description automatically generated">
            <a:extLst>
              <a:ext uri="{FF2B5EF4-FFF2-40B4-BE49-F238E27FC236}">
                <a16:creationId xmlns:a16="http://schemas.microsoft.com/office/drawing/2014/main" id="{A26D7E01-F9D3-169C-BD0A-61D2357BC1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9000" y="6391680"/>
            <a:ext cx="3015038" cy="6189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5" name="object 6">
            <a:extLst>
              <a:ext uri="{FF2B5EF4-FFF2-40B4-BE49-F238E27FC236}">
                <a16:creationId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13" name="Freeform: Shape 122">
            <a:extLst>
              <a:ext uri="{FF2B5EF4-FFF2-40B4-BE49-F238E27FC236}">
                <a16:creationId xmlns:a16="http://schemas.microsoft.com/office/drawing/2014/main" id="{C098C376-DBCB-6F45-B274-785091CDC8D7}"/>
              </a:ext>
            </a:extLst>
          </p:cNvPr>
          <p:cNvSpPr/>
          <p:nvPr/>
        </p:nvSpPr>
        <p:spPr>
          <a:xfrm>
            <a:off x="3966939" y="3121596"/>
            <a:ext cx="2296099" cy="810112"/>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14" name="Freeform: Shape 119">
            <a:extLst>
              <a:ext uri="{FF2B5EF4-FFF2-40B4-BE49-F238E27FC236}">
                <a16:creationId xmlns:a16="http://schemas.microsoft.com/office/drawing/2014/main" id="{04661322-0E89-2E49-9DF0-BB45B12E1D9D}"/>
              </a:ext>
            </a:extLst>
          </p:cNvPr>
          <p:cNvSpPr/>
          <p:nvPr/>
        </p:nvSpPr>
        <p:spPr>
          <a:xfrm>
            <a:off x="4830361" y="5415588"/>
            <a:ext cx="569255" cy="808698"/>
          </a:xfrm>
          <a:custGeom>
            <a:avLst/>
            <a:gdLst>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460004 w 920008"/>
              <a:gd name="connsiteY11" fmla="*/ 435005 h 1306987"/>
              <a:gd name="connsiteX12" fmla="*/ 884082 w 920008"/>
              <a:gd name="connsiteY12" fmla="*/ 302164 h 1306987"/>
              <a:gd name="connsiteX13" fmla="*/ 892517 w 920008"/>
              <a:gd name="connsiteY13" fmla="*/ 289324 h 1306987"/>
              <a:gd name="connsiteX14" fmla="*/ 892518 w 920008"/>
              <a:gd name="connsiteY14" fmla="*/ 289322 h 1306987"/>
              <a:gd name="connsiteX15" fmla="*/ 588316 w 920008"/>
              <a:gd name="connsiteY15" fmla="*/ 1096630 h 1306987"/>
              <a:gd name="connsiteX16" fmla="*/ 526592 w 920008"/>
              <a:gd name="connsiteY16" fmla="*/ 1260437 h 1306987"/>
              <a:gd name="connsiteX17" fmla="*/ 526591 w 920008"/>
              <a:gd name="connsiteY17" fmla="*/ 1260437 h 1306987"/>
              <a:gd name="connsiteX18" fmla="*/ 524924 w 920008"/>
              <a:gd name="connsiteY18" fmla="*/ 1264861 h 1306987"/>
              <a:gd name="connsiteX19" fmla="*/ 510671 w 920008"/>
              <a:gd name="connsiteY19" fmla="*/ 1285999 h 1306987"/>
              <a:gd name="connsiteX20" fmla="*/ 460002 w 920008"/>
              <a:gd name="connsiteY20" fmla="*/ 1306987 h 1306987"/>
              <a:gd name="connsiteX21" fmla="*/ 409333 w 920008"/>
              <a:gd name="connsiteY21" fmla="*/ 1285999 h 1306987"/>
              <a:gd name="connsiteX22" fmla="*/ 395090 w 920008"/>
              <a:gd name="connsiteY22" fmla="*/ 1264874 h 1306987"/>
              <a:gd name="connsiteX23" fmla="*/ 393409 w 920008"/>
              <a:gd name="connsiteY23" fmla="*/ 1260413 h 1306987"/>
              <a:gd name="connsiteX24" fmla="*/ 27497 w 920008"/>
              <a:gd name="connsiteY24" fmla="*/ 289333 h 1306987"/>
              <a:gd name="connsiteX25" fmla="*/ 27494 w 920008"/>
              <a:gd name="connsiteY25" fmla="*/ 289329 h 1306987"/>
              <a:gd name="connsiteX26" fmla="*/ 0 w 920008"/>
              <a:gd name="connsiteY26" fmla="*/ 216362 h 1306987"/>
              <a:gd name="connsiteX27" fmla="*/ 9107 w 920008"/>
              <a:gd name="connsiteY27" fmla="*/ 173667 h 1306987"/>
              <a:gd name="connsiteX28" fmla="*/ 134559 w 920008"/>
              <a:gd name="connsiteY28" fmla="*/ 63704 h 1306987"/>
              <a:gd name="connsiteX29" fmla="*/ 181040 w 920008"/>
              <a:gd name="connsiteY29" fmla="*/ 45581 h 1306987"/>
              <a:gd name="connsiteX30" fmla="*/ 181042 w 920008"/>
              <a:gd name="connsiteY30" fmla="*/ 45582 h 1306987"/>
              <a:gd name="connsiteX31" fmla="*/ 202675 w 920008"/>
              <a:gd name="connsiteY31" fmla="*/ 37146 h 1306987"/>
              <a:gd name="connsiteX32" fmla="*/ 460003 w 920008"/>
              <a:gd name="connsiteY32" fmla="*/ 0 h 1306987"/>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884082 w 920008"/>
              <a:gd name="connsiteY11" fmla="*/ 302164 h 1306987"/>
              <a:gd name="connsiteX12" fmla="*/ 892517 w 920008"/>
              <a:gd name="connsiteY12" fmla="*/ 289324 h 1306987"/>
              <a:gd name="connsiteX13" fmla="*/ 892518 w 920008"/>
              <a:gd name="connsiteY13" fmla="*/ 289322 h 1306987"/>
              <a:gd name="connsiteX14" fmla="*/ 588316 w 920008"/>
              <a:gd name="connsiteY14" fmla="*/ 1096630 h 1306987"/>
              <a:gd name="connsiteX15" fmla="*/ 526592 w 920008"/>
              <a:gd name="connsiteY15" fmla="*/ 1260437 h 1306987"/>
              <a:gd name="connsiteX16" fmla="*/ 526591 w 920008"/>
              <a:gd name="connsiteY16" fmla="*/ 1260437 h 1306987"/>
              <a:gd name="connsiteX17" fmla="*/ 524924 w 920008"/>
              <a:gd name="connsiteY17" fmla="*/ 1264861 h 1306987"/>
              <a:gd name="connsiteX18" fmla="*/ 510671 w 920008"/>
              <a:gd name="connsiteY18" fmla="*/ 1285999 h 1306987"/>
              <a:gd name="connsiteX19" fmla="*/ 460002 w 920008"/>
              <a:gd name="connsiteY19" fmla="*/ 1306987 h 1306987"/>
              <a:gd name="connsiteX20" fmla="*/ 409333 w 920008"/>
              <a:gd name="connsiteY20" fmla="*/ 1285999 h 1306987"/>
              <a:gd name="connsiteX21" fmla="*/ 395090 w 920008"/>
              <a:gd name="connsiteY21" fmla="*/ 1264874 h 1306987"/>
              <a:gd name="connsiteX22" fmla="*/ 393409 w 920008"/>
              <a:gd name="connsiteY22" fmla="*/ 1260413 h 1306987"/>
              <a:gd name="connsiteX23" fmla="*/ 27497 w 920008"/>
              <a:gd name="connsiteY23" fmla="*/ 289333 h 1306987"/>
              <a:gd name="connsiteX24" fmla="*/ 27494 w 920008"/>
              <a:gd name="connsiteY24" fmla="*/ 289329 h 1306987"/>
              <a:gd name="connsiteX25" fmla="*/ 0 w 920008"/>
              <a:gd name="connsiteY25" fmla="*/ 216362 h 1306987"/>
              <a:gd name="connsiteX26" fmla="*/ 9107 w 920008"/>
              <a:gd name="connsiteY26" fmla="*/ 173667 h 1306987"/>
              <a:gd name="connsiteX27" fmla="*/ 134559 w 920008"/>
              <a:gd name="connsiteY27" fmla="*/ 63704 h 1306987"/>
              <a:gd name="connsiteX28" fmla="*/ 181040 w 920008"/>
              <a:gd name="connsiteY28" fmla="*/ 45581 h 1306987"/>
              <a:gd name="connsiteX29" fmla="*/ 181042 w 920008"/>
              <a:gd name="connsiteY29" fmla="*/ 45582 h 1306987"/>
              <a:gd name="connsiteX30" fmla="*/ 202675 w 920008"/>
              <a:gd name="connsiteY30" fmla="*/ 37146 h 1306987"/>
              <a:gd name="connsiteX31" fmla="*/ 460003 w 920008"/>
              <a:gd name="connsiteY31" fmla="*/ 0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96866 w 920008"/>
              <a:gd name="connsiteY29" fmla="*/ 425227 h 1306987"/>
              <a:gd name="connsiteX30" fmla="*/ 551444 w 920008"/>
              <a:gd name="connsiteY30"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15" name="Freeform: Shape 116">
            <a:extLst>
              <a:ext uri="{FF2B5EF4-FFF2-40B4-BE49-F238E27FC236}">
                <a16:creationId xmlns:a16="http://schemas.microsoft.com/office/drawing/2014/main" id="{774B26F3-2B2E-AF43-BAB2-58125D96D676}"/>
              </a:ext>
            </a:extLst>
          </p:cNvPr>
          <p:cNvSpPr/>
          <p:nvPr/>
        </p:nvSpPr>
        <p:spPr>
          <a:xfrm>
            <a:off x="4536259" y="4649322"/>
            <a:ext cx="1157459" cy="810492"/>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16" name="Freeform: Shape 113">
            <a:extLst>
              <a:ext uri="{FF2B5EF4-FFF2-40B4-BE49-F238E27FC236}">
                <a16:creationId xmlns:a16="http://schemas.microsoft.com/office/drawing/2014/main" id="{513C3DF4-CAB5-9640-8C02-FC80B69236CC}"/>
              </a:ext>
            </a:extLst>
          </p:cNvPr>
          <p:cNvSpPr/>
          <p:nvPr/>
        </p:nvSpPr>
        <p:spPr>
          <a:xfrm>
            <a:off x="4250318" y="3885458"/>
            <a:ext cx="1729341" cy="809642"/>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grpSp>
        <p:nvGrpSpPr>
          <p:cNvPr id="17" name="Group 16">
            <a:extLst>
              <a:ext uri="{FF2B5EF4-FFF2-40B4-BE49-F238E27FC236}">
                <a16:creationId xmlns:a16="http://schemas.microsoft.com/office/drawing/2014/main" id="{AA989528-236C-8D4E-A64B-F69883F911CF}"/>
              </a:ext>
            </a:extLst>
          </p:cNvPr>
          <p:cNvGrpSpPr/>
          <p:nvPr/>
        </p:nvGrpSpPr>
        <p:grpSpPr>
          <a:xfrm>
            <a:off x="6934200" y="5486401"/>
            <a:ext cx="2574692" cy="1440751"/>
            <a:chOff x="8921978" y="4912197"/>
            <a:chExt cx="4161119" cy="2328489"/>
          </a:xfrm>
        </p:grpSpPr>
        <p:sp>
          <p:nvSpPr>
            <p:cNvPr id="18" name="TextBox 17">
              <a:extLst>
                <a:ext uri="{FF2B5EF4-FFF2-40B4-BE49-F238E27FC236}">
                  <a16:creationId xmlns:a16="http://schemas.microsoft.com/office/drawing/2014/main" id="{6049A5D9-C503-B14E-ADBC-E853346CD0DC}"/>
                </a:ext>
              </a:extLst>
            </p:cNvPr>
            <p:cNvSpPr txBox="1"/>
            <p:nvPr/>
          </p:nvSpPr>
          <p:spPr>
            <a:xfrm>
              <a:off x="8921978" y="4912197"/>
              <a:ext cx="2937088" cy="600631"/>
            </a:xfrm>
            <a:prstGeom prst="rect">
              <a:avLst/>
            </a:prstGeom>
            <a:noFill/>
          </p:spPr>
          <p:txBody>
            <a:bodyPr wrap="square" lIns="0" rIns="0" rtlCol="0" anchor="b">
              <a:spAutoFit/>
            </a:bodyPr>
            <a:lstStyle/>
            <a:p>
              <a:r>
                <a:rPr lang="pl-PL" sz="1815" b="1" cap="all" dirty="0">
                  <a:solidFill>
                    <a:srgbClr val="FF5A28"/>
                  </a:solidFill>
                  <a:latin typeface="Calibri" panose="020F0502020204030204" pitchFamily="34" charset="0"/>
                  <a:cs typeface="Calibri" panose="020F0502020204030204" pitchFamily="34" charset="0"/>
                </a:rPr>
                <a:t>ZAKUP</a:t>
              </a:r>
              <a:endParaRPr lang="en-US" sz="1815" b="1" cap="all" dirty="0">
                <a:solidFill>
                  <a:srgbClr val="FF5A28"/>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01D5B84-06A4-0E42-A3B8-BB8944633947}"/>
                </a:ext>
              </a:extLst>
            </p:cNvPr>
            <p:cNvSpPr txBox="1"/>
            <p:nvPr/>
          </p:nvSpPr>
          <p:spPr>
            <a:xfrm>
              <a:off x="8929770" y="5433403"/>
              <a:ext cx="4153327" cy="1807283"/>
            </a:xfrm>
            <a:prstGeom prst="rect">
              <a:avLst/>
            </a:prstGeom>
            <a:noFill/>
          </p:spPr>
          <p:txBody>
            <a:bodyPr wrap="square" lIns="0" rIns="0" rtlCol="0" anchor="t">
              <a:spAutoFit/>
            </a:bodyPr>
            <a:lstStyle/>
            <a:p>
              <a:pPr marL="7858" indent="-7858">
                <a:lnSpc>
                  <a:spcPts val="1634"/>
                </a:lnSpc>
              </a:pPr>
              <a:r>
                <a:rPr lang="pl-PL" sz="1650" dirty="0">
                  <a:solidFill>
                    <a:srgbClr val="4D4D4C"/>
                  </a:solidFill>
                  <a:latin typeface="Calibri" panose="020F0502020204030204" pitchFamily="34" charset="0"/>
                  <a:cs typeface="Calibri" panose="020F0502020204030204" pitchFamily="34" charset="0"/>
                </a:rPr>
                <a:t>(lub Działanie) </a:t>
              </a:r>
              <a:r>
                <a:rPr lang="pl-PL" sz="1485" dirty="0">
                  <a:solidFill>
                    <a:srgbClr val="4D4D4C"/>
                  </a:solidFill>
                  <a:latin typeface="Calibri" panose="020F0502020204030204" pitchFamily="34" charset="0"/>
                  <a:cs typeface="Calibri" panose="020F0502020204030204" pitchFamily="34" charset="0"/>
                </a:rPr>
                <a:t>kiedy dokonujesz sprzedaży a klient dokonuje zakupu. Sytuacja </a:t>
              </a:r>
              <a:br>
                <a:rPr lang="pl-PL" sz="1485" dirty="0">
                  <a:solidFill>
                    <a:srgbClr val="4D4D4C"/>
                  </a:solidFill>
                  <a:latin typeface="Calibri" panose="020F0502020204030204" pitchFamily="34" charset="0"/>
                  <a:cs typeface="Calibri" panose="020F0502020204030204" pitchFamily="34" charset="0"/>
                </a:rPr>
              </a:br>
              <a:r>
                <a:rPr lang="pl-PL" sz="1485" dirty="0">
                  <a:solidFill>
                    <a:srgbClr val="4D4D4C"/>
                  </a:solidFill>
                  <a:latin typeface="Calibri" panose="020F0502020204030204" pitchFamily="34" charset="0"/>
                  <a:cs typeface="Calibri" panose="020F0502020204030204" pitchFamily="34" charset="0"/>
                </a:rPr>
                <a:t>w której potencjalny klient staje się rzeczywistym  klientem</a:t>
              </a:r>
              <a:endParaRPr lang="en-CA" sz="1650" dirty="0">
                <a:solidFill>
                  <a:srgbClr val="4D4D4C"/>
                </a:solidFill>
                <a:latin typeface="Calibri" panose="020F0502020204030204" pitchFamily="34" charset="0"/>
                <a:cs typeface="Calibri" panose="020F0502020204030204" pitchFamily="34" charset="0"/>
              </a:endParaRPr>
            </a:p>
          </p:txBody>
        </p:sp>
      </p:grpSp>
      <p:sp>
        <p:nvSpPr>
          <p:cNvPr id="20" name="Freeform: Shape 68">
            <a:extLst>
              <a:ext uri="{FF2B5EF4-FFF2-40B4-BE49-F238E27FC236}">
                <a16:creationId xmlns:a16="http://schemas.microsoft.com/office/drawing/2014/main" id="{B8608A33-F5A2-1B4E-B04E-2D8055505974}"/>
              </a:ext>
            </a:extLst>
          </p:cNvPr>
          <p:cNvSpPr/>
          <p:nvPr/>
        </p:nvSpPr>
        <p:spPr>
          <a:xfrm>
            <a:off x="4152543" y="3750633"/>
            <a:ext cx="515028" cy="259478"/>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1" name="Freeform: Shape 69">
            <a:extLst>
              <a:ext uri="{FF2B5EF4-FFF2-40B4-BE49-F238E27FC236}">
                <a16:creationId xmlns:a16="http://schemas.microsoft.com/office/drawing/2014/main" id="{0CC2A1A9-8B94-264C-9463-ACDDED65C875}"/>
              </a:ext>
            </a:extLst>
          </p:cNvPr>
          <p:cNvSpPr/>
          <p:nvPr/>
        </p:nvSpPr>
        <p:spPr>
          <a:xfrm>
            <a:off x="5562404" y="3750632"/>
            <a:ext cx="515028" cy="259481"/>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2">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2" name="Freeform: Shape 75">
            <a:extLst>
              <a:ext uri="{FF2B5EF4-FFF2-40B4-BE49-F238E27FC236}">
                <a16:creationId xmlns:a16="http://schemas.microsoft.com/office/drawing/2014/main" id="{F6BBAFD5-73F7-4841-846C-492674838087}"/>
              </a:ext>
            </a:extLst>
          </p:cNvPr>
          <p:cNvSpPr/>
          <p:nvPr/>
        </p:nvSpPr>
        <p:spPr>
          <a:xfrm>
            <a:off x="4466642" y="4584204"/>
            <a:ext cx="307528" cy="18475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3" name="Freeform: Shape 77">
            <a:extLst>
              <a:ext uri="{FF2B5EF4-FFF2-40B4-BE49-F238E27FC236}">
                <a16:creationId xmlns:a16="http://schemas.microsoft.com/office/drawing/2014/main" id="{4629802B-A7FC-9D48-8B50-A8D59E088FD1}"/>
              </a:ext>
            </a:extLst>
          </p:cNvPr>
          <p:cNvSpPr/>
          <p:nvPr/>
        </p:nvSpPr>
        <p:spPr>
          <a:xfrm>
            <a:off x="5455808" y="4584204"/>
            <a:ext cx="307528" cy="18475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4" name="Freeform: Shape 78">
            <a:extLst>
              <a:ext uri="{FF2B5EF4-FFF2-40B4-BE49-F238E27FC236}">
                <a16:creationId xmlns:a16="http://schemas.microsoft.com/office/drawing/2014/main" id="{ADFABC84-2539-4145-A1F0-DD2D01F5D265}"/>
              </a:ext>
            </a:extLst>
          </p:cNvPr>
          <p:cNvSpPr/>
          <p:nvPr/>
        </p:nvSpPr>
        <p:spPr>
          <a:xfrm>
            <a:off x="5287597" y="5364176"/>
            <a:ext cx="181837" cy="185288"/>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5" name="Freeform: Shape 88">
            <a:extLst>
              <a:ext uri="{FF2B5EF4-FFF2-40B4-BE49-F238E27FC236}">
                <a16:creationId xmlns:a16="http://schemas.microsoft.com/office/drawing/2014/main" id="{8A094BBF-D369-FE44-B3E7-3AA8FDF530A1}"/>
              </a:ext>
            </a:extLst>
          </p:cNvPr>
          <p:cNvSpPr/>
          <p:nvPr/>
        </p:nvSpPr>
        <p:spPr>
          <a:xfrm>
            <a:off x="4760544" y="5364178"/>
            <a:ext cx="181836" cy="185283"/>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nvGrpSpPr>
          <p:cNvPr id="29" name="Group 28">
            <a:extLst>
              <a:ext uri="{FF2B5EF4-FFF2-40B4-BE49-F238E27FC236}">
                <a16:creationId xmlns:a16="http://schemas.microsoft.com/office/drawing/2014/main" id="{DCE4CF4A-3CC4-8C42-90E6-568752577EA7}"/>
              </a:ext>
            </a:extLst>
          </p:cNvPr>
          <p:cNvGrpSpPr/>
          <p:nvPr/>
        </p:nvGrpSpPr>
        <p:grpSpPr>
          <a:xfrm>
            <a:off x="4536259" y="4649322"/>
            <a:ext cx="1157459" cy="810492"/>
            <a:chOff x="5154762" y="3534373"/>
            <a:chExt cx="1870640" cy="1309885"/>
          </a:xfrm>
        </p:grpSpPr>
        <p:sp>
          <p:nvSpPr>
            <p:cNvPr id="30" name="Freeform: Shape 93">
              <a:extLst>
                <a:ext uri="{FF2B5EF4-FFF2-40B4-BE49-F238E27FC236}">
                  <a16:creationId xmlns:a16="http://schemas.microsoft.com/office/drawing/2014/main" id="{FB8B7BFF-3219-1D4F-9FF0-598674CDD865}"/>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31" name="Freeform: Shape 105">
              <a:extLst>
                <a:ext uri="{FF2B5EF4-FFF2-40B4-BE49-F238E27FC236}">
                  <a16:creationId xmlns:a16="http://schemas.microsoft.com/office/drawing/2014/main" id="{50C1CAD7-AE7A-9240-8878-AC9B03F58851}"/>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903243 w 1806488"/>
                <a:gd name="connsiteY15" fmla="*/ 959933 h 1031410"/>
                <a:gd name="connsiteX16" fmla="*/ 645915 w 1806488"/>
                <a:gd name="connsiteY16" fmla="*/ 997079 h 1031410"/>
                <a:gd name="connsiteX17" fmla="*/ 624280 w 1806488"/>
                <a:gd name="connsiteY17" fmla="*/ 1005515 h 1031410"/>
                <a:gd name="connsiteX18" fmla="*/ 566961 w 1806488"/>
                <a:gd name="connsiteY18" fmla="*/ 994264 h 1031410"/>
                <a:gd name="connsiteX19" fmla="*/ 349050 w 1806488"/>
                <a:gd name="connsiteY19" fmla="*/ 898569 h 1031410"/>
                <a:gd name="connsiteX20" fmla="*/ 330404 w 1806488"/>
                <a:gd name="connsiteY20" fmla="*/ 876848 h 1031410"/>
                <a:gd name="connsiteX21" fmla="*/ 303869 w 1806488"/>
                <a:gd name="connsiteY21" fmla="*/ 806427 h 1031410"/>
                <a:gd name="connsiteX22" fmla="*/ 314003 w 1806488"/>
                <a:gd name="connsiteY22" fmla="*/ 770072 h 1031410"/>
                <a:gd name="connsiteX23" fmla="*/ 903243 w 1806488"/>
                <a:gd name="connsiteY23" fmla="*/ 596404 h 1031410"/>
                <a:gd name="connsiteX24" fmla="*/ 0 w 1806488"/>
                <a:gd name="connsiteY24" fmla="*/ 0 h 1031410"/>
                <a:gd name="connsiteX25" fmla="*/ 4124 w 1806488"/>
                <a:gd name="connsiteY25" fmla="*/ 3706 h 1031410"/>
                <a:gd name="connsiteX26" fmla="*/ 903244 w 1806488"/>
                <a:gd name="connsiteY26" fmla="*/ 156530 h 1031410"/>
                <a:gd name="connsiteX27" fmla="*/ 1802364 w 1806488"/>
                <a:gd name="connsiteY27" fmla="*/ 3706 h 1031410"/>
                <a:gd name="connsiteX28" fmla="*/ 1806488 w 1806488"/>
                <a:gd name="connsiteY28" fmla="*/ 0 h 1031410"/>
                <a:gd name="connsiteX29" fmla="*/ 1502618 w 1806488"/>
                <a:gd name="connsiteY29" fmla="*/ 806429 h 1031410"/>
                <a:gd name="connsiteX30" fmla="*/ 1492483 w 1806488"/>
                <a:gd name="connsiteY30" fmla="*/ 770071 h 1031410"/>
                <a:gd name="connsiteX31" fmla="*/ 903243 w 1806488"/>
                <a:gd name="connsiteY31" fmla="*/ 596403 h 1031410"/>
                <a:gd name="connsiteX32" fmla="*/ 314003 w 1806488"/>
                <a:gd name="connsiteY32" fmla="*/ 770071 h 1031410"/>
                <a:gd name="connsiteX33" fmla="*/ 303869 w 1806488"/>
                <a:gd name="connsiteY33" fmla="*/ 806426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645915 w 1806488"/>
                <a:gd name="connsiteY15" fmla="*/ 997079 h 1031410"/>
                <a:gd name="connsiteX16" fmla="*/ 624280 w 1806488"/>
                <a:gd name="connsiteY16" fmla="*/ 1005515 h 1031410"/>
                <a:gd name="connsiteX17" fmla="*/ 566961 w 1806488"/>
                <a:gd name="connsiteY17" fmla="*/ 994264 h 1031410"/>
                <a:gd name="connsiteX18" fmla="*/ 349050 w 1806488"/>
                <a:gd name="connsiteY18" fmla="*/ 898569 h 1031410"/>
                <a:gd name="connsiteX19" fmla="*/ 330404 w 1806488"/>
                <a:gd name="connsiteY19" fmla="*/ 876848 h 1031410"/>
                <a:gd name="connsiteX20" fmla="*/ 303869 w 1806488"/>
                <a:gd name="connsiteY20" fmla="*/ 806427 h 1031410"/>
                <a:gd name="connsiteX21" fmla="*/ 314003 w 1806488"/>
                <a:gd name="connsiteY21" fmla="*/ 770072 h 1031410"/>
                <a:gd name="connsiteX22" fmla="*/ 903243 w 1806488"/>
                <a:gd name="connsiteY22" fmla="*/ 596404 h 1031410"/>
                <a:gd name="connsiteX23" fmla="*/ 0 w 1806488"/>
                <a:gd name="connsiteY23" fmla="*/ 0 h 1031410"/>
                <a:gd name="connsiteX24" fmla="*/ 4124 w 1806488"/>
                <a:gd name="connsiteY24" fmla="*/ 3706 h 1031410"/>
                <a:gd name="connsiteX25" fmla="*/ 903244 w 1806488"/>
                <a:gd name="connsiteY25" fmla="*/ 156530 h 1031410"/>
                <a:gd name="connsiteX26" fmla="*/ 1802364 w 1806488"/>
                <a:gd name="connsiteY26" fmla="*/ 3706 h 1031410"/>
                <a:gd name="connsiteX27" fmla="*/ 1806488 w 1806488"/>
                <a:gd name="connsiteY27" fmla="*/ 0 h 1031410"/>
                <a:gd name="connsiteX28" fmla="*/ 1502618 w 1806488"/>
                <a:gd name="connsiteY28" fmla="*/ 806429 h 1031410"/>
                <a:gd name="connsiteX29" fmla="*/ 1492483 w 1806488"/>
                <a:gd name="connsiteY29" fmla="*/ 770071 h 1031410"/>
                <a:gd name="connsiteX30" fmla="*/ 903243 w 1806488"/>
                <a:gd name="connsiteY30" fmla="*/ 596403 h 1031410"/>
                <a:gd name="connsiteX31" fmla="*/ 314003 w 1806488"/>
                <a:gd name="connsiteY31" fmla="*/ 770071 h 1031410"/>
                <a:gd name="connsiteX32" fmla="*/ 303869 w 1806488"/>
                <a:gd name="connsiteY32" fmla="*/ 806426 h 1031410"/>
                <a:gd name="connsiteX33" fmla="*/ 0 w 1806488"/>
                <a:gd name="connsiteY33"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645915 w 1806488"/>
                <a:gd name="connsiteY14" fmla="*/ 997079 h 1031410"/>
                <a:gd name="connsiteX15" fmla="*/ 624280 w 1806488"/>
                <a:gd name="connsiteY15" fmla="*/ 1005515 h 1031410"/>
                <a:gd name="connsiteX16" fmla="*/ 566961 w 1806488"/>
                <a:gd name="connsiteY16" fmla="*/ 994264 h 1031410"/>
                <a:gd name="connsiteX17" fmla="*/ 349050 w 1806488"/>
                <a:gd name="connsiteY17" fmla="*/ 898569 h 1031410"/>
                <a:gd name="connsiteX18" fmla="*/ 330404 w 1806488"/>
                <a:gd name="connsiteY18" fmla="*/ 876848 h 1031410"/>
                <a:gd name="connsiteX19" fmla="*/ 303869 w 1806488"/>
                <a:gd name="connsiteY19" fmla="*/ 806427 h 1031410"/>
                <a:gd name="connsiteX20" fmla="*/ 314003 w 1806488"/>
                <a:gd name="connsiteY20" fmla="*/ 770072 h 1031410"/>
                <a:gd name="connsiteX21" fmla="*/ 903243 w 1806488"/>
                <a:gd name="connsiteY21" fmla="*/ 596404 h 1031410"/>
                <a:gd name="connsiteX22" fmla="*/ 0 w 1806488"/>
                <a:gd name="connsiteY22" fmla="*/ 0 h 1031410"/>
                <a:gd name="connsiteX23" fmla="*/ 4124 w 1806488"/>
                <a:gd name="connsiteY23" fmla="*/ 3706 h 1031410"/>
                <a:gd name="connsiteX24" fmla="*/ 903244 w 1806488"/>
                <a:gd name="connsiteY24" fmla="*/ 156530 h 1031410"/>
                <a:gd name="connsiteX25" fmla="*/ 1802364 w 1806488"/>
                <a:gd name="connsiteY25" fmla="*/ 3706 h 1031410"/>
                <a:gd name="connsiteX26" fmla="*/ 1806488 w 1806488"/>
                <a:gd name="connsiteY26" fmla="*/ 0 h 1031410"/>
                <a:gd name="connsiteX27" fmla="*/ 1502618 w 1806488"/>
                <a:gd name="connsiteY27" fmla="*/ 806429 h 1031410"/>
                <a:gd name="connsiteX28" fmla="*/ 1492483 w 1806488"/>
                <a:gd name="connsiteY28" fmla="*/ 770071 h 1031410"/>
                <a:gd name="connsiteX29" fmla="*/ 903243 w 1806488"/>
                <a:gd name="connsiteY29" fmla="*/ 596403 h 1031410"/>
                <a:gd name="connsiteX30" fmla="*/ 314003 w 1806488"/>
                <a:gd name="connsiteY30" fmla="*/ 770071 h 1031410"/>
                <a:gd name="connsiteX31" fmla="*/ 303869 w 1806488"/>
                <a:gd name="connsiteY31" fmla="*/ 806426 h 1031410"/>
                <a:gd name="connsiteX32" fmla="*/ 0 w 1806488"/>
                <a:gd name="connsiteY32"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grpSp>
      <p:grpSp>
        <p:nvGrpSpPr>
          <p:cNvPr id="32" name="Group 31">
            <a:extLst>
              <a:ext uri="{FF2B5EF4-FFF2-40B4-BE49-F238E27FC236}">
                <a16:creationId xmlns:a16="http://schemas.microsoft.com/office/drawing/2014/main" id="{3F99E72F-0C8D-C042-87B8-B4218432858B}"/>
              </a:ext>
            </a:extLst>
          </p:cNvPr>
          <p:cNvGrpSpPr/>
          <p:nvPr/>
        </p:nvGrpSpPr>
        <p:grpSpPr>
          <a:xfrm>
            <a:off x="4250318" y="3885457"/>
            <a:ext cx="1729341" cy="809644"/>
            <a:chOff x="4692634" y="2299846"/>
            <a:chExt cx="2794895" cy="1308517"/>
          </a:xfrm>
        </p:grpSpPr>
        <p:sp>
          <p:nvSpPr>
            <p:cNvPr id="33" name="Freeform: Shape 106">
              <a:extLst>
                <a:ext uri="{FF2B5EF4-FFF2-40B4-BE49-F238E27FC236}">
                  <a16:creationId xmlns:a16="http://schemas.microsoft.com/office/drawing/2014/main" id="{5BDB6534-1911-9C4C-AB28-A539B6BF0F51}"/>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7">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34" name="Freeform: Shape 109">
              <a:extLst>
                <a:ext uri="{FF2B5EF4-FFF2-40B4-BE49-F238E27FC236}">
                  <a16:creationId xmlns:a16="http://schemas.microsoft.com/office/drawing/2014/main" id="{A241A223-48F4-434C-956F-2F88A82BD0C3}"/>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35" name="Group 34">
            <a:extLst>
              <a:ext uri="{FF2B5EF4-FFF2-40B4-BE49-F238E27FC236}">
                <a16:creationId xmlns:a16="http://schemas.microsoft.com/office/drawing/2014/main" id="{F4C1944B-1594-024A-BFFD-3601A23CC5AA}"/>
              </a:ext>
            </a:extLst>
          </p:cNvPr>
          <p:cNvGrpSpPr/>
          <p:nvPr/>
        </p:nvGrpSpPr>
        <p:grpSpPr>
          <a:xfrm>
            <a:off x="3966939" y="3121596"/>
            <a:ext cx="2296099" cy="810112"/>
            <a:chOff x="4234648" y="1065321"/>
            <a:chExt cx="3710867" cy="1309272"/>
          </a:xfrm>
        </p:grpSpPr>
        <p:sp>
          <p:nvSpPr>
            <p:cNvPr id="36" name="Freeform: Shape 107">
              <a:extLst>
                <a:ext uri="{FF2B5EF4-FFF2-40B4-BE49-F238E27FC236}">
                  <a16:creationId xmlns:a16="http://schemas.microsoft.com/office/drawing/2014/main" id="{F3795549-8F55-A94E-BB5C-DCADCA0D92C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37" name="Freeform: Shape 108">
              <a:extLst>
                <a:ext uri="{FF2B5EF4-FFF2-40B4-BE49-F238E27FC236}">
                  <a16:creationId xmlns:a16="http://schemas.microsoft.com/office/drawing/2014/main" id="{010B9D2F-6C46-8D4A-BF3C-94AEA6537CA7}"/>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grpSp>
        <p:nvGrpSpPr>
          <p:cNvPr id="38" name="Group 37">
            <a:extLst>
              <a:ext uri="{FF2B5EF4-FFF2-40B4-BE49-F238E27FC236}">
                <a16:creationId xmlns:a16="http://schemas.microsoft.com/office/drawing/2014/main" id="{8FA4DCEF-8520-8246-9B21-1CE249B08028}"/>
              </a:ext>
            </a:extLst>
          </p:cNvPr>
          <p:cNvGrpSpPr/>
          <p:nvPr/>
        </p:nvGrpSpPr>
        <p:grpSpPr>
          <a:xfrm>
            <a:off x="1270119" y="4952223"/>
            <a:ext cx="2432095" cy="1235567"/>
            <a:chOff x="8921975" y="3641873"/>
            <a:chExt cx="6092365" cy="1996879"/>
          </a:xfrm>
        </p:grpSpPr>
        <p:sp>
          <p:nvSpPr>
            <p:cNvPr id="39" name="TextBox 38">
              <a:extLst>
                <a:ext uri="{FF2B5EF4-FFF2-40B4-BE49-F238E27FC236}">
                  <a16:creationId xmlns:a16="http://schemas.microsoft.com/office/drawing/2014/main" id="{93A508B9-4BE6-FE48-9B8B-2A719795686D}"/>
                </a:ext>
              </a:extLst>
            </p:cNvPr>
            <p:cNvSpPr txBox="1"/>
            <p:nvPr/>
          </p:nvSpPr>
          <p:spPr>
            <a:xfrm>
              <a:off x="8921975" y="3641873"/>
              <a:ext cx="6080727" cy="600631"/>
            </a:xfrm>
            <a:prstGeom prst="rect">
              <a:avLst/>
            </a:prstGeom>
            <a:noFill/>
            <a:ln>
              <a:noFill/>
            </a:ln>
          </p:spPr>
          <p:txBody>
            <a:bodyPr wrap="square" lIns="0" rIns="0" rtlCol="0" anchor="b">
              <a:spAutoFit/>
            </a:bodyPr>
            <a:lstStyle/>
            <a:p>
              <a:pPr algn="r"/>
              <a:r>
                <a:rPr lang="pl-PL" sz="1815" b="1" cap="all" dirty="0">
                  <a:solidFill>
                    <a:srgbClr val="00BBFF"/>
                  </a:solidFill>
                  <a:latin typeface="Calibri" panose="020F0502020204030204" pitchFamily="34" charset="0"/>
                  <a:cs typeface="Calibri" panose="020F0502020204030204" pitchFamily="34" charset="0"/>
                </a:rPr>
                <a:t>CHĘĆ KUPNA</a:t>
              </a:r>
              <a:endParaRPr lang="en-US" sz="1815" b="1" cap="all" dirty="0">
                <a:solidFill>
                  <a:srgbClr val="00BBFF"/>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A207C9CF-44C8-954A-B1EF-533C5D73CB70}"/>
                </a:ext>
              </a:extLst>
            </p:cNvPr>
            <p:cNvSpPr txBox="1"/>
            <p:nvPr/>
          </p:nvSpPr>
          <p:spPr>
            <a:xfrm>
              <a:off x="8929773" y="4163081"/>
              <a:ext cx="6084567" cy="1475671"/>
            </a:xfrm>
            <a:prstGeom prst="rect">
              <a:avLst/>
            </a:prstGeom>
            <a:noFill/>
          </p:spPr>
          <p:txBody>
            <a:bodyPr wrap="square" lIns="0" rIns="0" rtlCol="0" anchor="t">
              <a:spAutoFit/>
            </a:bodyPr>
            <a:lstStyle/>
            <a:p>
              <a:pPr algn="r">
                <a:lnSpc>
                  <a:spcPts val="1634"/>
                </a:lnSpc>
              </a:pPr>
              <a:r>
                <a:rPr lang="pl-PL" sz="1485" dirty="0">
                  <a:solidFill>
                    <a:srgbClr val="4D4D4C"/>
                  </a:solidFill>
                  <a:latin typeface="Calibri" panose="020F0502020204030204" pitchFamily="34" charset="0"/>
                  <a:cs typeface="Calibri" panose="020F0502020204030204" pitchFamily="34" charset="0"/>
                </a:rPr>
                <a:t>(lub  Pożądanie) kiedy klient zdecyduje się na zakup, ponieważ twój produkt rozwiązuje jego problemy</a:t>
              </a:r>
              <a:endParaRPr lang="en-US" sz="1485" dirty="0">
                <a:solidFill>
                  <a:srgbClr val="4D4D4C"/>
                </a:solidFill>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76A570EB-DF33-A04D-BFFC-CC54FE6813AD}"/>
              </a:ext>
            </a:extLst>
          </p:cNvPr>
          <p:cNvGrpSpPr/>
          <p:nvPr/>
        </p:nvGrpSpPr>
        <p:grpSpPr>
          <a:xfrm>
            <a:off x="6936083" y="4138457"/>
            <a:ext cx="2587076" cy="1030384"/>
            <a:chOff x="8921977" y="2371547"/>
            <a:chExt cx="4181132" cy="1665271"/>
          </a:xfrm>
        </p:grpSpPr>
        <p:sp>
          <p:nvSpPr>
            <p:cNvPr id="42" name="TextBox 41">
              <a:extLst>
                <a:ext uri="{FF2B5EF4-FFF2-40B4-BE49-F238E27FC236}">
                  <a16:creationId xmlns:a16="http://schemas.microsoft.com/office/drawing/2014/main" id="{BD85CF74-CF9D-BD44-BD00-A8413E8452F6}"/>
                </a:ext>
              </a:extLst>
            </p:cNvPr>
            <p:cNvSpPr txBox="1"/>
            <p:nvPr/>
          </p:nvSpPr>
          <p:spPr>
            <a:xfrm>
              <a:off x="8921977" y="2371547"/>
              <a:ext cx="2937089" cy="600632"/>
            </a:xfrm>
            <a:prstGeom prst="rect">
              <a:avLst/>
            </a:prstGeom>
            <a:noFill/>
          </p:spPr>
          <p:txBody>
            <a:bodyPr wrap="square" lIns="0" rIns="0" rtlCol="0" anchor="b">
              <a:spAutoFit/>
            </a:bodyPr>
            <a:lstStyle/>
            <a:p>
              <a:r>
                <a:rPr lang="pl-PL" sz="1815" b="1" cap="all" dirty="0">
                  <a:solidFill>
                    <a:srgbClr val="F7921C"/>
                  </a:solidFill>
                  <a:latin typeface="Calibri" panose="020F0502020204030204" pitchFamily="34" charset="0"/>
                  <a:cs typeface="Calibri" panose="020F0502020204030204" pitchFamily="34" charset="0"/>
                </a:rPr>
                <a:t>ROZWAŻANIE</a:t>
              </a:r>
              <a:endParaRPr lang="en-US" sz="1815" b="1" cap="all" dirty="0">
                <a:solidFill>
                  <a:srgbClr val="F7921C"/>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DEA6C20C-304F-484B-AB69-D4AC1A4E6F1B}"/>
                </a:ext>
              </a:extLst>
            </p:cNvPr>
            <p:cNvSpPr txBox="1"/>
            <p:nvPr/>
          </p:nvSpPr>
          <p:spPr>
            <a:xfrm>
              <a:off x="8929770" y="2892757"/>
              <a:ext cx="4173339" cy="1144061"/>
            </a:xfrm>
            <a:prstGeom prst="rect">
              <a:avLst/>
            </a:prstGeom>
            <a:noFill/>
          </p:spPr>
          <p:txBody>
            <a:bodyPr wrap="square" lIns="0" rIns="0" rtlCol="0" anchor="t">
              <a:spAutoFit/>
            </a:bodyPr>
            <a:lstStyle/>
            <a:p>
              <a:pPr marL="7858" indent="-7858">
                <a:lnSpc>
                  <a:spcPts val="1634"/>
                </a:lnSpc>
              </a:pPr>
              <a:r>
                <a:rPr lang="pl-PL" sz="1485" dirty="0">
                  <a:solidFill>
                    <a:srgbClr val="4D4D4C"/>
                  </a:solidFill>
                  <a:latin typeface="Calibri" panose="020F0502020204030204" pitchFamily="34" charset="0"/>
                  <a:cs typeface="Calibri" panose="020F0502020204030204" pitchFamily="34" charset="0"/>
                </a:rPr>
                <a:t>kiedy przyciągniesz uwagę klienta poszukującego rozwiązania swojego problemu</a:t>
              </a:r>
              <a:endParaRPr lang="en-CA" sz="1485" dirty="0">
                <a:solidFill>
                  <a:srgbClr val="4D4D4C"/>
                </a:solidFill>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A8A69DF4-3127-0E41-A461-F3002AAFA090}"/>
              </a:ext>
            </a:extLst>
          </p:cNvPr>
          <p:cNvGrpSpPr/>
          <p:nvPr/>
        </p:nvGrpSpPr>
        <p:grpSpPr>
          <a:xfrm>
            <a:off x="1292273" y="3355562"/>
            <a:ext cx="2239383" cy="1235567"/>
            <a:chOff x="8921977" y="1101225"/>
            <a:chExt cx="3619205" cy="1996879"/>
          </a:xfrm>
        </p:grpSpPr>
        <p:sp>
          <p:nvSpPr>
            <p:cNvPr id="45" name="TextBox 44">
              <a:extLst>
                <a:ext uri="{FF2B5EF4-FFF2-40B4-BE49-F238E27FC236}">
                  <a16:creationId xmlns:a16="http://schemas.microsoft.com/office/drawing/2014/main" id="{1E00436A-E779-BC44-AED2-B0D8AA151879}"/>
                </a:ext>
              </a:extLst>
            </p:cNvPr>
            <p:cNvSpPr txBox="1"/>
            <p:nvPr/>
          </p:nvSpPr>
          <p:spPr>
            <a:xfrm>
              <a:off x="8921977" y="1101225"/>
              <a:ext cx="3619205" cy="600631"/>
            </a:xfrm>
            <a:prstGeom prst="rect">
              <a:avLst/>
            </a:prstGeom>
            <a:noFill/>
          </p:spPr>
          <p:txBody>
            <a:bodyPr wrap="square" lIns="0" rIns="0" rtlCol="0" anchor="b">
              <a:spAutoFit/>
            </a:bodyPr>
            <a:lstStyle/>
            <a:p>
              <a:pPr algn="r"/>
              <a:r>
                <a:rPr lang="pl-PL" sz="1815" b="1" cap="all" dirty="0">
                  <a:solidFill>
                    <a:srgbClr val="3C7CBF"/>
                  </a:solidFill>
                  <a:latin typeface="Calibri" panose="020F0502020204030204" pitchFamily="34" charset="0"/>
                  <a:cs typeface="Calibri" panose="020F0502020204030204" pitchFamily="34" charset="0"/>
                </a:rPr>
                <a:t>ZAINTERESOWANIE</a:t>
              </a:r>
              <a:endParaRPr lang="en-US" sz="1815" b="1" cap="all" dirty="0">
                <a:solidFill>
                  <a:srgbClr val="3C7CBF"/>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A21B8830-9B9B-A248-893C-9DF7B17729B1}"/>
                </a:ext>
              </a:extLst>
            </p:cNvPr>
            <p:cNvSpPr txBox="1"/>
            <p:nvPr/>
          </p:nvSpPr>
          <p:spPr>
            <a:xfrm>
              <a:off x="8929770" y="1622433"/>
              <a:ext cx="3610058" cy="1475671"/>
            </a:xfrm>
            <a:prstGeom prst="rect">
              <a:avLst/>
            </a:prstGeom>
            <a:noFill/>
          </p:spPr>
          <p:txBody>
            <a:bodyPr wrap="square" lIns="0" rIns="0" rtlCol="0" anchor="t">
              <a:spAutoFit/>
            </a:bodyPr>
            <a:lstStyle/>
            <a:p>
              <a:pPr marL="7858" indent="-7858" algn="r">
                <a:lnSpc>
                  <a:spcPts val="1634"/>
                </a:lnSpc>
              </a:pPr>
              <a:r>
                <a:rPr lang="pl-PL" sz="1485" dirty="0">
                  <a:solidFill>
                    <a:srgbClr val="4D4D4C"/>
                  </a:solidFill>
                  <a:latin typeface="Calibri" panose="020F0502020204030204" pitchFamily="34" charset="0"/>
                  <a:cs typeface="Calibri" panose="020F0502020204030204" pitchFamily="34" charset="0"/>
                </a:rPr>
                <a:t>kiedy przyciągniesz uwagę klienta, który poszukuje rozwiązania dla swojego problemu</a:t>
              </a:r>
              <a:r>
                <a:rPr lang="en-CA" sz="1485" dirty="0">
                  <a:solidFill>
                    <a:srgbClr val="4D4D4C"/>
                  </a:solidFill>
                  <a:latin typeface="Calibri" panose="020F0502020204030204" pitchFamily="34" charset="0"/>
                  <a:cs typeface="Calibri" panose="020F0502020204030204" pitchFamily="34" charset="0"/>
                </a:rPr>
                <a:t>.</a:t>
              </a:r>
            </a:p>
          </p:txBody>
        </p:sp>
      </p:grpSp>
      <p:grpSp>
        <p:nvGrpSpPr>
          <p:cNvPr id="51" name="Group 50">
            <a:extLst>
              <a:ext uri="{FF2B5EF4-FFF2-40B4-BE49-F238E27FC236}">
                <a16:creationId xmlns:a16="http://schemas.microsoft.com/office/drawing/2014/main" id="{E272DCD5-23EF-954E-9D7E-9CCFD661C3D6}"/>
              </a:ext>
            </a:extLst>
          </p:cNvPr>
          <p:cNvGrpSpPr/>
          <p:nvPr/>
        </p:nvGrpSpPr>
        <p:grpSpPr>
          <a:xfrm>
            <a:off x="3638699" y="3544122"/>
            <a:ext cx="328244" cy="72846"/>
            <a:chOff x="3363295" y="2057938"/>
            <a:chExt cx="530494" cy="117731"/>
          </a:xfrm>
        </p:grpSpPr>
        <p:sp>
          <p:nvSpPr>
            <p:cNvPr id="52" name="Oval 51">
              <a:extLst>
                <a:ext uri="{FF2B5EF4-FFF2-40B4-BE49-F238E27FC236}">
                  <a16:creationId xmlns:a16="http://schemas.microsoft.com/office/drawing/2014/main" id="{B8547284-3E86-5542-AF69-09CC23F9ABB2}"/>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53" name="Straight Arrow Connector 52">
              <a:extLst>
                <a:ext uri="{FF2B5EF4-FFF2-40B4-BE49-F238E27FC236}">
                  <a16:creationId xmlns:a16="http://schemas.microsoft.com/office/drawing/2014/main" id="{90045002-A98A-B24A-8736-F8A6FD67E6D9}"/>
                </a:ext>
              </a:extLst>
            </p:cNvPr>
            <p:cNvCxnSpPr>
              <a:cxnSpLocks/>
              <a:stCxn id="52" idx="6"/>
            </p:cNvCxnSpPr>
            <p:nvPr/>
          </p:nvCxnSpPr>
          <p:spPr>
            <a:xfrm>
              <a:off x="3481026" y="2116804"/>
              <a:ext cx="41276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A3929F52-9B5F-0744-AC33-90DAD1A6668B}"/>
              </a:ext>
            </a:extLst>
          </p:cNvPr>
          <p:cNvGrpSpPr/>
          <p:nvPr/>
        </p:nvGrpSpPr>
        <p:grpSpPr>
          <a:xfrm rot="10800000">
            <a:off x="5865852" y="4307084"/>
            <a:ext cx="932370" cy="72846"/>
            <a:chOff x="3363295" y="2057938"/>
            <a:chExt cx="1506866" cy="117731"/>
          </a:xfrm>
        </p:grpSpPr>
        <p:sp>
          <p:nvSpPr>
            <p:cNvPr id="56" name="Oval 55">
              <a:extLst>
                <a:ext uri="{FF2B5EF4-FFF2-40B4-BE49-F238E27FC236}">
                  <a16:creationId xmlns:a16="http://schemas.microsoft.com/office/drawing/2014/main" id="{9C4EF171-B8FE-FF4D-ADE5-41A75C0BA2B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57" name="Straight Arrow Connector 56">
              <a:extLst>
                <a:ext uri="{FF2B5EF4-FFF2-40B4-BE49-F238E27FC236}">
                  <a16:creationId xmlns:a16="http://schemas.microsoft.com/office/drawing/2014/main" id="{5D7B08F0-EE64-6741-B96E-DA863C1F21A6}"/>
                </a:ext>
              </a:extLst>
            </p:cNvPr>
            <p:cNvCxnSpPr>
              <a:cxnSpLocks/>
              <a:stCxn id="56" idx="6"/>
            </p:cNvCxnSpPr>
            <p:nvPr/>
          </p:nvCxnSpPr>
          <p:spPr>
            <a:xfrm rot="10800000" flipH="1" flipV="1">
              <a:off x="3481026" y="2116804"/>
              <a:ext cx="1389135" cy="14511"/>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D88F125A-D79C-6844-921B-DE3D2B6B4B4A}"/>
              </a:ext>
            </a:extLst>
          </p:cNvPr>
          <p:cNvGrpSpPr/>
          <p:nvPr/>
        </p:nvGrpSpPr>
        <p:grpSpPr>
          <a:xfrm rot="10800000">
            <a:off x="5562403" y="5673684"/>
            <a:ext cx="1258142" cy="72846"/>
            <a:chOff x="3363295" y="2057938"/>
            <a:chExt cx="2033359" cy="117731"/>
          </a:xfrm>
        </p:grpSpPr>
        <p:sp>
          <p:nvSpPr>
            <p:cNvPr id="60" name="Oval 59">
              <a:extLst>
                <a:ext uri="{FF2B5EF4-FFF2-40B4-BE49-F238E27FC236}">
                  <a16:creationId xmlns:a16="http://schemas.microsoft.com/office/drawing/2014/main" id="{AD33A88D-C637-1E45-BAEC-692D505821C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61" name="Straight Arrow Connector 60">
              <a:extLst>
                <a:ext uri="{FF2B5EF4-FFF2-40B4-BE49-F238E27FC236}">
                  <a16:creationId xmlns:a16="http://schemas.microsoft.com/office/drawing/2014/main" id="{B3B810E3-2C8F-AA47-BDB4-4158AB197E09}"/>
                </a:ext>
              </a:extLst>
            </p:cNvPr>
            <p:cNvCxnSpPr>
              <a:cxnSpLocks/>
              <a:stCxn id="60" idx="6"/>
            </p:cNvCxnSpPr>
            <p:nvPr/>
          </p:nvCxnSpPr>
          <p:spPr>
            <a:xfrm rot="10800000" flipH="1">
              <a:off x="3481026" y="2116804"/>
              <a:ext cx="191562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ED862D97-D871-FC42-8636-52FB528DB601}"/>
              </a:ext>
            </a:extLst>
          </p:cNvPr>
          <p:cNvGrpSpPr/>
          <p:nvPr/>
        </p:nvGrpSpPr>
        <p:grpSpPr>
          <a:xfrm>
            <a:off x="3816713" y="5127882"/>
            <a:ext cx="850858" cy="72846"/>
            <a:chOff x="3363295" y="2057938"/>
            <a:chExt cx="1375124" cy="117731"/>
          </a:xfrm>
        </p:grpSpPr>
        <p:sp>
          <p:nvSpPr>
            <p:cNvPr id="63" name="Oval 62">
              <a:extLst>
                <a:ext uri="{FF2B5EF4-FFF2-40B4-BE49-F238E27FC236}">
                  <a16:creationId xmlns:a16="http://schemas.microsoft.com/office/drawing/2014/main" id="{CDA81C38-207D-A24B-98F2-525B98F5DB85}"/>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64" name="Straight Arrow Connector 63">
              <a:extLst>
                <a:ext uri="{FF2B5EF4-FFF2-40B4-BE49-F238E27FC236}">
                  <a16:creationId xmlns:a16="http://schemas.microsoft.com/office/drawing/2014/main" id="{BB235131-E51B-0640-95B0-BB5102EDCFB8}"/>
                </a:ext>
              </a:extLst>
            </p:cNvPr>
            <p:cNvCxnSpPr>
              <a:cxnSpLocks/>
              <a:stCxn id="63" idx="6"/>
            </p:cNvCxnSpPr>
            <p:nvPr/>
          </p:nvCxnSpPr>
          <p:spPr>
            <a:xfrm>
              <a:off x="3481026" y="2116803"/>
              <a:ext cx="125739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E16472B-B2FD-C747-AC99-3C6DEFBB92AC}"/>
              </a:ext>
            </a:extLst>
          </p:cNvPr>
          <p:cNvGrpSpPr/>
          <p:nvPr/>
        </p:nvGrpSpPr>
        <p:grpSpPr>
          <a:xfrm>
            <a:off x="3502121" y="2118189"/>
            <a:ext cx="3136137" cy="1017867"/>
            <a:chOff x="4234648" y="1065321"/>
            <a:chExt cx="3710867" cy="1309272"/>
          </a:xfrm>
        </p:grpSpPr>
        <p:sp>
          <p:nvSpPr>
            <p:cNvPr id="67" name="Freeform: Shape 107">
              <a:extLst>
                <a:ext uri="{FF2B5EF4-FFF2-40B4-BE49-F238E27FC236}">
                  <a16:creationId xmlns:a16="http://schemas.microsoft.com/office/drawing/2014/main" id="{1CF0041B-4DCB-804F-A43D-C4B59F33FBA2}"/>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68" name="Freeform: Shape 108">
              <a:extLst>
                <a:ext uri="{FF2B5EF4-FFF2-40B4-BE49-F238E27FC236}">
                  <a16:creationId xmlns:a16="http://schemas.microsoft.com/office/drawing/2014/main" id="{AAC1E9AD-0E18-D640-B40A-F24A181B96A9}"/>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grpSp>
        <p:nvGrpSpPr>
          <p:cNvPr id="69" name="Group 68">
            <a:extLst>
              <a:ext uri="{FF2B5EF4-FFF2-40B4-BE49-F238E27FC236}">
                <a16:creationId xmlns:a16="http://schemas.microsoft.com/office/drawing/2014/main" id="{E1064689-3BDD-7D40-85FB-645FC799ABDD}"/>
              </a:ext>
            </a:extLst>
          </p:cNvPr>
          <p:cNvGrpSpPr/>
          <p:nvPr/>
        </p:nvGrpSpPr>
        <p:grpSpPr>
          <a:xfrm>
            <a:off x="7053140" y="2426878"/>
            <a:ext cx="2567231" cy="825199"/>
            <a:chOff x="8921977" y="1101225"/>
            <a:chExt cx="4149060" cy="1333657"/>
          </a:xfrm>
        </p:grpSpPr>
        <p:sp>
          <p:nvSpPr>
            <p:cNvPr id="70" name="TextBox 69">
              <a:extLst>
                <a:ext uri="{FF2B5EF4-FFF2-40B4-BE49-F238E27FC236}">
                  <a16:creationId xmlns:a16="http://schemas.microsoft.com/office/drawing/2014/main" id="{75285F18-536B-1941-B50B-B071F1E05613}"/>
                </a:ext>
              </a:extLst>
            </p:cNvPr>
            <p:cNvSpPr txBox="1"/>
            <p:nvPr/>
          </p:nvSpPr>
          <p:spPr>
            <a:xfrm>
              <a:off x="8921977" y="1101225"/>
              <a:ext cx="2937088" cy="600631"/>
            </a:xfrm>
            <a:prstGeom prst="rect">
              <a:avLst/>
            </a:prstGeom>
            <a:noFill/>
          </p:spPr>
          <p:txBody>
            <a:bodyPr wrap="square" lIns="0" rIns="0" rtlCol="0" anchor="b">
              <a:spAutoFit/>
            </a:bodyPr>
            <a:lstStyle/>
            <a:p>
              <a:r>
                <a:rPr lang="pl-PL" sz="1815" b="1" cap="all" dirty="0">
                  <a:solidFill>
                    <a:srgbClr val="DA2128"/>
                  </a:solidFill>
                  <a:latin typeface="Calibri" panose="020F0502020204030204" pitchFamily="34" charset="0"/>
                  <a:cs typeface="Calibri" panose="020F0502020204030204" pitchFamily="34" charset="0"/>
                </a:rPr>
                <a:t>ŚWIADOMOŚĆ</a:t>
              </a:r>
              <a:endParaRPr lang="en-US" sz="1815" b="1" cap="all" dirty="0">
                <a:solidFill>
                  <a:srgbClr val="DA2128"/>
                </a:solidFill>
                <a:latin typeface="Calibri" panose="020F050202020403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8E6B8634-373A-8A4D-8B6F-C8E448B21ECE}"/>
                </a:ext>
              </a:extLst>
            </p:cNvPr>
            <p:cNvSpPr txBox="1"/>
            <p:nvPr/>
          </p:nvSpPr>
          <p:spPr>
            <a:xfrm>
              <a:off x="8929769" y="1622433"/>
              <a:ext cx="4141268" cy="812449"/>
            </a:xfrm>
            <a:prstGeom prst="rect">
              <a:avLst/>
            </a:prstGeom>
            <a:noFill/>
          </p:spPr>
          <p:txBody>
            <a:bodyPr wrap="square" lIns="0" rIns="0" rtlCol="0" anchor="t">
              <a:spAutoFit/>
            </a:bodyPr>
            <a:lstStyle/>
            <a:p>
              <a:pPr marL="7858" indent="-7858">
                <a:lnSpc>
                  <a:spcPts val="1634"/>
                </a:lnSpc>
              </a:pPr>
              <a:r>
                <a:rPr lang="pl-PL" sz="1485" dirty="0">
                  <a:solidFill>
                    <a:srgbClr val="4D4D4C"/>
                  </a:solidFill>
                  <a:latin typeface="Calibri" panose="020F0502020204030204" pitchFamily="34" charset="0"/>
                  <a:cs typeface="Calibri" panose="020F0502020204030204" pitchFamily="34" charset="0"/>
                </a:rPr>
                <a:t>kiedy potencjalny klient dowiaduje się o twoim produkcie</a:t>
              </a:r>
              <a:endParaRPr lang="en-CA" sz="1485" dirty="0">
                <a:solidFill>
                  <a:srgbClr val="4D4D4C"/>
                </a:solidFill>
                <a:latin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a16="http://schemas.microsoft.com/office/drawing/2014/main" id="{088A1BCF-D36B-9C44-AEE0-2DA9748B86DC}"/>
              </a:ext>
            </a:extLst>
          </p:cNvPr>
          <p:cNvGrpSpPr/>
          <p:nvPr/>
        </p:nvGrpSpPr>
        <p:grpSpPr>
          <a:xfrm rot="10800000">
            <a:off x="6633102" y="2603460"/>
            <a:ext cx="295643" cy="72846"/>
            <a:chOff x="3363295" y="2057938"/>
            <a:chExt cx="477806" cy="117731"/>
          </a:xfrm>
        </p:grpSpPr>
        <p:sp>
          <p:nvSpPr>
            <p:cNvPr id="73" name="Oval 72">
              <a:extLst>
                <a:ext uri="{FF2B5EF4-FFF2-40B4-BE49-F238E27FC236}">
                  <a16:creationId xmlns:a16="http://schemas.microsoft.com/office/drawing/2014/main" id="{47EDFCF2-37EF-F64A-909F-CAEC691D194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74" name="Straight Arrow Connector 73">
              <a:extLst>
                <a:ext uri="{FF2B5EF4-FFF2-40B4-BE49-F238E27FC236}">
                  <a16:creationId xmlns:a16="http://schemas.microsoft.com/office/drawing/2014/main" id="{66451956-D92E-C040-83FE-3DD7F1B846CC}"/>
                </a:ext>
              </a:extLst>
            </p:cNvPr>
            <p:cNvCxnSpPr>
              <a:cxnSpLocks/>
              <a:stCxn id="73"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 name="Graphic 9" descr="Brain in head">
            <a:extLst>
              <a:ext uri="{FF2B5EF4-FFF2-40B4-BE49-F238E27FC236}">
                <a16:creationId xmlns:a16="http://schemas.microsoft.com/office/drawing/2014/main" id="{3834ECF3-6DA1-BC4C-90E6-204A1A39A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3632" y="2463338"/>
            <a:ext cx="629807" cy="629807"/>
          </a:xfrm>
          <a:prstGeom prst="rect">
            <a:avLst/>
          </a:prstGeom>
        </p:spPr>
      </p:pic>
      <p:pic>
        <p:nvPicPr>
          <p:cNvPr id="12" name="Graphic 11" descr="Magnifying glass">
            <a:extLst>
              <a:ext uri="{FF2B5EF4-FFF2-40B4-BE49-F238E27FC236}">
                <a16:creationId xmlns:a16="http://schemas.microsoft.com/office/drawing/2014/main" id="{C16A9CCD-CEDF-064E-A663-13BBAF8E734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53478" y="3419207"/>
            <a:ext cx="495828" cy="495828"/>
          </a:xfrm>
          <a:prstGeom prst="rect">
            <a:avLst/>
          </a:prstGeom>
        </p:spPr>
      </p:pic>
      <p:pic>
        <p:nvPicPr>
          <p:cNvPr id="77" name="Graphic 76" descr="Lights On">
            <a:extLst>
              <a:ext uri="{FF2B5EF4-FFF2-40B4-BE49-F238E27FC236}">
                <a16:creationId xmlns:a16="http://schemas.microsoft.com/office/drawing/2014/main" id="{1F1CEF59-2F93-0645-923D-4229C75E286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2903" y="4182829"/>
            <a:ext cx="482238" cy="482238"/>
          </a:xfrm>
          <a:prstGeom prst="rect">
            <a:avLst/>
          </a:prstGeom>
        </p:spPr>
      </p:pic>
      <p:pic>
        <p:nvPicPr>
          <p:cNvPr id="79" name="Graphic 78" descr="Bullseye">
            <a:extLst>
              <a:ext uri="{FF2B5EF4-FFF2-40B4-BE49-F238E27FC236}">
                <a16:creationId xmlns:a16="http://schemas.microsoft.com/office/drawing/2014/main" id="{53BEC495-500D-C344-BD1C-A23D3EBE949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59956" y="4997372"/>
            <a:ext cx="406714" cy="406714"/>
          </a:xfrm>
          <a:prstGeom prst="rect">
            <a:avLst/>
          </a:prstGeom>
        </p:spPr>
      </p:pic>
      <p:pic>
        <p:nvPicPr>
          <p:cNvPr id="81" name="Graphic 80" descr="Shopping basket">
            <a:extLst>
              <a:ext uri="{FF2B5EF4-FFF2-40B4-BE49-F238E27FC236}">
                <a16:creationId xmlns:a16="http://schemas.microsoft.com/office/drawing/2014/main" id="{5E5001D8-F235-AF42-8B12-6EECA9032F9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936156" y="5578410"/>
            <a:ext cx="336240" cy="336240"/>
          </a:xfrm>
          <a:prstGeom prst="rect">
            <a:avLst/>
          </a:prstGeom>
        </p:spPr>
      </p:pic>
      <p:sp>
        <p:nvSpPr>
          <p:cNvPr id="75" name="object 6">
            <a:extLst>
              <a:ext uri="{FF2B5EF4-FFF2-40B4-BE49-F238E27FC236}">
                <a16:creationId xmlns:a16="http://schemas.microsoft.com/office/drawing/2014/main" id="{1BF723D0-74E5-4072-A3E8-54F1E42F0A16}"/>
              </a:ext>
            </a:extLst>
          </p:cNvPr>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6" name="object 7">
            <a:extLst>
              <a:ext uri="{FF2B5EF4-FFF2-40B4-BE49-F238E27FC236}">
                <a16:creationId xmlns:a16="http://schemas.microsoft.com/office/drawing/2014/main" id="{CC10A016-CB73-4C8C-BE64-AD2EA8CE92F8}"/>
              </a:ext>
            </a:extLst>
          </p:cNvPr>
          <p:cNvSpPr txBox="1"/>
          <p:nvPr/>
        </p:nvSpPr>
        <p:spPr>
          <a:xfrm>
            <a:off x="1308843" y="1128521"/>
            <a:ext cx="1813560"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Lejek sprzedaży</a:t>
            </a:r>
            <a:endParaRPr sz="1800" dirty="0">
              <a:latin typeface="Trebuchet MS"/>
              <a:cs typeface="Trebuchet MS"/>
            </a:endParaRPr>
          </a:p>
        </p:txBody>
      </p:sp>
    </p:spTree>
    <p:extLst>
      <p:ext uri="{BB962C8B-B14F-4D97-AF65-F5344CB8AC3E}">
        <p14:creationId xmlns:p14="http://schemas.microsoft.com/office/powerpoint/2010/main" val="355763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a16="http://schemas.microsoft.com/office/drawing/2014/main" id="{A37C0175-531E-454A-9D07-886DDC779929}"/>
              </a:ext>
            </a:extLst>
          </p:cNvPr>
          <p:cNvSpPr/>
          <p:nvPr/>
        </p:nvSpPr>
        <p:spPr>
          <a:xfrm>
            <a:off x="-82666"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5" name="object 6">
            <a:extLst>
              <a:ext uri="{FF2B5EF4-FFF2-40B4-BE49-F238E27FC236}">
                <a16:creationId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5" name="object 6">
            <a:extLst>
              <a:ext uri="{FF2B5EF4-FFF2-40B4-BE49-F238E27FC236}">
                <a16:creationId xmlns:a16="http://schemas.microsoft.com/office/drawing/2014/main" id="{1BF723D0-74E5-4072-A3E8-54F1E42F0A16}"/>
              </a:ext>
            </a:extLst>
          </p:cNvPr>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6" name="object 7">
            <a:extLst>
              <a:ext uri="{FF2B5EF4-FFF2-40B4-BE49-F238E27FC236}">
                <a16:creationId xmlns:a16="http://schemas.microsoft.com/office/drawing/2014/main" id="{CC10A016-CB73-4C8C-BE64-AD2EA8CE92F8}"/>
              </a:ext>
            </a:extLst>
          </p:cNvPr>
          <p:cNvSpPr txBox="1"/>
          <p:nvPr/>
        </p:nvSpPr>
        <p:spPr>
          <a:xfrm>
            <a:off x="1295400" y="1143000"/>
            <a:ext cx="1813560"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Lejek sprzedaży</a:t>
            </a:r>
            <a:endParaRPr sz="1800" dirty="0">
              <a:latin typeface="Trebuchet MS"/>
              <a:cs typeface="Trebuchet MS"/>
            </a:endParaRPr>
          </a:p>
        </p:txBody>
      </p:sp>
      <p:sp>
        <p:nvSpPr>
          <p:cNvPr id="80" name="Google Shape;281;p31">
            <a:extLst>
              <a:ext uri="{FF2B5EF4-FFF2-40B4-BE49-F238E27FC236}">
                <a16:creationId xmlns:a16="http://schemas.microsoft.com/office/drawing/2014/main" id="{F80A268E-8CD4-44FE-8AE4-A3287A0D59DC}"/>
              </a:ext>
            </a:extLst>
          </p:cNvPr>
          <p:cNvSpPr txBox="1">
            <a:spLocks/>
          </p:cNvSpPr>
          <p:nvPr/>
        </p:nvSpPr>
        <p:spPr>
          <a:xfrm>
            <a:off x="417272" y="4512020"/>
            <a:ext cx="4611928" cy="4710489"/>
          </a:xfrm>
          <a:prstGeom prst="rect">
            <a:avLst/>
          </a:prstGeom>
          <a:noFill/>
          <a:ln>
            <a:noFill/>
          </a:ln>
        </p:spPr>
        <p:txBody>
          <a:bodyPr spcFirstLastPara="1" wrap="square" lIns="75426" tIns="37703" rIns="75426" bIns="37703"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2893" indent="-282893">
              <a:spcBef>
                <a:spcPts val="0"/>
              </a:spcBef>
              <a:buClr>
                <a:srgbClr val="F7921C"/>
              </a:buClr>
              <a:buSzPts val="2400"/>
            </a:pPr>
            <a:r>
              <a:rPr lang="pl-PL" sz="1980" dirty="0">
                <a:solidFill>
                  <a:srgbClr val="4D4D4C"/>
                </a:solidFill>
                <a:latin typeface="Calibri" panose="020F0502020204030204" pitchFamily="34" charset="0"/>
                <a:cs typeface="Calibri" panose="020F0502020204030204" pitchFamily="34" charset="0"/>
              </a:rPr>
              <a:t>Na każdym z etapów mamy inny odsetek dostępnych klientów</a:t>
            </a:r>
            <a:r>
              <a:rPr lang="en-IE" sz="1980" dirty="0">
                <a:solidFill>
                  <a:srgbClr val="4D4D4C"/>
                </a:solidFill>
                <a:latin typeface="Calibri" panose="020F0502020204030204" pitchFamily="34" charset="0"/>
                <a:cs typeface="Calibri" panose="020F0502020204030204" pitchFamily="34" charset="0"/>
              </a:rPr>
              <a:t>.</a:t>
            </a:r>
          </a:p>
          <a:p>
            <a:pPr marL="660083" lvl="1" indent="-282893">
              <a:spcBef>
                <a:spcPts val="0"/>
              </a:spcBef>
              <a:buClr>
                <a:srgbClr val="F7921C"/>
              </a:buClr>
            </a:pPr>
            <a:r>
              <a:rPr lang="en-IE" sz="1980" dirty="0">
                <a:solidFill>
                  <a:srgbClr val="4D4D4C"/>
                </a:solidFill>
                <a:latin typeface="Calibri" panose="020F0502020204030204" pitchFamily="34" charset="0"/>
                <a:cs typeface="Calibri" panose="020F0502020204030204" pitchFamily="34" charset="0"/>
              </a:rPr>
              <a:t>40% </a:t>
            </a:r>
            <a:r>
              <a:rPr lang="pl-PL" sz="1980" dirty="0">
                <a:solidFill>
                  <a:srgbClr val="4D4D4C"/>
                </a:solidFill>
                <a:latin typeface="Calibri" panose="020F0502020204030204" pitchFamily="34" charset="0"/>
                <a:cs typeface="Calibri" panose="020F0502020204030204" pitchFamily="34" charset="0"/>
              </a:rPr>
              <a:t>spośród wszystkich dostępnych klientów wie o twoim biznesie</a:t>
            </a:r>
            <a:endParaRPr lang="en-IE" sz="1980" dirty="0">
              <a:solidFill>
                <a:srgbClr val="4D4D4C"/>
              </a:solidFill>
              <a:latin typeface="Calibri" panose="020F0502020204030204" pitchFamily="34" charset="0"/>
              <a:cs typeface="Calibri" panose="020F0502020204030204" pitchFamily="34" charset="0"/>
            </a:endParaRPr>
          </a:p>
          <a:p>
            <a:pPr marL="660083" lvl="1" indent="-282893">
              <a:spcBef>
                <a:spcPts val="0"/>
              </a:spcBef>
              <a:buClr>
                <a:srgbClr val="F7921C"/>
              </a:buClr>
            </a:pPr>
            <a:r>
              <a:rPr lang="en-IE" sz="1980" dirty="0">
                <a:solidFill>
                  <a:srgbClr val="4D4D4C"/>
                </a:solidFill>
                <a:latin typeface="Calibri" panose="020F0502020204030204" pitchFamily="34" charset="0"/>
                <a:cs typeface="Calibri" panose="020F0502020204030204" pitchFamily="34" charset="0"/>
              </a:rPr>
              <a:t>8% </a:t>
            </a:r>
            <a:r>
              <a:rPr lang="pl-PL" sz="1980" dirty="0">
                <a:solidFill>
                  <a:srgbClr val="4D4D4C"/>
                </a:solidFill>
                <a:latin typeface="Calibri" panose="020F0502020204030204" pitchFamily="34" charset="0"/>
                <a:cs typeface="Calibri" panose="020F0502020204030204" pitchFamily="34" charset="0"/>
              </a:rPr>
              <a:t>z nich u ciebie kupuje</a:t>
            </a:r>
            <a:r>
              <a:rPr lang="en-IE" sz="1980" dirty="0">
                <a:solidFill>
                  <a:srgbClr val="4D4D4C"/>
                </a:solidFill>
                <a:latin typeface="Calibri" panose="020F0502020204030204" pitchFamily="34" charset="0"/>
                <a:cs typeface="Calibri" panose="020F0502020204030204" pitchFamily="34" charset="0"/>
              </a:rPr>
              <a:t>.</a:t>
            </a:r>
          </a:p>
          <a:p>
            <a:pPr marL="282893" indent="-282893">
              <a:spcBef>
                <a:spcPts val="0"/>
              </a:spcBef>
              <a:buClr>
                <a:srgbClr val="F7921C"/>
              </a:buClr>
              <a:buSzPts val="2400"/>
            </a:pPr>
            <a:endParaRPr lang="en-IE" sz="1980" dirty="0">
              <a:solidFill>
                <a:srgbClr val="4D4D4C"/>
              </a:solidFill>
              <a:latin typeface="Calibri" panose="020F0502020204030204" pitchFamily="34" charset="0"/>
              <a:cs typeface="Calibri" panose="020F0502020204030204" pitchFamily="34" charset="0"/>
            </a:endParaRPr>
          </a:p>
          <a:p>
            <a:pPr marL="282893" indent="-282893">
              <a:spcBef>
                <a:spcPts val="0"/>
              </a:spcBef>
              <a:buClr>
                <a:srgbClr val="F7921C"/>
              </a:buClr>
              <a:buSzPts val="2400"/>
            </a:pPr>
            <a:r>
              <a:rPr lang="pl-PL" sz="1980" dirty="0">
                <a:solidFill>
                  <a:srgbClr val="4D4D4C"/>
                </a:solidFill>
                <a:latin typeface="Calibri" panose="020F0502020204030204" pitchFamily="34" charset="0"/>
                <a:cs typeface="Calibri" panose="020F0502020204030204" pitchFamily="34" charset="0"/>
              </a:rPr>
              <a:t>W których miejscach można ulepszyć biznes</a:t>
            </a:r>
            <a:r>
              <a:rPr lang="en-IE" sz="1980" dirty="0">
                <a:solidFill>
                  <a:srgbClr val="4D4D4C"/>
                </a:solidFill>
                <a:latin typeface="Calibri" panose="020F0502020204030204" pitchFamily="34" charset="0"/>
                <a:cs typeface="Calibri" panose="020F0502020204030204" pitchFamily="34" charset="0"/>
              </a:rPr>
              <a:t>?</a:t>
            </a:r>
          </a:p>
          <a:p>
            <a:pPr marL="282893" indent="-282893">
              <a:spcBef>
                <a:spcPts val="0"/>
              </a:spcBef>
              <a:buClr>
                <a:srgbClr val="F7921C"/>
              </a:buClr>
              <a:buSzPts val="2400"/>
            </a:pPr>
            <a:r>
              <a:rPr lang="pl-PL" sz="1980" dirty="0">
                <a:solidFill>
                  <a:srgbClr val="4D4D4C"/>
                </a:solidFill>
                <a:latin typeface="Calibri" panose="020F0502020204030204" pitchFamily="34" charset="0"/>
                <a:cs typeface="Calibri" panose="020F0502020204030204" pitchFamily="34" charset="0"/>
              </a:rPr>
              <a:t>Jakie mogą to być ulepszenia</a:t>
            </a:r>
            <a:r>
              <a:rPr lang="en-IE" sz="1980" dirty="0">
                <a:solidFill>
                  <a:srgbClr val="4D4D4C"/>
                </a:solidFill>
                <a:latin typeface="Calibri" panose="020F0502020204030204" pitchFamily="34" charset="0"/>
                <a:cs typeface="Calibri" panose="020F0502020204030204" pitchFamily="34" charset="0"/>
              </a:rPr>
              <a:t>?</a:t>
            </a:r>
          </a:p>
        </p:txBody>
      </p:sp>
      <p:grpSp>
        <p:nvGrpSpPr>
          <p:cNvPr id="82" name="Group 81">
            <a:extLst>
              <a:ext uri="{FF2B5EF4-FFF2-40B4-BE49-F238E27FC236}">
                <a16:creationId xmlns:a16="http://schemas.microsoft.com/office/drawing/2014/main" id="{18D7B361-20A6-4749-981F-6F5033DF7D67}"/>
              </a:ext>
            </a:extLst>
          </p:cNvPr>
          <p:cNvGrpSpPr/>
          <p:nvPr/>
        </p:nvGrpSpPr>
        <p:grpSpPr>
          <a:xfrm>
            <a:off x="4708354" y="2586177"/>
            <a:ext cx="5992379" cy="4106096"/>
            <a:chOff x="5540043" y="637718"/>
            <a:chExt cx="7263490" cy="4977086"/>
          </a:xfrm>
        </p:grpSpPr>
        <p:sp>
          <p:nvSpPr>
            <p:cNvPr id="83" name="Freeform: Shape 122">
              <a:extLst>
                <a:ext uri="{FF2B5EF4-FFF2-40B4-BE49-F238E27FC236}">
                  <a16:creationId xmlns:a16="http://schemas.microsoft.com/office/drawing/2014/main" id="{969EDF08-A2CD-4784-A1BC-6E762B508E83}"/>
                </a:ext>
              </a:extLst>
            </p:cNvPr>
            <p:cNvSpPr/>
            <p:nvPr/>
          </p:nvSpPr>
          <p:spPr>
            <a:xfrm>
              <a:off x="6103459" y="1853968"/>
              <a:ext cx="2783150" cy="981954"/>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84" name="Freeform: Shape 119">
              <a:extLst>
                <a:ext uri="{FF2B5EF4-FFF2-40B4-BE49-F238E27FC236}">
                  <a16:creationId xmlns:a16="http://schemas.microsoft.com/office/drawing/2014/main" id="{B3EB52E1-7324-47A3-99F6-8E6D5313FA55}"/>
                </a:ext>
              </a:extLst>
            </p:cNvPr>
            <p:cNvSpPr/>
            <p:nvPr/>
          </p:nvSpPr>
          <p:spPr>
            <a:xfrm>
              <a:off x="7150031" y="4634564"/>
              <a:ext cx="690006" cy="980240"/>
            </a:xfrm>
            <a:custGeom>
              <a:avLst/>
              <a:gdLst>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460004 w 920008"/>
                <a:gd name="connsiteY11" fmla="*/ 435005 h 1306987"/>
                <a:gd name="connsiteX12" fmla="*/ 884082 w 920008"/>
                <a:gd name="connsiteY12" fmla="*/ 302164 h 1306987"/>
                <a:gd name="connsiteX13" fmla="*/ 892517 w 920008"/>
                <a:gd name="connsiteY13" fmla="*/ 289324 h 1306987"/>
                <a:gd name="connsiteX14" fmla="*/ 892518 w 920008"/>
                <a:gd name="connsiteY14" fmla="*/ 289322 h 1306987"/>
                <a:gd name="connsiteX15" fmla="*/ 588316 w 920008"/>
                <a:gd name="connsiteY15" fmla="*/ 1096630 h 1306987"/>
                <a:gd name="connsiteX16" fmla="*/ 526592 w 920008"/>
                <a:gd name="connsiteY16" fmla="*/ 1260437 h 1306987"/>
                <a:gd name="connsiteX17" fmla="*/ 526591 w 920008"/>
                <a:gd name="connsiteY17" fmla="*/ 1260437 h 1306987"/>
                <a:gd name="connsiteX18" fmla="*/ 524924 w 920008"/>
                <a:gd name="connsiteY18" fmla="*/ 1264861 h 1306987"/>
                <a:gd name="connsiteX19" fmla="*/ 510671 w 920008"/>
                <a:gd name="connsiteY19" fmla="*/ 1285999 h 1306987"/>
                <a:gd name="connsiteX20" fmla="*/ 460002 w 920008"/>
                <a:gd name="connsiteY20" fmla="*/ 1306987 h 1306987"/>
                <a:gd name="connsiteX21" fmla="*/ 409333 w 920008"/>
                <a:gd name="connsiteY21" fmla="*/ 1285999 h 1306987"/>
                <a:gd name="connsiteX22" fmla="*/ 395090 w 920008"/>
                <a:gd name="connsiteY22" fmla="*/ 1264874 h 1306987"/>
                <a:gd name="connsiteX23" fmla="*/ 393409 w 920008"/>
                <a:gd name="connsiteY23" fmla="*/ 1260413 h 1306987"/>
                <a:gd name="connsiteX24" fmla="*/ 27497 w 920008"/>
                <a:gd name="connsiteY24" fmla="*/ 289333 h 1306987"/>
                <a:gd name="connsiteX25" fmla="*/ 27494 w 920008"/>
                <a:gd name="connsiteY25" fmla="*/ 289329 h 1306987"/>
                <a:gd name="connsiteX26" fmla="*/ 0 w 920008"/>
                <a:gd name="connsiteY26" fmla="*/ 216362 h 1306987"/>
                <a:gd name="connsiteX27" fmla="*/ 9107 w 920008"/>
                <a:gd name="connsiteY27" fmla="*/ 173667 h 1306987"/>
                <a:gd name="connsiteX28" fmla="*/ 134559 w 920008"/>
                <a:gd name="connsiteY28" fmla="*/ 63704 h 1306987"/>
                <a:gd name="connsiteX29" fmla="*/ 181040 w 920008"/>
                <a:gd name="connsiteY29" fmla="*/ 45581 h 1306987"/>
                <a:gd name="connsiteX30" fmla="*/ 181042 w 920008"/>
                <a:gd name="connsiteY30" fmla="*/ 45582 h 1306987"/>
                <a:gd name="connsiteX31" fmla="*/ 202675 w 920008"/>
                <a:gd name="connsiteY31" fmla="*/ 37146 h 1306987"/>
                <a:gd name="connsiteX32" fmla="*/ 460003 w 920008"/>
                <a:gd name="connsiteY32" fmla="*/ 0 h 1306987"/>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884082 w 920008"/>
                <a:gd name="connsiteY11" fmla="*/ 302164 h 1306987"/>
                <a:gd name="connsiteX12" fmla="*/ 892517 w 920008"/>
                <a:gd name="connsiteY12" fmla="*/ 289324 h 1306987"/>
                <a:gd name="connsiteX13" fmla="*/ 892518 w 920008"/>
                <a:gd name="connsiteY13" fmla="*/ 289322 h 1306987"/>
                <a:gd name="connsiteX14" fmla="*/ 588316 w 920008"/>
                <a:gd name="connsiteY14" fmla="*/ 1096630 h 1306987"/>
                <a:gd name="connsiteX15" fmla="*/ 526592 w 920008"/>
                <a:gd name="connsiteY15" fmla="*/ 1260437 h 1306987"/>
                <a:gd name="connsiteX16" fmla="*/ 526591 w 920008"/>
                <a:gd name="connsiteY16" fmla="*/ 1260437 h 1306987"/>
                <a:gd name="connsiteX17" fmla="*/ 524924 w 920008"/>
                <a:gd name="connsiteY17" fmla="*/ 1264861 h 1306987"/>
                <a:gd name="connsiteX18" fmla="*/ 510671 w 920008"/>
                <a:gd name="connsiteY18" fmla="*/ 1285999 h 1306987"/>
                <a:gd name="connsiteX19" fmla="*/ 460002 w 920008"/>
                <a:gd name="connsiteY19" fmla="*/ 1306987 h 1306987"/>
                <a:gd name="connsiteX20" fmla="*/ 409333 w 920008"/>
                <a:gd name="connsiteY20" fmla="*/ 1285999 h 1306987"/>
                <a:gd name="connsiteX21" fmla="*/ 395090 w 920008"/>
                <a:gd name="connsiteY21" fmla="*/ 1264874 h 1306987"/>
                <a:gd name="connsiteX22" fmla="*/ 393409 w 920008"/>
                <a:gd name="connsiteY22" fmla="*/ 1260413 h 1306987"/>
                <a:gd name="connsiteX23" fmla="*/ 27497 w 920008"/>
                <a:gd name="connsiteY23" fmla="*/ 289333 h 1306987"/>
                <a:gd name="connsiteX24" fmla="*/ 27494 w 920008"/>
                <a:gd name="connsiteY24" fmla="*/ 289329 h 1306987"/>
                <a:gd name="connsiteX25" fmla="*/ 0 w 920008"/>
                <a:gd name="connsiteY25" fmla="*/ 216362 h 1306987"/>
                <a:gd name="connsiteX26" fmla="*/ 9107 w 920008"/>
                <a:gd name="connsiteY26" fmla="*/ 173667 h 1306987"/>
                <a:gd name="connsiteX27" fmla="*/ 134559 w 920008"/>
                <a:gd name="connsiteY27" fmla="*/ 63704 h 1306987"/>
                <a:gd name="connsiteX28" fmla="*/ 181040 w 920008"/>
                <a:gd name="connsiteY28" fmla="*/ 45581 h 1306987"/>
                <a:gd name="connsiteX29" fmla="*/ 181042 w 920008"/>
                <a:gd name="connsiteY29" fmla="*/ 45582 h 1306987"/>
                <a:gd name="connsiteX30" fmla="*/ 202675 w 920008"/>
                <a:gd name="connsiteY30" fmla="*/ 37146 h 1306987"/>
                <a:gd name="connsiteX31" fmla="*/ 460003 w 920008"/>
                <a:gd name="connsiteY31" fmla="*/ 0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96866 w 920008"/>
                <a:gd name="connsiteY29" fmla="*/ 425227 h 1306987"/>
                <a:gd name="connsiteX30" fmla="*/ 551444 w 920008"/>
                <a:gd name="connsiteY30"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85" name="Freeform: Shape 116">
              <a:extLst>
                <a:ext uri="{FF2B5EF4-FFF2-40B4-BE49-F238E27FC236}">
                  <a16:creationId xmlns:a16="http://schemas.microsoft.com/office/drawing/2014/main" id="{9B2FE324-C761-428C-92D0-F6BDCC75D54D}"/>
                </a:ext>
              </a:extLst>
            </p:cNvPr>
            <p:cNvSpPr/>
            <p:nvPr/>
          </p:nvSpPr>
          <p:spPr>
            <a:xfrm>
              <a:off x="6793544" y="3705757"/>
              <a:ext cx="1402980" cy="982414"/>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86" name="Freeform: Shape 113">
              <a:extLst>
                <a:ext uri="{FF2B5EF4-FFF2-40B4-BE49-F238E27FC236}">
                  <a16:creationId xmlns:a16="http://schemas.microsoft.com/office/drawing/2014/main" id="{E480FE0A-63B3-402E-AAF1-D721D4FAEB06}"/>
                </a:ext>
              </a:extLst>
            </p:cNvPr>
            <p:cNvSpPr/>
            <p:nvPr/>
          </p:nvSpPr>
          <p:spPr>
            <a:xfrm>
              <a:off x="6446948" y="2779862"/>
              <a:ext cx="2096171" cy="981384"/>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87" name="TextBox 86">
              <a:extLst>
                <a:ext uri="{FF2B5EF4-FFF2-40B4-BE49-F238E27FC236}">
                  <a16:creationId xmlns:a16="http://schemas.microsoft.com/office/drawing/2014/main" id="{5E8666CF-1CE1-4379-B0BF-6F1998E6D3EF}"/>
                </a:ext>
              </a:extLst>
            </p:cNvPr>
            <p:cNvSpPr txBox="1"/>
            <p:nvPr/>
          </p:nvSpPr>
          <p:spPr>
            <a:xfrm>
              <a:off x="9832660" y="4998663"/>
              <a:ext cx="2202816" cy="450473"/>
            </a:xfrm>
            <a:prstGeom prst="rect">
              <a:avLst/>
            </a:prstGeom>
            <a:noFill/>
          </p:spPr>
          <p:txBody>
            <a:bodyPr wrap="square" lIns="0" rIns="0" rtlCol="0" anchor="b">
              <a:spAutoFit/>
            </a:bodyPr>
            <a:lstStyle/>
            <a:p>
              <a:r>
                <a:rPr lang="pl-PL" sz="1815" b="1" cap="all" dirty="0">
                  <a:solidFill>
                    <a:srgbClr val="FF5A28"/>
                  </a:solidFill>
                  <a:latin typeface="Calibri" panose="020F0502020204030204" pitchFamily="34" charset="0"/>
                  <a:cs typeface="Calibri" panose="020F0502020204030204" pitchFamily="34" charset="0"/>
                </a:rPr>
                <a:t>ZAKUP</a:t>
              </a:r>
              <a:endParaRPr lang="en-US" sz="1815" b="1" cap="all" dirty="0">
                <a:solidFill>
                  <a:srgbClr val="FF5A28"/>
                </a:solidFill>
                <a:latin typeface="Calibri" panose="020F0502020204030204" pitchFamily="34" charset="0"/>
                <a:cs typeface="Calibri" panose="020F0502020204030204" pitchFamily="34" charset="0"/>
              </a:endParaRPr>
            </a:p>
          </p:txBody>
        </p:sp>
        <p:sp>
          <p:nvSpPr>
            <p:cNvPr id="88" name="Freeform: Shape 68">
              <a:extLst>
                <a:ext uri="{FF2B5EF4-FFF2-40B4-BE49-F238E27FC236}">
                  <a16:creationId xmlns:a16="http://schemas.microsoft.com/office/drawing/2014/main" id="{080446BB-D8AC-4015-BDF9-FE7B4C33BD64}"/>
                </a:ext>
              </a:extLst>
            </p:cNvPr>
            <p:cNvSpPr/>
            <p:nvPr/>
          </p:nvSpPr>
          <p:spPr>
            <a:xfrm>
              <a:off x="6328434" y="2616437"/>
              <a:ext cx="624276" cy="314519"/>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89" name="Freeform: Shape 69">
              <a:extLst>
                <a:ext uri="{FF2B5EF4-FFF2-40B4-BE49-F238E27FC236}">
                  <a16:creationId xmlns:a16="http://schemas.microsoft.com/office/drawing/2014/main" id="{35F8D34B-8499-4C2F-8DCB-9CE57E112B06}"/>
                </a:ext>
              </a:extLst>
            </p:cNvPr>
            <p:cNvSpPr/>
            <p:nvPr/>
          </p:nvSpPr>
          <p:spPr>
            <a:xfrm>
              <a:off x="8037357" y="2616436"/>
              <a:ext cx="624276" cy="314522"/>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2">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90" name="Freeform: Shape 75">
              <a:extLst>
                <a:ext uri="{FF2B5EF4-FFF2-40B4-BE49-F238E27FC236}">
                  <a16:creationId xmlns:a16="http://schemas.microsoft.com/office/drawing/2014/main" id="{C0EA9713-A6D1-4A33-9CD9-C08264F68EB6}"/>
                </a:ext>
              </a:extLst>
            </p:cNvPr>
            <p:cNvSpPr/>
            <p:nvPr/>
          </p:nvSpPr>
          <p:spPr>
            <a:xfrm>
              <a:off x="6709159" y="3626826"/>
              <a:ext cx="372761" cy="22394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91" name="Freeform: Shape 77">
              <a:extLst>
                <a:ext uri="{FF2B5EF4-FFF2-40B4-BE49-F238E27FC236}">
                  <a16:creationId xmlns:a16="http://schemas.microsoft.com/office/drawing/2014/main" id="{A1C54F41-3E69-4260-97FA-3CE4FBAB1129}"/>
                </a:ext>
              </a:extLst>
            </p:cNvPr>
            <p:cNvSpPr/>
            <p:nvPr/>
          </p:nvSpPr>
          <p:spPr>
            <a:xfrm>
              <a:off x="7908148" y="3626826"/>
              <a:ext cx="372761" cy="22394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92" name="Freeform: Shape 78">
              <a:extLst>
                <a:ext uri="{FF2B5EF4-FFF2-40B4-BE49-F238E27FC236}">
                  <a16:creationId xmlns:a16="http://schemas.microsoft.com/office/drawing/2014/main" id="{0D3B037D-2FB1-4A73-BB23-A8150304BEE7}"/>
                </a:ext>
              </a:extLst>
            </p:cNvPr>
            <p:cNvSpPr/>
            <p:nvPr/>
          </p:nvSpPr>
          <p:spPr>
            <a:xfrm>
              <a:off x="7704256" y="4572247"/>
              <a:ext cx="220409" cy="224591"/>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93" name="Freeform: Shape 88">
              <a:extLst>
                <a:ext uri="{FF2B5EF4-FFF2-40B4-BE49-F238E27FC236}">
                  <a16:creationId xmlns:a16="http://schemas.microsoft.com/office/drawing/2014/main" id="{4666DEBF-2F8E-4A8C-931B-23FCA655AD77}"/>
                </a:ext>
              </a:extLst>
            </p:cNvPr>
            <p:cNvSpPr/>
            <p:nvPr/>
          </p:nvSpPr>
          <p:spPr>
            <a:xfrm>
              <a:off x="7065404" y="4572249"/>
              <a:ext cx="220407" cy="224586"/>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nvGrpSpPr>
            <p:cNvPr id="94" name="Group 93">
              <a:extLst>
                <a:ext uri="{FF2B5EF4-FFF2-40B4-BE49-F238E27FC236}">
                  <a16:creationId xmlns:a16="http://schemas.microsoft.com/office/drawing/2014/main" id="{3D31C103-DA20-4696-96ED-9C8F878FCAD1}"/>
                </a:ext>
              </a:extLst>
            </p:cNvPr>
            <p:cNvGrpSpPr/>
            <p:nvPr/>
          </p:nvGrpSpPr>
          <p:grpSpPr>
            <a:xfrm>
              <a:off x="6793544" y="3705757"/>
              <a:ext cx="1402980" cy="982414"/>
              <a:chOff x="5154762" y="3534373"/>
              <a:chExt cx="1870640" cy="1309885"/>
            </a:xfrm>
          </p:grpSpPr>
          <p:sp>
            <p:nvSpPr>
              <p:cNvPr id="136" name="Freeform: Shape 93">
                <a:extLst>
                  <a:ext uri="{FF2B5EF4-FFF2-40B4-BE49-F238E27FC236}">
                    <a16:creationId xmlns:a16="http://schemas.microsoft.com/office/drawing/2014/main" id="{E4121437-FB32-45E6-89A8-9EC7E6D64F88}"/>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37" name="Freeform: Shape 105">
                <a:extLst>
                  <a:ext uri="{FF2B5EF4-FFF2-40B4-BE49-F238E27FC236}">
                    <a16:creationId xmlns:a16="http://schemas.microsoft.com/office/drawing/2014/main" id="{59403AD2-3B9A-4E78-8E7C-B33278CFFBFD}"/>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903243 w 1806488"/>
                  <a:gd name="connsiteY15" fmla="*/ 959933 h 1031410"/>
                  <a:gd name="connsiteX16" fmla="*/ 645915 w 1806488"/>
                  <a:gd name="connsiteY16" fmla="*/ 997079 h 1031410"/>
                  <a:gd name="connsiteX17" fmla="*/ 624280 w 1806488"/>
                  <a:gd name="connsiteY17" fmla="*/ 1005515 h 1031410"/>
                  <a:gd name="connsiteX18" fmla="*/ 566961 w 1806488"/>
                  <a:gd name="connsiteY18" fmla="*/ 994264 h 1031410"/>
                  <a:gd name="connsiteX19" fmla="*/ 349050 w 1806488"/>
                  <a:gd name="connsiteY19" fmla="*/ 898569 h 1031410"/>
                  <a:gd name="connsiteX20" fmla="*/ 330404 w 1806488"/>
                  <a:gd name="connsiteY20" fmla="*/ 876848 h 1031410"/>
                  <a:gd name="connsiteX21" fmla="*/ 303869 w 1806488"/>
                  <a:gd name="connsiteY21" fmla="*/ 806427 h 1031410"/>
                  <a:gd name="connsiteX22" fmla="*/ 314003 w 1806488"/>
                  <a:gd name="connsiteY22" fmla="*/ 770072 h 1031410"/>
                  <a:gd name="connsiteX23" fmla="*/ 903243 w 1806488"/>
                  <a:gd name="connsiteY23" fmla="*/ 596404 h 1031410"/>
                  <a:gd name="connsiteX24" fmla="*/ 0 w 1806488"/>
                  <a:gd name="connsiteY24" fmla="*/ 0 h 1031410"/>
                  <a:gd name="connsiteX25" fmla="*/ 4124 w 1806488"/>
                  <a:gd name="connsiteY25" fmla="*/ 3706 h 1031410"/>
                  <a:gd name="connsiteX26" fmla="*/ 903244 w 1806488"/>
                  <a:gd name="connsiteY26" fmla="*/ 156530 h 1031410"/>
                  <a:gd name="connsiteX27" fmla="*/ 1802364 w 1806488"/>
                  <a:gd name="connsiteY27" fmla="*/ 3706 h 1031410"/>
                  <a:gd name="connsiteX28" fmla="*/ 1806488 w 1806488"/>
                  <a:gd name="connsiteY28" fmla="*/ 0 h 1031410"/>
                  <a:gd name="connsiteX29" fmla="*/ 1502618 w 1806488"/>
                  <a:gd name="connsiteY29" fmla="*/ 806429 h 1031410"/>
                  <a:gd name="connsiteX30" fmla="*/ 1492483 w 1806488"/>
                  <a:gd name="connsiteY30" fmla="*/ 770071 h 1031410"/>
                  <a:gd name="connsiteX31" fmla="*/ 903243 w 1806488"/>
                  <a:gd name="connsiteY31" fmla="*/ 596403 h 1031410"/>
                  <a:gd name="connsiteX32" fmla="*/ 314003 w 1806488"/>
                  <a:gd name="connsiteY32" fmla="*/ 770071 h 1031410"/>
                  <a:gd name="connsiteX33" fmla="*/ 303869 w 1806488"/>
                  <a:gd name="connsiteY33" fmla="*/ 806426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645915 w 1806488"/>
                  <a:gd name="connsiteY15" fmla="*/ 997079 h 1031410"/>
                  <a:gd name="connsiteX16" fmla="*/ 624280 w 1806488"/>
                  <a:gd name="connsiteY16" fmla="*/ 1005515 h 1031410"/>
                  <a:gd name="connsiteX17" fmla="*/ 566961 w 1806488"/>
                  <a:gd name="connsiteY17" fmla="*/ 994264 h 1031410"/>
                  <a:gd name="connsiteX18" fmla="*/ 349050 w 1806488"/>
                  <a:gd name="connsiteY18" fmla="*/ 898569 h 1031410"/>
                  <a:gd name="connsiteX19" fmla="*/ 330404 w 1806488"/>
                  <a:gd name="connsiteY19" fmla="*/ 876848 h 1031410"/>
                  <a:gd name="connsiteX20" fmla="*/ 303869 w 1806488"/>
                  <a:gd name="connsiteY20" fmla="*/ 806427 h 1031410"/>
                  <a:gd name="connsiteX21" fmla="*/ 314003 w 1806488"/>
                  <a:gd name="connsiteY21" fmla="*/ 770072 h 1031410"/>
                  <a:gd name="connsiteX22" fmla="*/ 903243 w 1806488"/>
                  <a:gd name="connsiteY22" fmla="*/ 596404 h 1031410"/>
                  <a:gd name="connsiteX23" fmla="*/ 0 w 1806488"/>
                  <a:gd name="connsiteY23" fmla="*/ 0 h 1031410"/>
                  <a:gd name="connsiteX24" fmla="*/ 4124 w 1806488"/>
                  <a:gd name="connsiteY24" fmla="*/ 3706 h 1031410"/>
                  <a:gd name="connsiteX25" fmla="*/ 903244 w 1806488"/>
                  <a:gd name="connsiteY25" fmla="*/ 156530 h 1031410"/>
                  <a:gd name="connsiteX26" fmla="*/ 1802364 w 1806488"/>
                  <a:gd name="connsiteY26" fmla="*/ 3706 h 1031410"/>
                  <a:gd name="connsiteX27" fmla="*/ 1806488 w 1806488"/>
                  <a:gd name="connsiteY27" fmla="*/ 0 h 1031410"/>
                  <a:gd name="connsiteX28" fmla="*/ 1502618 w 1806488"/>
                  <a:gd name="connsiteY28" fmla="*/ 806429 h 1031410"/>
                  <a:gd name="connsiteX29" fmla="*/ 1492483 w 1806488"/>
                  <a:gd name="connsiteY29" fmla="*/ 770071 h 1031410"/>
                  <a:gd name="connsiteX30" fmla="*/ 903243 w 1806488"/>
                  <a:gd name="connsiteY30" fmla="*/ 596403 h 1031410"/>
                  <a:gd name="connsiteX31" fmla="*/ 314003 w 1806488"/>
                  <a:gd name="connsiteY31" fmla="*/ 770071 h 1031410"/>
                  <a:gd name="connsiteX32" fmla="*/ 303869 w 1806488"/>
                  <a:gd name="connsiteY32" fmla="*/ 806426 h 1031410"/>
                  <a:gd name="connsiteX33" fmla="*/ 0 w 1806488"/>
                  <a:gd name="connsiteY33"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645915 w 1806488"/>
                  <a:gd name="connsiteY14" fmla="*/ 997079 h 1031410"/>
                  <a:gd name="connsiteX15" fmla="*/ 624280 w 1806488"/>
                  <a:gd name="connsiteY15" fmla="*/ 1005515 h 1031410"/>
                  <a:gd name="connsiteX16" fmla="*/ 566961 w 1806488"/>
                  <a:gd name="connsiteY16" fmla="*/ 994264 h 1031410"/>
                  <a:gd name="connsiteX17" fmla="*/ 349050 w 1806488"/>
                  <a:gd name="connsiteY17" fmla="*/ 898569 h 1031410"/>
                  <a:gd name="connsiteX18" fmla="*/ 330404 w 1806488"/>
                  <a:gd name="connsiteY18" fmla="*/ 876848 h 1031410"/>
                  <a:gd name="connsiteX19" fmla="*/ 303869 w 1806488"/>
                  <a:gd name="connsiteY19" fmla="*/ 806427 h 1031410"/>
                  <a:gd name="connsiteX20" fmla="*/ 314003 w 1806488"/>
                  <a:gd name="connsiteY20" fmla="*/ 770072 h 1031410"/>
                  <a:gd name="connsiteX21" fmla="*/ 903243 w 1806488"/>
                  <a:gd name="connsiteY21" fmla="*/ 596404 h 1031410"/>
                  <a:gd name="connsiteX22" fmla="*/ 0 w 1806488"/>
                  <a:gd name="connsiteY22" fmla="*/ 0 h 1031410"/>
                  <a:gd name="connsiteX23" fmla="*/ 4124 w 1806488"/>
                  <a:gd name="connsiteY23" fmla="*/ 3706 h 1031410"/>
                  <a:gd name="connsiteX24" fmla="*/ 903244 w 1806488"/>
                  <a:gd name="connsiteY24" fmla="*/ 156530 h 1031410"/>
                  <a:gd name="connsiteX25" fmla="*/ 1802364 w 1806488"/>
                  <a:gd name="connsiteY25" fmla="*/ 3706 h 1031410"/>
                  <a:gd name="connsiteX26" fmla="*/ 1806488 w 1806488"/>
                  <a:gd name="connsiteY26" fmla="*/ 0 h 1031410"/>
                  <a:gd name="connsiteX27" fmla="*/ 1502618 w 1806488"/>
                  <a:gd name="connsiteY27" fmla="*/ 806429 h 1031410"/>
                  <a:gd name="connsiteX28" fmla="*/ 1492483 w 1806488"/>
                  <a:gd name="connsiteY28" fmla="*/ 770071 h 1031410"/>
                  <a:gd name="connsiteX29" fmla="*/ 903243 w 1806488"/>
                  <a:gd name="connsiteY29" fmla="*/ 596403 h 1031410"/>
                  <a:gd name="connsiteX30" fmla="*/ 314003 w 1806488"/>
                  <a:gd name="connsiteY30" fmla="*/ 770071 h 1031410"/>
                  <a:gd name="connsiteX31" fmla="*/ 303869 w 1806488"/>
                  <a:gd name="connsiteY31" fmla="*/ 806426 h 1031410"/>
                  <a:gd name="connsiteX32" fmla="*/ 0 w 1806488"/>
                  <a:gd name="connsiteY32"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grpSp>
        <p:grpSp>
          <p:nvGrpSpPr>
            <p:cNvPr id="95" name="Group 94">
              <a:extLst>
                <a:ext uri="{FF2B5EF4-FFF2-40B4-BE49-F238E27FC236}">
                  <a16:creationId xmlns:a16="http://schemas.microsoft.com/office/drawing/2014/main" id="{8A51EFE4-9377-4394-8EB4-6D0E6CF33838}"/>
                </a:ext>
              </a:extLst>
            </p:cNvPr>
            <p:cNvGrpSpPr/>
            <p:nvPr/>
          </p:nvGrpSpPr>
          <p:grpSpPr>
            <a:xfrm>
              <a:off x="6446948" y="2779860"/>
              <a:ext cx="2096171" cy="981387"/>
              <a:chOff x="4692634" y="2299846"/>
              <a:chExt cx="2794895" cy="1308517"/>
            </a:xfrm>
          </p:grpSpPr>
          <p:sp>
            <p:nvSpPr>
              <p:cNvPr id="134" name="Freeform: Shape 106">
                <a:extLst>
                  <a:ext uri="{FF2B5EF4-FFF2-40B4-BE49-F238E27FC236}">
                    <a16:creationId xmlns:a16="http://schemas.microsoft.com/office/drawing/2014/main" id="{A5633247-865E-4704-855F-457F00B8D4D9}"/>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7">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135" name="Freeform: Shape 109">
                <a:extLst>
                  <a:ext uri="{FF2B5EF4-FFF2-40B4-BE49-F238E27FC236}">
                    <a16:creationId xmlns:a16="http://schemas.microsoft.com/office/drawing/2014/main" id="{55EE6B1D-F7F0-4C43-B0A4-9EC6CD5F056F}"/>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96" name="Group 95">
              <a:extLst>
                <a:ext uri="{FF2B5EF4-FFF2-40B4-BE49-F238E27FC236}">
                  <a16:creationId xmlns:a16="http://schemas.microsoft.com/office/drawing/2014/main" id="{63C51EC1-E800-410F-80A4-D2678BFC91A8}"/>
                </a:ext>
              </a:extLst>
            </p:cNvPr>
            <p:cNvGrpSpPr/>
            <p:nvPr/>
          </p:nvGrpSpPr>
          <p:grpSpPr>
            <a:xfrm>
              <a:off x="6103459" y="1853968"/>
              <a:ext cx="2783150" cy="981954"/>
              <a:chOff x="4234648" y="1065321"/>
              <a:chExt cx="3710867" cy="1309272"/>
            </a:xfrm>
          </p:grpSpPr>
          <p:sp>
            <p:nvSpPr>
              <p:cNvPr id="132" name="Freeform: Shape 107">
                <a:extLst>
                  <a:ext uri="{FF2B5EF4-FFF2-40B4-BE49-F238E27FC236}">
                    <a16:creationId xmlns:a16="http://schemas.microsoft.com/office/drawing/2014/main" id="{397A8D9A-34A0-4670-BCD7-FDECD44F84E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133" name="Freeform: Shape 108">
                <a:extLst>
                  <a:ext uri="{FF2B5EF4-FFF2-40B4-BE49-F238E27FC236}">
                    <a16:creationId xmlns:a16="http://schemas.microsoft.com/office/drawing/2014/main" id="{680DE9B6-0A5D-413B-B0F1-69D477C0234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sp>
          <p:nvSpPr>
            <p:cNvPr id="97" name="TextBox 96">
              <a:extLst>
                <a:ext uri="{FF2B5EF4-FFF2-40B4-BE49-F238E27FC236}">
                  <a16:creationId xmlns:a16="http://schemas.microsoft.com/office/drawing/2014/main" id="{888951DA-93EB-4E3D-A2E1-4DFD4C47AD36}"/>
                </a:ext>
              </a:extLst>
            </p:cNvPr>
            <p:cNvSpPr txBox="1"/>
            <p:nvPr/>
          </p:nvSpPr>
          <p:spPr>
            <a:xfrm>
              <a:off x="9861170" y="4042916"/>
              <a:ext cx="2942363" cy="450473"/>
            </a:xfrm>
            <a:prstGeom prst="rect">
              <a:avLst/>
            </a:prstGeom>
            <a:noFill/>
            <a:ln>
              <a:noFill/>
            </a:ln>
          </p:spPr>
          <p:txBody>
            <a:bodyPr wrap="square" lIns="0" rIns="0" rtlCol="0" anchor="b">
              <a:spAutoFit/>
            </a:bodyPr>
            <a:lstStyle/>
            <a:p>
              <a:r>
                <a:rPr lang="pl-PL" sz="1815" b="1" cap="all" dirty="0">
                  <a:solidFill>
                    <a:srgbClr val="00BBFF"/>
                  </a:solidFill>
                  <a:latin typeface="Calibri" panose="020F0502020204030204" pitchFamily="34" charset="0"/>
                  <a:cs typeface="Calibri" panose="020F0502020204030204" pitchFamily="34" charset="0"/>
                </a:rPr>
                <a:t>CHĘĆ KUPNA</a:t>
              </a:r>
              <a:endParaRPr lang="en-US" sz="1815" b="1" cap="all" dirty="0">
                <a:solidFill>
                  <a:srgbClr val="00BBFF"/>
                </a:solidFill>
                <a:latin typeface="Calibri" panose="020F0502020204030204" pitchFamily="34" charset="0"/>
                <a:cs typeface="Calibri" panose="020F0502020204030204" pitchFamily="34" charset="0"/>
              </a:endParaRPr>
            </a:p>
          </p:txBody>
        </p:sp>
        <p:sp>
          <p:nvSpPr>
            <p:cNvPr id="101" name="TextBox 100">
              <a:extLst>
                <a:ext uri="{FF2B5EF4-FFF2-40B4-BE49-F238E27FC236}">
                  <a16:creationId xmlns:a16="http://schemas.microsoft.com/office/drawing/2014/main" id="{5A4A2B43-8422-4842-907A-5394F5EAC92E}"/>
                </a:ext>
              </a:extLst>
            </p:cNvPr>
            <p:cNvSpPr txBox="1"/>
            <p:nvPr/>
          </p:nvSpPr>
          <p:spPr>
            <a:xfrm>
              <a:off x="9821692" y="3086529"/>
              <a:ext cx="2202817" cy="450473"/>
            </a:xfrm>
            <a:prstGeom prst="rect">
              <a:avLst/>
            </a:prstGeom>
            <a:noFill/>
          </p:spPr>
          <p:txBody>
            <a:bodyPr wrap="square" lIns="0" rIns="0" rtlCol="0" anchor="b">
              <a:spAutoFit/>
            </a:bodyPr>
            <a:lstStyle/>
            <a:p>
              <a:r>
                <a:rPr lang="pl-PL" dirty="0" err="1"/>
                <a:t>rOZWAŻANIE</a:t>
              </a:r>
              <a:endParaRPr lang="en-US" sz="1815" b="1" cap="all" dirty="0">
                <a:solidFill>
                  <a:srgbClr val="F7921C"/>
                </a:solidFill>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1BE79CD6-0AE5-4038-9C79-FB895E99DA3E}"/>
                </a:ext>
              </a:extLst>
            </p:cNvPr>
            <p:cNvSpPr txBox="1"/>
            <p:nvPr/>
          </p:nvSpPr>
          <p:spPr>
            <a:xfrm>
              <a:off x="9839048" y="2191237"/>
              <a:ext cx="2714404" cy="450473"/>
            </a:xfrm>
            <a:prstGeom prst="rect">
              <a:avLst/>
            </a:prstGeom>
            <a:noFill/>
          </p:spPr>
          <p:txBody>
            <a:bodyPr wrap="square" lIns="0" rIns="0" rtlCol="0" anchor="b">
              <a:spAutoFit/>
            </a:bodyPr>
            <a:lstStyle/>
            <a:p>
              <a:r>
                <a:rPr lang="pl-PL" sz="1815" b="1" cap="all" dirty="0">
                  <a:solidFill>
                    <a:srgbClr val="3C7CBF"/>
                  </a:solidFill>
                  <a:latin typeface="Calibri" panose="020F0502020204030204" pitchFamily="34" charset="0"/>
                  <a:cs typeface="Calibri" panose="020F0502020204030204" pitchFamily="34" charset="0"/>
                </a:rPr>
                <a:t>ZAINTERESOWANIE</a:t>
              </a:r>
              <a:endParaRPr lang="en-US" sz="1815" b="1" cap="all" dirty="0">
                <a:solidFill>
                  <a:srgbClr val="3C7CBF"/>
                </a:solidFill>
                <a:latin typeface="Calibri" panose="020F0502020204030204" pitchFamily="34" charset="0"/>
                <a:cs typeface="Calibri" panose="020F0502020204030204" pitchFamily="34" charset="0"/>
              </a:endParaRPr>
            </a:p>
          </p:txBody>
        </p:sp>
        <p:grpSp>
          <p:nvGrpSpPr>
            <p:cNvPr id="103" name="Group 102">
              <a:extLst>
                <a:ext uri="{FF2B5EF4-FFF2-40B4-BE49-F238E27FC236}">
                  <a16:creationId xmlns:a16="http://schemas.microsoft.com/office/drawing/2014/main" id="{E7FCCEE4-A4DF-4C46-8878-8275DAB82F6A}"/>
                </a:ext>
              </a:extLst>
            </p:cNvPr>
            <p:cNvGrpSpPr/>
            <p:nvPr/>
          </p:nvGrpSpPr>
          <p:grpSpPr>
            <a:xfrm rot="10800000">
              <a:off x="8886610" y="2404250"/>
              <a:ext cx="790808" cy="88298"/>
              <a:chOff x="3363295" y="2057938"/>
              <a:chExt cx="1054410" cy="117731"/>
            </a:xfrm>
          </p:grpSpPr>
          <p:sp>
            <p:nvSpPr>
              <p:cNvPr id="130" name="Oval 129">
                <a:extLst>
                  <a:ext uri="{FF2B5EF4-FFF2-40B4-BE49-F238E27FC236}">
                    <a16:creationId xmlns:a16="http://schemas.microsoft.com/office/drawing/2014/main" id="{259C55EA-9441-4AC3-842C-33E1320CDE3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31" name="Straight Arrow Connector 130">
                <a:extLst>
                  <a:ext uri="{FF2B5EF4-FFF2-40B4-BE49-F238E27FC236}">
                    <a16:creationId xmlns:a16="http://schemas.microsoft.com/office/drawing/2014/main" id="{47A3EC3F-9A77-4F48-BC32-BA6E612120D8}"/>
                  </a:ext>
                </a:extLst>
              </p:cNvPr>
              <p:cNvCxnSpPr>
                <a:cxnSpLocks/>
                <a:stCxn id="130" idx="6"/>
              </p:cNvCxnSpPr>
              <p:nvPr/>
            </p:nvCxnSpPr>
            <p:spPr>
              <a:xfrm rot="10800000" flipH="1">
                <a:off x="3481026" y="2116803"/>
                <a:ext cx="936679"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E7EAB755-A99F-4521-861C-00949B024EA2}"/>
                </a:ext>
              </a:extLst>
            </p:cNvPr>
            <p:cNvGrpSpPr/>
            <p:nvPr/>
          </p:nvGrpSpPr>
          <p:grpSpPr>
            <a:xfrm rot="10800000">
              <a:off x="8621961" y="3290924"/>
              <a:ext cx="1059130" cy="88298"/>
              <a:chOff x="3363295" y="2057938"/>
              <a:chExt cx="1412178" cy="117731"/>
            </a:xfrm>
          </p:grpSpPr>
          <p:sp>
            <p:nvSpPr>
              <p:cNvPr id="128" name="Oval 127">
                <a:extLst>
                  <a:ext uri="{FF2B5EF4-FFF2-40B4-BE49-F238E27FC236}">
                    <a16:creationId xmlns:a16="http://schemas.microsoft.com/office/drawing/2014/main" id="{0F1D9419-0132-452A-9617-8449CACA2AE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29" name="Straight Arrow Connector 128">
                <a:extLst>
                  <a:ext uri="{FF2B5EF4-FFF2-40B4-BE49-F238E27FC236}">
                    <a16:creationId xmlns:a16="http://schemas.microsoft.com/office/drawing/2014/main" id="{FDF6C7BA-BE06-47B4-95F6-795FCB466F8F}"/>
                  </a:ext>
                </a:extLst>
              </p:cNvPr>
              <p:cNvCxnSpPr>
                <a:cxnSpLocks/>
                <a:stCxn id="128" idx="6"/>
              </p:cNvCxnSpPr>
              <p:nvPr/>
            </p:nvCxnSpPr>
            <p:spPr>
              <a:xfrm rot="10800000" flipH="1">
                <a:off x="3481026" y="2116804"/>
                <a:ext cx="1294447"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5390CD64-EDB3-4224-825C-A4D0DB023D95}"/>
                </a:ext>
              </a:extLst>
            </p:cNvPr>
            <p:cNvGrpSpPr/>
            <p:nvPr/>
          </p:nvGrpSpPr>
          <p:grpSpPr>
            <a:xfrm rot="10800000">
              <a:off x="8037357" y="5239559"/>
              <a:ext cx="1644825" cy="88298"/>
              <a:chOff x="3363295" y="2057938"/>
              <a:chExt cx="2193099" cy="117731"/>
            </a:xfrm>
          </p:grpSpPr>
          <p:sp>
            <p:nvSpPr>
              <p:cNvPr id="126" name="Oval 125">
                <a:extLst>
                  <a:ext uri="{FF2B5EF4-FFF2-40B4-BE49-F238E27FC236}">
                    <a16:creationId xmlns:a16="http://schemas.microsoft.com/office/drawing/2014/main" id="{80C98497-1751-43F6-BDA4-7A2B061931E0}"/>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27" name="Straight Arrow Connector 126">
                <a:extLst>
                  <a:ext uri="{FF2B5EF4-FFF2-40B4-BE49-F238E27FC236}">
                    <a16:creationId xmlns:a16="http://schemas.microsoft.com/office/drawing/2014/main" id="{3D03D4B5-AE80-4E7F-BC8A-7FC2CFB57916}"/>
                  </a:ext>
                </a:extLst>
              </p:cNvPr>
              <p:cNvCxnSpPr>
                <a:cxnSpLocks/>
                <a:stCxn id="126" idx="6"/>
              </p:cNvCxnSpPr>
              <p:nvPr/>
            </p:nvCxnSpPr>
            <p:spPr>
              <a:xfrm rot="10800000" flipH="1">
                <a:off x="3481026" y="2116804"/>
                <a:ext cx="207536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F2F78F6-A428-4917-82B1-315CE26C1F0C}"/>
                </a:ext>
              </a:extLst>
            </p:cNvPr>
            <p:cNvGrpSpPr/>
            <p:nvPr/>
          </p:nvGrpSpPr>
          <p:grpSpPr>
            <a:xfrm rot="10800000">
              <a:off x="8280910" y="4257243"/>
              <a:ext cx="1415647" cy="88298"/>
              <a:chOff x="3363295" y="2057938"/>
              <a:chExt cx="1887529" cy="117731"/>
            </a:xfrm>
          </p:grpSpPr>
          <p:sp>
            <p:nvSpPr>
              <p:cNvPr id="124" name="Oval 123">
                <a:extLst>
                  <a:ext uri="{FF2B5EF4-FFF2-40B4-BE49-F238E27FC236}">
                    <a16:creationId xmlns:a16="http://schemas.microsoft.com/office/drawing/2014/main" id="{DE68E942-2648-4E27-B07A-C5736E54A6F1}"/>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25" name="Straight Arrow Connector 124">
                <a:extLst>
                  <a:ext uri="{FF2B5EF4-FFF2-40B4-BE49-F238E27FC236}">
                    <a16:creationId xmlns:a16="http://schemas.microsoft.com/office/drawing/2014/main" id="{3DF976E0-2E48-46C2-9699-2A9B020F3EAA}"/>
                  </a:ext>
                </a:extLst>
              </p:cNvPr>
              <p:cNvCxnSpPr>
                <a:cxnSpLocks/>
                <a:stCxn id="124" idx="6"/>
              </p:cNvCxnSpPr>
              <p:nvPr/>
            </p:nvCxnSpPr>
            <p:spPr>
              <a:xfrm rot="10800000" flipH="1">
                <a:off x="3481026" y="2116804"/>
                <a:ext cx="176979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2C67A507-03CB-42A7-9EBE-5DCCDCF97CCF}"/>
                </a:ext>
              </a:extLst>
            </p:cNvPr>
            <p:cNvGrpSpPr/>
            <p:nvPr/>
          </p:nvGrpSpPr>
          <p:grpSpPr>
            <a:xfrm>
              <a:off x="5540043" y="637718"/>
              <a:ext cx="3801378" cy="1233778"/>
              <a:chOff x="4234648" y="1065321"/>
              <a:chExt cx="3710867" cy="1309272"/>
            </a:xfrm>
          </p:grpSpPr>
          <p:sp>
            <p:nvSpPr>
              <p:cNvPr id="122" name="Freeform: Shape 107">
                <a:extLst>
                  <a:ext uri="{FF2B5EF4-FFF2-40B4-BE49-F238E27FC236}">
                    <a16:creationId xmlns:a16="http://schemas.microsoft.com/office/drawing/2014/main" id="{510BF0F7-64B0-4E90-80DB-3014B0AEC0EC}"/>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123" name="Freeform: Shape 108">
                <a:extLst>
                  <a:ext uri="{FF2B5EF4-FFF2-40B4-BE49-F238E27FC236}">
                    <a16:creationId xmlns:a16="http://schemas.microsoft.com/office/drawing/2014/main" id="{5A41DCC7-7CD7-470A-961D-09A0068483A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sp>
          <p:nvSpPr>
            <p:cNvPr id="108" name="TextBox 107">
              <a:extLst>
                <a:ext uri="{FF2B5EF4-FFF2-40B4-BE49-F238E27FC236}">
                  <a16:creationId xmlns:a16="http://schemas.microsoft.com/office/drawing/2014/main" id="{F531693A-C904-47DC-B95E-78D72B1C18E5}"/>
                </a:ext>
              </a:extLst>
            </p:cNvPr>
            <p:cNvSpPr txBox="1"/>
            <p:nvPr/>
          </p:nvSpPr>
          <p:spPr>
            <a:xfrm>
              <a:off x="9884073" y="1011883"/>
              <a:ext cx="2202817" cy="450473"/>
            </a:xfrm>
            <a:prstGeom prst="rect">
              <a:avLst/>
            </a:prstGeom>
            <a:noFill/>
          </p:spPr>
          <p:txBody>
            <a:bodyPr wrap="square" lIns="0" rIns="0" rtlCol="0" anchor="b">
              <a:spAutoFit/>
            </a:bodyPr>
            <a:lstStyle/>
            <a:p>
              <a:r>
                <a:rPr lang="pl-PL" sz="1815" b="1" cap="all" dirty="0">
                  <a:solidFill>
                    <a:srgbClr val="DA2128"/>
                  </a:solidFill>
                  <a:latin typeface="Calibri" panose="020F0502020204030204" pitchFamily="34" charset="0"/>
                  <a:cs typeface="Calibri" panose="020F0502020204030204" pitchFamily="34" charset="0"/>
                </a:rPr>
                <a:t>ŚWIADOMOŚĆ</a:t>
              </a:r>
              <a:endParaRPr lang="en-US" sz="1815" b="1" cap="all" dirty="0">
                <a:solidFill>
                  <a:srgbClr val="DA2128"/>
                </a:solidFill>
                <a:latin typeface="Calibri" panose="020F0502020204030204" pitchFamily="34" charset="0"/>
                <a:cs typeface="Calibri" panose="020F0502020204030204" pitchFamily="34" charset="0"/>
              </a:endParaRPr>
            </a:p>
          </p:txBody>
        </p:sp>
        <p:grpSp>
          <p:nvGrpSpPr>
            <p:cNvPr id="109" name="Group 108">
              <a:extLst>
                <a:ext uri="{FF2B5EF4-FFF2-40B4-BE49-F238E27FC236}">
                  <a16:creationId xmlns:a16="http://schemas.microsoft.com/office/drawing/2014/main" id="{FB0FE8CB-A0B4-425E-AB09-7DCE523E1F57}"/>
                </a:ext>
              </a:extLst>
            </p:cNvPr>
            <p:cNvGrpSpPr/>
            <p:nvPr/>
          </p:nvGrpSpPr>
          <p:grpSpPr>
            <a:xfrm rot="10800000">
              <a:off x="9335171" y="1225925"/>
              <a:ext cx="358355" cy="88298"/>
              <a:chOff x="3363295" y="2057938"/>
              <a:chExt cx="477806" cy="117731"/>
            </a:xfrm>
          </p:grpSpPr>
          <p:sp>
            <p:nvSpPr>
              <p:cNvPr id="120" name="Oval 119">
                <a:extLst>
                  <a:ext uri="{FF2B5EF4-FFF2-40B4-BE49-F238E27FC236}">
                    <a16:creationId xmlns:a16="http://schemas.microsoft.com/office/drawing/2014/main" id="{757C5049-C549-40E0-9163-F8231DB6E3E8}"/>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21" name="Straight Arrow Connector 120">
                <a:extLst>
                  <a:ext uri="{FF2B5EF4-FFF2-40B4-BE49-F238E27FC236}">
                    <a16:creationId xmlns:a16="http://schemas.microsoft.com/office/drawing/2014/main" id="{2918446F-6B4C-473B-A19A-2FFF6D7E79A8}"/>
                  </a:ext>
                </a:extLst>
              </p:cNvPr>
              <p:cNvCxnSpPr>
                <a:cxnSpLocks/>
                <a:stCxn id="120"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10" name="Graphic 109" descr="Brain in head">
              <a:extLst>
                <a:ext uri="{FF2B5EF4-FFF2-40B4-BE49-F238E27FC236}">
                  <a16:creationId xmlns:a16="http://schemas.microsoft.com/office/drawing/2014/main" id="{6D1CF1DE-FF2F-4F7C-8257-65A8525D5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9148" y="1056080"/>
              <a:ext cx="763402" cy="763402"/>
            </a:xfrm>
            <a:prstGeom prst="rect">
              <a:avLst/>
            </a:prstGeom>
          </p:spPr>
        </p:pic>
        <p:pic>
          <p:nvPicPr>
            <p:cNvPr id="111" name="Graphic 110" descr="Magnifying glass">
              <a:extLst>
                <a:ext uri="{FF2B5EF4-FFF2-40B4-BE49-F238E27FC236}">
                  <a16:creationId xmlns:a16="http://schemas.microsoft.com/office/drawing/2014/main" id="{DC43E8F8-40BC-4F95-AC0A-772597A8E4C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78052" y="2214709"/>
              <a:ext cx="601004" cy="601004"/>
            </a:xfrm>
            <a:prstGeom prst="rect">
              <a:avLst/>
            </a:prstGeom>
          </p:spPr>
        </p:pic>
        <p:pic>
          <p:nvPicPr>
            <p:cNvPr id="112" name="Graphic 111" descr="Lights On">
              <a:extLst>
                <a:ext uri="{FF2B5EF4-FFF2-40B4-BE49-F238E27FC236}">
                  <a16:creationId xmlns:a16="http://schemas.microsoft.com/office/drawing/2014/main" id="{2B4329F5-90D8-448E-AAF1-5054F069AE8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77354" y="3140311"/>
              <a:ext cx="584531" cy="584531"/>
            </a:xfrm>
            <a:prstGeom prst="rect">
              <a:avLst/>
            </a:prstGeom>
          </p:spPr>
        </p:pic>
        <p:pic>
          <p:nvPicPr>
            <p:cNvPr id="113" name="Graphic 112" descr="Bullseye">
              <a:extLst>
                <a:ext uri="{FF2B5EF4-FFF2-40B4-BE49-F238E27FC236}">
                  <a16:creationId xmlns:a16="http://schemas.microsoft.com/office/drawing/2014/main" id="{7ABCCA27-8EAC-4105-AEA6-7BB44A128BD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85903" y="4127635"/>
              <a:ext cx="492987" cy="492987"/>
            </a:xfrm>
            <a:prstGeom prst="rect">
              <a:avLst/>
            </a:prstGeom>
          </p:spPr>
        </p:pic>
        <p:pic>
          <p:nvPicPr>
            <p:cNvPr id="114" name="Graphic 113" descr="Shopping basket">
              <a:extLst>
                <a:ext uri="{FF2B5EF4-FFF2-40B4-BE49-F238E27FC236}">
                  <a16:creationId xmlns:a16="http://schemas.microsoft.com/office/drawing/2014/main" id="{A195F321-C578-4773-AE26-3A057F7A726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78268" y="4831924"/>
              <a:ext cx="407564" cy="407564"/>
            </a:xfrm>
            <a:prstGeom prst="rect">
              <a:avLst/>
            </a:prstGeom>
          </p:spPr>
        </p:pic>
        <p:sp>
          <p:nvSpPr>
            <p:cNvPr id="115" name="Rectangle 114">
              <a:extLst>
                <a:ext uri="{FF2B5EF4-FFF2-40B4-BE49-F238E27FC236}">
                  <a16:creationId xmlns:a16="http://schemas.microsoft.com/office/drawing/2014/main" id="{E456FA57-2171-4E12-9077-A0E1DBF5083B}"/>
                </a:ext>
              </a:extLst>
            </p:cNvPr>
            <p:cNvSpPr/>
            <p:nvPr/>
          </p:nvSpPr>
          <p:spPr>
            <a:xfrm>
              <a:off x="7124518" y="1172368"/>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40</a:t>
              </a:r>
              <a:r>
                <a:rPr lang="en-IE" sz="1485" b="1" dirty="0">
                  <a:solidFill>
                    <a:schemeClr val="bg1"/>
                  </a:solidFill>
                  <a:latin typeface="Calibri" panose="020F0502020204030204" pitchFamily="34" charset="0"/>
                  <a:cs typeface="Calibri" panose="020F0502020204030204" pitchFamily="34" charset="0"/>
                </a:rPr>
                <a:t>%</a:t>
              </a:r>
            </a:p>
          </p:txBody>
        </p:sp>
        <p:sp>
          <p:nvSpPr>
            <p:cNvPr id="116" name="Rectangle 115">
              <a:extLst>
                <a:ext uri="{FF2B5EF4-FFF2-40B4-BE49-F238E27FC236}">
                  <a16:creationId xmlns:a16="http://schemas.microsoft.com/office/drawing/2014/main" id="{BCC2897D-2A39-48C1-95B0-E5CE6402BB05}"/>
                </a:ext>
              </a:extLst>
            </p:cNvPr>
            <p:cNvSpPr/>
            <p:nvPr/>
          </p:nvSpPr>
          <p:spPr>
            <a:xfrm>
              <a:off x="7137770" y="2227097"/>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30</a:t>
              </a:r>
              <a:r>
                <a:rPr lang="en-IE" sz="1485" b="1" dirty="0">
                  <a:solidFill>
                    <a:schemeClr val="bg1"/>
                  </a:solidFill>
                  <a:latin typeface="Calibri" panose="020F0502020204030204" pitchFamily="34" charset="0"/>
                  <a:cs typeface="Calibri" panose="020F0502020204030204" pitchFamily="34" charset="0"/>
                </a:rPr>
                <a:t>%</a:t>
              </a:r>
            </a:p>
          </p:txBody>
        </p:sp>
        <p:sp>
          <p:nvSpPr>
            <p:cNvPr id="117" name="Rectangle 116">
              <a:extLst>
                <a:ext uri="{FF2B5EF4-FFF2-40B4-BE49-F238E27FC236}">
                  <a16:creationId xmlns:a16="http://schemas.microsoft.com/office/drawing/2014/main" id="{37B35258-65F5-4160-B7DE-B80971E08C2C}"/>
                </a:ext>
              </a:extLst>
            </p:cNvPr>
            <p:cNvSpPr/>
            <p:nvPr/>
          </p:nvSpPr>
          <p:spPr>
            <a:xfrm>
              <a:off x="7147426" y="3181151"/>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28</a:t>
              </a:r>
              <a:r>
                <a:rPr lang="en-IE" sz="1485" b="1" dirty="0">
                  <a:solidFill>
                    <a:schemeClr val="bg1"/>
                  </a:solidFill>
                  <a:latin typeface="Calibri" panose="020F0502020204030204" pitchFamily="34" charset="0"/>
                  <a:cs typeface="Calibri" panose="020F0502020204030204" pitchFamily="34" charset="0"/>
                </a:rPr>
                <a:t>%</a:t>
              </a:r>
            </a:p>
          </p:txBody>
        </p:sp>
        <p:sp>
          <p:nvSpPr>
            <p:cNvPr id="118" name="Rectangle 117">
              <a:extLst>
                <a:ext uri="{FF2B5EF4-FFF2-40B4-BE49-F238E27FC236}">
                  <a16:creationId xmlns:a16="http://schemas.microsoft.com/office/drawing/2014/main" id="{CB75341A-EC1D-486F-A564-9359D427A4F8}"/>
                </a:ext>
              </a:extLst>
            </p:cNvPr>
            <p:cNvSpPr/>
            <p:nvPr/>
          </p:nvSpPr>
          <p:spPr>
            <a:xfrm>
              <a:off x="7117602" y="4071425"/>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10</a:t>
              </a:r>
              <a:r>
                <a:rPr lang="en-IE" sz="1485" b="1" dirty="0">
                  <a:solidFill>
                    <a:schemeClr val="bg1"/>
                  </a:solidFill>
                  <a:latin typeface="Calibri" panose="020F0502020204030204" pitchFamily="34" charset="0"/>
                  <a:cs typeface="Calibri" panose="020F0502020204030204" pitchFamily="34" charset="0"/>
                </a:rPr>
                <a:t>%</a:t>
              </a:r>
            </a:p>
          </p:txBody>
        </p:sp>
        <p:sp>
          <p:nvSpPr>
            <p:cNvPr id="119" name="Rectangle 118">
              <a:extLst>
                <a:ext uri="{FF2B5EF4-FFF2-40B4-BE49-F238E27FC236}">
                  <a16:creationId xmlns:a16="http://schemas.microsoft.com/office/drawing/2014/main" id="{9A898BC4-A04D-42EA-80CE-E8FA4C0121F8}"/>
                </a:ext>
              </a:extLst>
            </p:cNvPr>
            <p:cNvSpPr/>
            <p:nvPr/>
          </p:nvSpPr>
          <p:spPr>
            <a:xfrm>
              <a:off x="7229492" y="4771579"/>
              <a:ext cx="600787"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8</a:t>
              </a:r>
              <a:r>
                <a:rPr lang="en-IE" sz="1485" b="1" dirty="0">
                  <a:solidFill>
                    <a:schemeClr val="bg1"/>
                  </a:solidFill>
                  <a:latin typeface="Calibri" panose="020F0502020204030204" pitchFamily="34" charset="0"/>
                  <a:cs typeface="Calibri" panose="020F0502020204030204" pitchFamily="34" charset="0"/>
                </a:rPr>
                <a: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00B341-5F2C-4083-9E30-A1BB52072C56}"/>
              </a:ext>
            </a:extLst>
          </p:cNvPr>
          <p:cNvPicPr>
            <a:picLocks noChangeAspect="1"/>
          </p:cNvPicPr>
          <p:nvPr/>
        </p:nvPicPr>
        <p:blipFill>
          <a:blip r:embed="rId2"/>
          <a:stretch>
            <a:fillRect/>
          </a:stretch>
        </p:blipFill>
        <p:spPr>
          <a:xfrm>
            <a:off x="1167108" y="-19522"/>
            <a:ext cx="8891292" cy="4340989"/>
          </a:xfrm>
          <a:prstGeom prst="rect">
            <a:avLst/>
          </a:prstGeom>
        </p:spPr>
      </p:pic>
      <p:sp>
        <p:nvSpPr>
          <p:cNvPr id="5" name="object 5"/>
          <p:cNvSpPr txBox="1"/>
          <p:nvPr/>
        </p:nvSpPr>
        <p:spPr>
          <a:xfrm>
            <a:off x="1134120" y="4253926"/>
            <a:ext cx="4231172" cy="1951816"/>
          </a:xfrm>
          <a:prstGeom prst="rect">
            <a:avLst/>
          </a:prstGeom>
        </p:spPr>
        <p:txBody>
          <a:bodyPr vert="horz" wrap="square" lIns="0" tIns="12700" rIns="0" bIns="0" rtlCol="0">
            <a:spAutoFit/>
          </a:bodyPr>
          <a:lstStyle/>
          <a:p>
            <a:pPr marL="12700">
              <a:lnSpc>
                <a:spcPct val="100000"/>
              </a:lnSpc>
              <a:spcBef>
                <a:spcPts val="100"/>
              </a:spcBef>
            </a:pPr>
            <a:r>
              <a:rPr lang="pl-PL" spc="50" dirty="0">
                <a:solidFill>
                  <a:srgbClr val="1D1D1B"/>
                </a:solidFill>
                <a:latin typeface="Trebuchet MS"/>
              </a:rPr>
              <a:t>Marketing szeptany to najskuteczniejszy dostępny marketing… ale może też być dla ciebie groźny. Do marketingu szeptanego dochodzi, kiedy klienci rozmawiają między sobą o produkcie, lub usłudze danej firmy</a:t>
            </a:r>
            <a:endParaRPr spc="50" dirty="0">
              <a:solidFill>
                <a:srgbClr val="1D1D1B"/>
              </a:solidFill>
              <a:latin typeface="Trebuchet MS"/>
            </a:endParaRPr>
          </a:p>
        </p:txBody>
      </p:sp>
      <p:sp>
        <p:nvSpPr>
          <p:cNvPr id="7" name="object 7"/>
          <p:cNvSpPr txBox="1"/>
          <p:nvPr/>
        </p:nvSpPr>
        <p:spPr>
          <a:xfrm>
            <a:off x="1161014" y="6325677"/>
            <a:ext cx="3868185" cy="856645"/>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3"/>
              </a:rPr>
              <a:t>https://www.investopedia.com/terms/w/word-of-mouth-marketing.asp</a:t>
            </a:r>
            <a:endParaRPr lang="en-GB" b="1" spc="-5" dirty="0">
              <a:solidFill>
                <a:srgbClr val="1D1D1B"/>
              </a:solidFill>
              <a:latin typeface="Trebuchet MS"/>
              <a:cs typeface="Trebuchet MS"/>
            </a:endParaRPr>
          </a:p>
          <a:p>
            <a:pPr marL="12700" marR="5080">
              <a:lnSpc>
                <a:spcPct val="100000"/>
              </a:lnSpc>
              <a:spcBef>
                <a:spcPts val="100"/>
              </a:spcBef>
            </a:pPr>
            <a:endParaRPr lang="en-GB" b="1" spc="-5" dirty="0">
              <a:solidFill>
                <a:srgbClr val="1D1D1B"/>
              </a:solidFill>
              <a:latin typeface="Trebuchet MS"/>
              <a:cs typeface="Trebuchet MS"/>
            </a:endParaRPr>
          </a:p>
        </p:txBody>
      </p:sp>
      <p:sp>
        <p:nvSpPr>
          <p:cNvPr id="8" name="object 8"/>
          <p:cNvSpPr/>
          <p:nvPr/>
        </p:nvSpPr>
        <p:spPr>
          <a:xfrm>
            <a:off x="872508" y="3233802"/>
            <a:ext cx="2480292"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990600" y="3291577"/>
            <a:ext cx="2590800"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Marketing szeptany</a:t>
            </a:r>
            <a:endParaRPr sz="1800" dirty="0">
              <a:latin typeface="Trebuchet MS"/>
              <a:cs typeface="Trebuchet MS"/>
            </a:endParaRPr>
          </a:p>
        </p:txBody>
      </p:sp>
      <p:sp>
        <p:nvSpPr>
          <p:cNvPr id="10" name="object 10"/>
          <p:cNvSpPr txBox="1"/>
          <p:nvPr/>
        </p:nvSpPr>
        <p:spPr>
          <a:xfrm>
            <a:off x="6858000" y="4952835"/>
            <a:ext cx="3048000" cy="2505814"/>
          </a:xfrm>
          <a:prstGeom prst="rect">
            <a:avLst/>
          </a:prstGeom>
        </p:spPr>
        <p:txBody>
          <a:bodyPr vert="horz" wrap="square" lIns="0" tIns="12700" rIns="0" bIns="0" rtlCol="0">
            <a:spAutoFit/>
          </a:bodyPr>
          <a:lstStyle/>
          <a:p>
            <a:pPr marL="35560" marR="5080" indent="-23495" algn="r">
              <a:lnSpc>
                <a:spcPct val="100000"/>
              </a:lnSpc>
              <a:spcBef>
                <a:spcPts val="100"/>
              </a:spcBef>
            </a:pPr>
            <a:r>
              <a:rPr lang="pl-PL" b="1" i="1" spc="-5" dirty="0">
                <a:solidFill>
                  <a:srgbClr val="D21924"/>
                </a:solidFill>
                <a:latin typeface="Trebuchet MS"/>
              </a:rPr>
              <a:t>Według Nielsena, 92% ludzi na całym świecie twierdzi, że wierzy przyjaciołom </a:t>
            </a:r>
            <a:br>
              <a:rPr lang="pl-PL" b="1" i="1" spc="-5" dirty="0">
                <a:solidFill>
                  <a:srgbClr val="D21924"/>
                </a:solidFill>
                <a:latin typeface="Trebuchet MS"/>
              </a:rPr>
            </a:br>
            <a:r>
              <a:rPr lang="pl-PL" b="1" i="1" spc="-5" dirty="0">
                <a:solidFill>
                  <a:srgbClr val="D21924"/>
                </a:solidFill>
                <a:latin typeface="Trebuchet MS"/>
              </a:rPr>
              <a:t>i rodzinie, którzy rekomendują dany produkt (</a:t>
            </a:r>
            <a:r>
              <a:rPr lang="pl-PL" b="1" i="1" spc="-5" dirty="0" err="1">
                <a:solidFill>
                  <a:srgbClr val="D21924"/>
                </a:solidFill>
                <a:latin typeface="Trebuchet MS"/>
              </a:rPr>
              <a:t>earned</a:t>
            </a:r>
            <a:r>
              <a:rPr lang="pl-PL" b="1" i="1" spc="-5" dirty="0">
                <a:solidFill>
                  <a:srgbClr val="D21924"/>
                </a:solidFill>
                <a:latin typeface="Trebuchet MS"/>
              </a:rPr>
              <a:t> media/media reklamujące daną markę bezpłatnie) bardziej niż innym formom reklamy.</a:t>
            </a:r>
            <a:r>
              <a:rPr lang="en-US" b="1" i="1" spc="-5" dirty="0">
                <a:solidFill>
                  <a:srgbClr val="D21924"/>
                </a:solidFill>
                <a:latin typeface="Trebuchet MS"/>
              </a:rPr>
              <a:t>. </a:t>
            </a:r>
            <a:endParaRPr b="1" i="1" spc="-5" dirty="0">
              <a:solidFill>
                <a:srgbClr val="D21924"/>
              </a:solidFill>
              <a:latin typeface="Trebuchet MS"/>
            </a:endParaRPr>
          </a:p>
        </p:txBody>
      </p:sp>
      <p:sp>
        <p:nvSpPr>
          <p:cNvPr id="12" name="TextBox 11">
            <a:extLst>
              <a:ext uri="{FF2B5EF4-FFF2-40B4-BE49-F238E27FC236}">
                <a16:creationId xmlns:a16="http://schemas.microsoft.com/office/drawing/2014/main" id="{FED108F9-67DD-4078-86BB-3DC55A48B127}"/>
              </a:ext>
            </a:extLst>
          </p:cNvPr>
          <p:cNvSpPr txBox="1"/>
          <p:nvPr/>
        </p:nvSpPr>
        <p:spPr>
          <a:xfrm rot="16200000">
            <a:off x="-1511286" y="-1045204"/>
            <a:ext cx="5029200" cy="261610"/>
          </a:xfrm>
          <a:prstGeom prst="rect">
            <a:avLst/>
          </a:prstGeom>
          <a:noFill/>
        </p:spPr>
        <p:txBody>
          <a:bodyPr wrap="square">
            <a:spAutoFit/>
          </a:bodyPr>
          <a:lstStyle/>
          <a:p>
            <a:r>
              <a:rPr lang="pt-PT" sz="1100" dirty="0" err="1"/>
              <a:t>Photo</a:t>
            </a:r>
            <a:r>
              <a:rPr lang="pt-PT" sz="1100" dirty="0"/>
              <a:t> </a:t>
            </a:r>
            <a:r>
              <a:rPr lang="pt-PT" sz="1100" dirty="0" err="1"/>
              <a:t>by</a:t>
            </a:r>
            <a:r>
              <a:rPr lang="pt-PT" sz="1100" dirty="0"/>
              <a:t> </a:t>
            </a:r>
            <a:r>
              <a:rPr lang="pt-PT" sz="1100" dirty="0" err="1"/>
              <a:t>form</a:t>
            </a:r>
            <a:r>
              <a:rPr lang="pt-PT" sz="1100" dirty="0"/>
              <a:t> </a:t>
            </a:r>
            <a:r>
              <a:rPr lang="pt-PT" sz="1100" b="1" dirty="0" err="1">
                <a:hlinkClick r:id="rId4"/>
              </a:rPr>
              <a:t>PxHere</a:t>
            </a:r>
            <a:r>
              <a:rPr lang="pt-PT" sz="1100" b="1" dirty="0"/>
              <a:t> </a:t>
            </a:r>
            <a:endParaRPr lang="pt-PT" sz="1100" dirty="0"/>
          </a:p>
        </p:txBody>
      </p:sp>
    </p:spTree>
    <p:extLst>
      <p:ext uri="{BB962C8B-B14F-4D97-AF65-F5344CB8AC3E}">
        <p14:creationId xmlns:p14="http://schemas.microsoft.com/office/powerpoint/2010/main" val="1842442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7315213"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560" dirty="0">
                <a:solidFill>
                  <a:srgbClr val="1D1D1B"/>
                </a:solidFill>
                <a:latin typeface="Trebuchet MS"/>
                <a:cs typeface="Trebuchet MS"/>
              </a:rPr>
              <a:t>Zasoby Multimedialne</a:t>
            </a:r>
            <a:endParaRPr sz="6500" dirty="0">
              <a:latin typeface="Trebuchet MS"/>
              <a:cs typeface="Trebuchet MS"/>
            </a:endParaRPr>
          </a:p>
        </p:txBody>
      </p:sp>
      <p:sp>
        <p:nvSpPr>
          <p:cNvPr id="9" name="object 9"/>
          <p:cNvSpPr txBox="1"/>
          <p:nvPr/>
        </p:nvSpPr>
        <p:spPr>
          <a:xfrm>
            <a:off x="1142987" y="3036235"/>
            <a:ext cx="4098925" cy="2557110"/>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5</a:t>
            </a:r>
            <a:endParaRPr lang="pt-PT" sz="2100" b="1" spc="-60" dirty="0">
              <a:solidFill>
                <a:srgbClr val="EEEDF3"/>
              </a:solidFill>
              <a:latin typeface="Trebuchet MS"/>
              <a:cs typeface="Trebuchet MS"/>
            </a:endParaRPr>
          </a:p>
          <a:p>
            <a:pPr marL="160655">
              <a:lnSpc>
                <a:spcPct val="100000"/>
              </a:lnSpc>
              <a:spcBef>
                <a:spcPts val="100"/>
              </a:spcBef>
            </a:pPr>
            <a:endParaRPr lang="en-US" sz="2100" b="1" i="1" spc="-60" dirty="0">
              <a:solidFill>
                <a:srgbClr val="EEEDF3"/>
              </a:solidFill>
              <a:latin typeface="Trebuchet MS"/>
              <a:cs typeface="Trebuchet MS"/>
            </a:endParaRPr>
          </a:p>
          <a:p>
            <a:pPr marL="12700" marR="5080">
              <a:lnSpc>
                <a:spcPts val="2100"/>
              </a:lnSpc>
              <a:spcBef>
                <a:spcPts val="2100"/>
              </a:spcBef>
            </a:pPr>
            <a:r>
              <a:rPr lang="pl-PL" sz="2100" b="1" i="1" spc="-45" dirty="0">
                <a:solidFill>
                  <a:srgbClr val="1D1D1B"/>
                </a:solidFill>
                <a:highlight>
                  <a:srgbClr val="C0C0C0"/>
                </a:highlight>
                <a:latin typeface="Trebuchet MS"/>
              </a:rPr>
              <a:t>Marketing twojego pomysłu z niewielkim budżetem: rozwój marki, marketing szeptany, marketing w mediach społecznościowych, oparty na reputacji.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984218" y="3208967"/>
              <a:ext cx="8235981" cy="3871618"/>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dirty="0"/>
            </a:p>
          </p:txBody>
        </p:sp>
      </p:gr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9" name="object 9"/>
          <p:cNvSpPr txBox="1"/>
          <p:nvPr/>
        </p:nvSpPr>
        <p:spPr>
          <a:xfrm>
            <a:off x="1253758" y="3416697"/>
            <a:ext cx="5985241" cy="1031051"/>
          </a:xfrm>
          <a:prstGeom prst="rect">
            <a:avLst/>
          </a:prstGeom>
        </p:spPr>
        <p:txBody>
          <a:bodyPr vert="horz" wrap="square" lIns="0" tIns="12700" rIns="0" bIns="0" rtlCol="0">
            <a:spAutoFit/>
          </a:bodyPr>
          <a:lstStyle/>
          <a:p>
            <a:pPr marL="12700">
              <a:lnSpc>
                <a:spcPct val="100000"/>
              </a:lnSpc>
              <a:spcBef>
                <a:spcPts val="100"/>
              </a:spcBef>
            </a:pPr>
            <a:r>
              <a:rPr lang="pl-PL" b="1" spc="20" dirty="0">
                <a:solidFill>
                  <a:srgbClr val="C00000"/>
                </a:solidFill>
                <a:latin typeface="Trebuchet MS"/>
                <a:cs typeface="Trebuchet MS"/>
              </a:rPr>
              <a:t>Przykłady narzędzi i kanałów w mediach społecznościowych</a:t>
            </a:r>
            <a:r>
              <a:rPr lang="pt-PT" b="1" spc="20" dirty="0">
                <a:solidFill>
                  <a:srgbClr val="C00000"/>
                </a:solidFill>
                <a:latin typeface="Trebuchet MS"/>
                <a:cs typeface="Trebuchet MS"/>
              </a:rPr>
              <a:t>: </a:t>
            </a:r>
          </a:p>
          <a:p>
            <a:pPr marL="12700">
              <a:lnSpc>
                <a:spcPct val="100000"/>
              </a:lnSpc>
              <a:spcBef>
                <a:spcPts val="100"/>
              </a:spcBef>
            </a:pPr>
            <a:r>
              <a:rPr lang="pl-PL" sz="1050" b="1" spc="20">
                <a:solidFill>
                  <a:srgbClr val="D4D5D7"/>
                </a:solidFill>
                <a:latin typeface="Trebuchet MS"/>
                <a:cs typeface="Trebuchet MS"/>
              </a:rPr>
              <a:t>Źródło</a:t>
            </a:r>
            <a:r>
              <a:rPr lang="pt-PT" sz="1050" b="1" spc="20">
                <a:solidFill>
                  <a:srgbClr val="D4D5D7"/>
                </a:solidFill>
                <a:latin typeface="Trebuchet MS"/>
                <a:cs typeface="Trebuchet MS"/>
              </a:rPr>
              <a:t>: </a:t>
            </a:r>
            <a:r>
              <a:rPr lang="pt-PT" sz="1050" b="1" spc="20" dirty="0">
                <a:solidFill>
                  <a:srgbClr val="D4D5D7"/>
                </a:solidFill>
                <a:latin typeface="Trebuchet MS"/>
                <a:cs typeface="Trebuchet MS"/>
                <a:hlinkClick r:id="rId3"/>
              </a:rPr>
              <a:t>https://www.epicopportunities.eu/curriculum-and-open-educational-resources/</a:t>
            </a:r>
            <a:endParaRPr lang="pt-PT" sz="1050" b="1" spc="20" dirty="0">
              <a:solidFill>
                <a:srgbClr val="D4D5D7"/>
              </a:solidFill>
              <a:latin typeface="Trebuchet MS"/>
              <a:cs typeface="Trebuchet MS"/>
            </a:endParaRPr>
          </a:p>
          <a:p>
            <a:pPr marL="12700">
              <a:lnSpc>
                <a:spcPct val="100000"/>
              </a:lnSpc>
              <a:spcBef>
                <a:spcPts val="100"/>
              </a:spcBef>
            </a:pPr>
            <a:r>
              <a:rPr lang="pt-PT" b="1" spc="20" dirty="0">
                <a:solidFill>
                  <a:srgbClr val="C00000"/>
                </a:solidFill>
                <a:latin typeface="Trebuchet MS"/>
                <a:cs typeface="Trebuchet MS"/>
              </a:rPr>
              <a:t> </a:t>
            </a:r>
            <a:endParaRPr lang="pt-PT" sz="1800" dirty="0">
              <a:solidFill>
                <a:srgbClr val="C00000"/>
              </a:solidFill>
              <a:latin typeface="Trebuchet MS"/>
              <a:cs typeface="Trebuchet MS"/>
            </a:endParaRPr>
          </a:p>
        </p:txBody>
      </p:sp>
      <p:sp>
        <p:nvSpPr>
          <p:cNvPr id="13" name="Google Shape;497;p63">
            <a:extLst>
              <a:ext uri="{FF2B5EF4-FFF2-40B4-BE49-F238E27FC236}">
                <a16:creationId xmlns:a16="http://schemas.microsoft.com/office/drawing/2014/main" id="{C5B636AF-9E6A-4414-BBEE-E6CA68451956}"/>
              </a:ext>
            </a:extLst>
          </p:cNvPr>
          <p:cNvSpPr txBox="1">
            <a:spLocks/>
          </p:cNvSpPr>
          <p:nvPr/>
        </p:nvSpPr>
        <p:spPr>
          <a:xfrm>
            <a:off x="1153838" y="4289781"/>
            <a:ext cx="8043324" cy="2790804"/>
          </a:xfrm>
          <a:prstGeom prst="rect">
            <a:avLst/>
          </a:prstGeom>
          <a:noFill/>
          <a:ln>
            <a:noFill/>
          </a:ln>
        </p:spPr>
        <p:txBody>
          <a:bodyPr spcFirstLastPara="1" wrap="square" lIns="75426" tIns="37703" rIns="75426" bIns="37703" numCol="2" anchor="t" anchorCtr="0">
            <a:noAutofit/>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Clr>
                <a:srgbClr val="D21924"/>
              </a:buClr>
              <a:buSzPct val="90000"/>
              <a:buFont typeface="Arial" panose="020B0604020202020204" pitchFamily="34" charset="0"/>
              <a:buChar char="•"/>
            </a:pPr>
            <a:r>
              <a:rPr lang="pl-PL" sz="2000" kern="0" dirty="0">
                <a:hlinkClick r:id="rId4"/>
              </a:rPr>
              <a:t>Marketing e-mailowy</a:t>
            </a:r>
            <a:endParaRPr lang="en-IE" sz="2000" kern="0" dirty="0"/>
          </a:p>
          <a:p>
            <a:pPr marL="342900" indent="-342900">
              <a:buClr>
                <a:srgbClr val="D21924"/>
              </a:buClr>
              <a:buSzPct val="90000"/>
              <a:buFont typeface="Arial" panose="020B0604020202020204" pitchFamily="34" charset="0"/>
              <a:buChar char="•"/>
            </a:pPr>
            <a:r>
              <a:rPr lang="pl-PL" sz="2000" kern="0" dirty="0">
                <a:hlinkClick r:id="rId5"/>
              </a:rPr>
              <a:t>Marketing w mediach społecznościowych</a:t>
            </a:r>
            <a:endParaRPr lang="en-IE" sz="2000" kern="0" dirty="0"/>
          </a:p>
          <a:p>
            <a:pPr marL="342900" indent="-342900">
              <a:buClr>
                <a:srgbClr val="D21924"/>
              </a:buClr>
              <a:buSzPct val="90000"/>
              <a:buFont typeface="Arial" panose="020B0604020202020204" pitchFamily="34" charset="0"/>
              <a:buChar char="•"/>
            </a:pPr>
            <a:r>
              <a:rPr lang="pl-PL" sz="2000" kern="0" dirty="0">
                <a:hlinkClick r:id="rId6"/>
              </a:rPr>
              <a:t>Przeglądarki i Optymizacja </a:t>
            </a:r>
            <a:br>
              <a:rPr lang="pl-PL" sz="2000" kern="0" dirty="0">
                <a:hlinkClick r:id="rId6"/>
              </a:rPr>
            </a:br>
            <a:r>
              <a:rPr lang="pl-PL" sz="2000" kern="0" dirty="0">
                <a:hlinkClick r:id="rId6"/>
              </a:rPr>
              <a:t>APP </a:t>
            </a:r>
            <a:r>
              <a:rPr lang="pl-PL" sz="2000" kern="0" dirty="0" err="1">
                <a:hlinkClick r:id="rId6"/>
              </a:rPr>
              <a:t>Store</a:t>
            </a:r>
            <a:endParaRPr lang="en-IE" sz="2000" kern="0" dirty="0"/>
          </a:p>
          <a:p>
            <a:pPr marL="342900" indent="-342900">
              <a:buClr>
                <a:srgbClr val="D21924"/>
              </a:buClr>
              <a:buSzPct val="90000"/>
              <a:buFont typeface="Arial" panose="020B0604020202020204" pitchFamily="34" charset="0"/>
              <a:buChar char="•"/>
            </a:pPr>
            <a:r>
              <a:rPr lang="pl-PL" sz="2000" kern="0" dirty="0">
                <a:hlinkClick r:id="rId7"/>
              </a:rPr>
              <a:t>Reklama </a:t>
            </a:r>
            <a:r>
              <a:rPr lang="pl-PL" sz="2000" kern="0" dirty="0" err="1">
                <a:hlinkClick r:id="rId7"/>
              </a:rPr>
              <a:t>Banerowa</a:t>
            </a:r>
            <a:endParaRPr lang="en-IE" sz="2000" kern="0" dirty="0"/>
          </a:p>
          <a:p>
            <a:pPr marL="342900" indent="-342900">
              <a:buClr>
                <a:srgbClr val="D21924"/>
              </a:buClr>
              <a:buSzPct val="90000"/>
              <a:buFont typeface="Arial" panose="020B0604020202020204" pitchFamily="34" charset="0"/>
              <a:buChar char="•"/>
            </a:pPr>
            <a:r>
              <a:rPr lang="pl-PL" sz="2000" kern="0" dirty="0">
                <a:hlinkClick r:id="rId8"/>
              </a:rPr>
              <a:t>Reklama Natywna</a:t>
            </a:r>
            <a:endParaRPr lang="en-IE" sz="2000" kern="0" dirty="0"/>
          </a:p>
          <a:p>
            <a:pPr marL="342900" indent="-342900">
              <a:buClr>
                <a:srgbClr val="D21924"/>
              </a:buClr>
              <a:buSzPct val="90000"/>
              <a:buFont typeface="Arial" panose="020B0604020202020204" pitchFamily="34" charset="0"/>
              <a:buChar char="•"/>
            </a:pPr>
            <a:r>
              <a:rPr lang="pl-PL" sz="2000" kern="0" dirty="0">
                <a:hlinkClick r:id="rId9"/>
              </a:rPr>
              <a:t>Wydarzenia I Webinaria</a:t>
            </a:r>
            <a:endParaRPr lang="en-IE" sz="2000" kern="0" dirty="0"/>
          </a:p>
          <a:p>
            <a:pPr marL="342900" indent="-342900">
              <a:buClr>
                <a:srgbClr val="D21924"/>
              </a:buClr>
              <a:buSzPct val="90000"/>
              <a:buFont typeface="Arial" panose="020B0604020202020204" pitchFamily="34" charset="0"/>
              <a:buChar char="•"/>
            </a:pPr>
            <a:r>
              <a:rPr lang="pl-PL" sz="2000" kern="0" dirty="0">
                <a:hlinkClick r:id="rId10"/>
              </a:rPr>
              <a:t>Testy A/B i Optymalizacja Strony Internetowej</a:t>
            </a:r>
            <a:endParaRPr lang="en-IE" sz="2000" kern="0" dirty="0"/>
          </a:p>
          <a:p>
            <a:pPr marL="342900" indent="-342900">
              <a:buClr>
                <a:srgbClr val="D21924"/>
              </a:buClr>
              <a:buSzPct val="90000"/>
              <a:buFont typeface="Arial" panose="020B0604020202020204" pitchFamily="34" charset="0"/>
              <a:buChar char="•"/>
            </a:pPr>
            <a:r>
              <a:rPr lang="en-IE" sz="2000" kern="0" dirty="0">
                <a:hlinkClick r:id="rId11"/>
              </a:rPr>
              <a:t>Content Marketing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12"/>
              </a:rPr>
              <a:t>Automation</a:t>
            </a:r>
            <a:endParaRPr lang="en-IE" sz="2000" kern="0" dirty="0"/>
          </a:p>
          <a:p>
            <a:pPr marL="342900" indent="-342900">
              <a:buClr>
                <a:srgbClr val="D21924"/>
              </a:buClr>
              <a:buSzPct val="90000"/>
              <a:buFont typeface="Arial" panose="020B0604020202020204" pitchFamily="34" charset="0"/>
              <a:buChar char="•"/>
            </a:pPr>
            <a:r>
              <a:rPr lang="pl-PL" sz="2000" kern="0" dirty="0">
                <a:hlinkClick r:id="rId13"/>
              </a:rPr>
              <a:t>Zarządzanie Relacjami </a:t>
            </a:r>
            <a:br>
              <a:rPr lang="pl-PL" sz="2000" kern="0" dirty="0">
                <a:hlinkClick r:id="rId13"/>
              </a:rPr>
            </a:br>
            <a:r>
              <a:rPr lang="pl-PL" sz="2000" kern="0" dirty="0">
                <a:hlinkClick r:id="rId13"/>
              </a:rPr>
              <a:t>z Klientem</a:t>
            </a:r>
            <a:r>
              <a:rPr lang="en-IE" sz="2000" kern="0" dirty="0">
                <a:hlinkClick r:id="rId13"/>
              </a:rPr>
              <a:t> (CRM)</a:t>
            </a:r>
            <a:endParaRPr lang="en-IE" sz="2000" kern="0" dirty="0"/>
          </a:p>
          <a:p>
            <a:pPr marL="342900" indent="-342900">
              <a:buClr>
                <a:srgbClr val="D21924"/>
              </a:buClr>
              <a:buSzPct val="90000"/>
              <a:buFont typeface="Arial" panose="020B0604020202020204" pitchFamily="34" charset="0"/>
              <a:buChar char="•"/>
            </a:pPr>
            <a:r>
              <a:rPr lang="pl-PL" sz="2000" kern="0" dirty="0">
                <a:hlinkClick r:id="rId14"/>
              </a:rPr>
              <a:t>Reklamy typu PPC (płatność za </a:t>
            </a:r>
            <a:r>
              <a:rPr lang="pl-PL" sz="2000" kern="0" dirty="0" err="1">
                <a:hlinkClick r:id="rId14"/>
              </a:rPr>
              <a:t>klkniecie</a:t>
            </a:r>
            <a:r>
              <a:rPr lang="pl-PL" sz="2000" kern="0" dirty="0">
                <a:hlinkClick r:id="rId14"/>
              </a:rPr>
              <a:t>)</a:t>
            </a:r>
            <a:endParaRPr lang="en-IE" sz="2000" kern="0" dirty="0"/>
          </a:p>
          <a:p>
            <a:pPr marL="342900" indent="-342900">
              <a:buClr>
                <a:srgbClr val="D21924"/>
              </a:buClr>
              <a:buSzPct val="90000"/>
              <a:buFont typeface="Arial" panose="020B0604020202020204" pitchFamily="34" charset="0"/>
              <a:buChar char="•"/>
            </a:pPr>
            <a:r>
              <a:rPr lang="pl-PL" sz="2000" kern="0" dirty="0">
                <a:hlinkClick r:id="rId15"/>
              </a:rPr>
              <a:t>Marketing Partnerski</a:t>
            </a:r>
            <a:endParaRPr lang="en-IE" sz="2000" kern="0" dirty="0"/>
          </a:p>
          <a:p>
            <a:pPr>
              <a:buClr>
                <a:srgbClr val="D21924"/>
              </a:buClr>
              <a:buSzPct val="90000"/>
            </a:pPr>
            <a:endParaRPr lang="en-IE" sz="2000" kern="0" dirty="0"/>
          </a:p>
        </p:txBody>
      </p:sp>
      <p:sp>
        <p:nvSpPr>
          <p:cNvPr id="15" name="object 4">
            <a:extLst>
              <a:ext uri="{FF2B5EF4-FFF2-40B4-BE49-F238E27FC236}">
                <a16:creationId xmlns:a16="http://schemas.microsoft.com/office/drawing/2014/main" id="{FE9AADFE-B7B0-4B06-9938-F9CB6A5A4474}"/>
              </a:ext>
            </a:extLst>
          </p:cNvPr>
          <p:cNvSpPr/>
          <p:nvPr/>
        </p:nvSpPr>
        <p:spPr>
          <a:xfrm>
            <a:off x="984218" y="2233242"/>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16" name="object 5">
            <a:extLst>
              <a:ext uri="{FF2B5EF4-FFF2-40B4-BE49-F238E27FC236}">
                <a16:creationId xmlns:a16="http://schemas.microsoft.com/office/drawing/2014/main" id="{9ACC8DE7-6323-486E-8765-76FC68913E47}"/>
              </a:ext>
            </a:extLst>
          </p:cNvPr>
          <p:cNvSpPr txBox="1"/>
          <p:nvPr/>
        </p:nvSpPr>
        <p:spPr>
          <a:xfrm>
            <a:off x="1174720" y="2275475"/>
            <a:ext cx="2819399"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Tree>
    <p:extLst>
      <p:ext uri="{BB962C8B-B14F-4D97-AF65-F5344CB8AC3E}">
        <p14:creationId xmlns:p14="http://schemas.microsoft.com/office/powerpoint/2010/main" val="1299541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4" y="2019300"/>
            <a:ext cx="2717456" cy="299720"/>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75923"/>
            <a:ext cx="3759200" cy="689932"/>
          </a:xfrm>
          <a:prstGeom prst="rect">
            <a:avLst/>
          </a:prstGeom>
        </p:spPr>
        <p:txBody>
          <a:bodyPr vert="horz" wrap="square" lIns="0" tIns="73660" rIns="0" bIns="0" rtlCol="0">
            <a:spAutoFit/>
          </a:bodyPr>
          <a:lstStyle/>
          <a:p>
            <a:pPr marL="12700" marR="5080">
              <a:lnSpc>
                <a:spcPts val="2400"/>
              </a:lnSpc>
              <a:spcBef>
                <a:spcPts val="580"/>
              </a:spcBef>
            </a:pPr>
            <a:r>
              <a:rPr lang="pl-PL" sz="2400" b="0" spc="195" dirty="0">
                <a:solidFill>
                  <a:srgbClr val="1D1D1B"/>
                </a:solidFill>
                <a:latin typeface="Trebuchet MS"/>
                <a:cs typeface="Trebuchet MS"/>
              </a:rPr>
              <a:t>Zasoby Edukacyjne </a:t>
            </a:r>
            <a:br>
              <a:rPr lang="pl-PL" sz="2400" b="0" spc="195" dirty="0">
                <a:solidFill>
                  <a:srgbClr val="1D1D1B"/>
                </a:solidFill>
                <a:latin typeface="Trebuchet MS"/>
                <a:cs typeface="Trebuchet MS"/>
              </a:rPr>
            </a:br>
            <a:r>
              <a:rPr lang="pl-PL" sz="2400" b="0" spc="195" dirty="0">
                <a:solidFill>
                  <a:srgbClr val="1D1D1B"/>
                </a:solidFill>
                <a:latin typeface="Trebuchet MS"/>
                <a:cs typeface="Trebuchet MS"/>
              </a:rPr>
              <a:t>w Pop Kulturze</a:t>
            </a:r>
            <a:endParaRPr sz="2400" dirty="0">
              <a:latin typeface="Trebuchet MS"/>
              <a:cs typeface="Trebuchet MS"/>
            </a:endParaRPr>
          </a:p>
        </p:txBody>
      </p:sp>
      <p:sp>
        <p:nvSpPr>
          <p:cNvPr id="8" name="object 8"/>
          <p:cNvSpPr txBox="1"/>
          <p:nvPr/>
        </p:nvSpPr>
        <p:spPr>
          <a:xfrm>
            <a:off x="5384514" y="3505565"/>
            <a:ext cx="3665854" cy="3772828"/>
          </a:xfrm>
          <a:prstGeom prst="rect">
            <a:avLst/>
          </a:prstGeom>
        </p:spPr>
        <p:txBody>
          <a:bodyPr vert="horz" wrap="square" lIns="0" tIns="12700" rIns="0" bIns="0" rtlCol="0">
            <a:spAutoFit/>
          </a:bodyPr>
          <a:lstStyle/>
          <a:p>
            <a:pPr marL="12700" marR="107314">
              <a:spcBef>
                <a:spcPts val="100"/>
              </a:spcBef>
            </a:pPr>
            <a:r>
              <a:rPr lang="pl-PL" sz="1800" spc="-70" dirty="0">
                <a:solidFill>
                  <a:srgbClr val="1D1D1B"/>
                </a:solidFill>
                <a:latin typeface="Trebuchet MS"/>
                <a:cs typeface="Trebuchet MS"/>
              </a:rPr>
              <a:t>Projekt EPIC umieszcza Kulturę popularną w centrum innowacyjnego i angażującego podejścia. Chcą nauczyć młodych ludzi, (NEET - nie uczą się, nie szkolą i nie pracują) przedsiębiorczości, dać narzędzia</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 i wsparcie, których potrzebują, aby rozwinąć biznes</a:t>
            </a:r>
            <a:r>
              <a:rPr lang="en-US" sz="1800" spc="-60" dirty="0">
                <a:solidFill>
                  <a:srgbClr val="1D1D1B"/>
                </a:solidFill>
                <a:latin typeface="Trebuchet MS"/>
                <a:cs typeface="Trebuchet MS"/>
              </a:rPr>
              <a:t>.</a:t>
            </a:r>
            <a:endParaRPr lang="en-US" sz="1800" dirty="0">
              <a:latin typeface="Trebuchet MS"/>
              <a:cs typeface="Trebuchet MS"/>
            </a:endParaRPr>
          </a:p>
          <a:p>
            <a:pPr marL="12700" marR="5080">
              <a:lnSpc>
                <a:spcPct val="100000"/>
              </a:lnSpc>
              <a:spcBef>
                <a:spcPts val="1680"/>
              </a:spcBef>
            </a:pPr>
            <a:r>
              <a:rPr lang="en-US" b="1" spc="-10" dirty="0">
                <a:solidFill>
                  <a:srgbClr val="1D1D1B"/>
                </a:solidFill>
                <a:latin typeface="Trebuchet MS"/>
                <a:hlinkClick r:id="rId3"/>
              </a:rPr>
              <a:t>https://www.epicopportunities.eu/curriculum-and-open-educational-resources/</a:t>
            </a:r>
            <a:endParaRPr lang="en-US" b="1" spc="-10" dirty="0">
              <a:solidFill>
                <a:srgbClr val="1D1D1B"/>
              </a:solidFill>
              <a:latin typeface="Trebuchet MS"/>
            </a:endParaRPr>
          </a:p>
          <a:p>
            <a:pPr marL="12700" marR="5080">
              <a:lnSpc>
                <a:spcPct val="100000"/>
              </a:lnSpc>
              <a:spcBef>
                <a:spcPts val="1680"/>
              </a:spcBef>
            </a:pPr>
            <a:endParaRPr lang="en-GB" b="1" spc="-10" dirty="0">
              <a:solidFill>
                <a:srgbClr val="1D1D1B"/>
              </a:solidFill>
              <a:latin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1B4061-2FBD-0744-0E44-A51EF13A7595}"/>
              </a:ext>
            </a:extLst>
          </p:cNvPr>
          <p:cNvPicPr>
            <a:picLocks noChangeAspect="1"/>
          </p:cNvPicPr>
          <p:nvPr/>
        </p:nvPicPr>
        <p:blipFill>
          <a:blip r:embed="rId2"/>
          <a:stretch>
            <a:fillRect/>
          </a:stretch>
        </p:blipFill>
        <p:spPr>
          <a:xfrm>
            <a:off x="0" y="0"/>
            <a:ext cx="6096000" cy="3429000"/>
          </a:xfrm>
          <a:prstGeom prst="rect">
            <a:avLst/>
          </a:prstGeom>
        </p:spPr>
      </p:pic>
      <p:grpSp>
        <p:nvGrpSpPr>
          <p:cNvPr id="2" name="object 2"/>
          <p:cNvGrpSpPr/>
          <p:nvPr/>
        </p:nvGrpSpPr>
        <p:grpSpPr>
          <a:xfrm>
            <a:off x="1055462" y="812102"/>
            <a:ext cx="9002938" cy="6960298"/>
            <a:chOff x="2373589" y="1831146"/>
            <a:chExt cx="7685405" cy="5941695"/>
          </a:xfrm>
        </p:grpSpPr>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670287" y="2541628"/>
            <a:ext cx="3930913" cy="5070619"/>
          </a:xfrm>
          <a:prstGeom prst="rect">
            <a:avLst/>
          </a:prstGeom>
        </p:spPr>
        <p:txBody>
          <a:bodyPr vert="horz" wrap="square" lIns="0" tIns="12700" rIns="0" bIns="0" rtlCol="0">
            <a:spAutoFit/>
          </a:bodyPr>
          <a:lstStyle/>
          <a:p>
            <a:pPr marL="633095">
              <a:lnSpc>
                <a:spcPct val="100000"/>
              </a:lnSpc>
              <a:spcBef>
                <a:spcPts val="100"/>
              </a:spcBef>
            </a:pPr>
            <a:r>
              <a:rPr lang="pl-PL" sz="1800" b="1" spc="40" dirty="0">
                <a:solidFill>
                  <a:srgbClr val="FFFFFF"/>
                </a:solidFill>
                <a:latin typeface="Trebuchet MS"/>
                <a:cs typeface="Trebuchet MS"/>
              </a:rPr>
              <a:t>Zasoby Multimedialne</a:t>
            </a:r>
            <a:endParaRPr lang="en-US" sz="1800" dirty="0">
              <a:latin typeface="Trebuchet MS"/>
              <a:cs typeface="Trebuchet MS"/>
            </a:endParaRPr>
          </a:p>
          <a:p>
            <a:pPr>
              <a:lnSpc>
                <a:spcPct val="100000"/>
              </a:lnSpc>
              <a:spcBef>
                <a:spcPts val="15"/>
              </a:spcBef>
            </a:pPr>
            <a:endParaRPr lang="en-US" sz="1900" dirty="0">
              <a:latin typeface="Trebuchet MS"/>
              <a:cs typeface="Trebuchet MS"/>
            </a:endParaRPr>
          </a:p>
          <a:p>
            <a:pPr marL="412115" marR="5080" indent="183515" algn="r"/>
            <a:r>
              <a:rPr lang="pl-PL" sz="2400" spc="140" dirty="0">
                <a:solidFill>
                  <a:srgbClr val="1D1D1B"/>
                </a:solidFill>
                <a:latin typeface="Trebuchet MS"/>
              </a:rPr>
              <a:t>Kreatywny Marketing tworzony przy niewielkim budżecie,  prowadzony przez </a:t>
            </a:r>
            <a:r>
              <a:rPr lang="en-US" sz="2400" spc="140" dirty="0">
                <a:solidFill>
                  <a:srgbClr val="1D1D1B"/>
                </a:solidFill>
                <a:latin typeface="Trebuchet MS"/>
              </a:rPr>
              <a:t>Spectrum Business and SCORE</a:t>
            </a:r>
            <a:endParaRPr lang="en-US" sz="2400" dirty="0">
              <a:latin typeface="Trebuchet MS"/>
              <a:cs typeface="Trebuchet MS"/>
            </a:endParaRPr>
          </a:p>
          <a:p>
            <a:pPr marL="25400" marR="5080" indent="137795" algn="r">
              <a:lnSpc>
                <a:spcPct val="100000"/>
              </a:lnSpc>
              <a:spcBef>
                <a:spcPts val="1320"/>
              </a:spcBef>
            </a:pPr>
            <a:r>
              <a:rPr lang="pl-PL" sz="1800" spc="-70" dirty="0">
                <a:solidFill>
                  <a:srgbClr val="1D1D1B"/>
                </a:solidFill>
                <a:latin typeface="Trebuchet MS"/>
                <a:cs typeface="Trebuchet MS"/>
              </a:rPr>
              <a:t>Ten szczegółowy </a:t>
            </a:r>
            <a:r>
              <a:rPr lang="pl-PL" sz="1800" spc="-70" dirty="0" err="1">
                <a:solidFill>
                  <a:srgbClr val="1D1D1B"/>
                </a:solidFill>
                <a:latin typeface="Trebuchet MS"/>
                <a:cs typeface="Trebuchet MS"/>
              </a:rPr>
              <a:t>webinar</a:t>
            </a:r>
            <a:r>
              <a:rPr lang="pl-PL" sz="1800" spc="-70" dirty="0">
                <a:solidFill>
                  <a:srgbClr val="1D1D1B"/>
                </a:solidFill>
                <a:latin typeface="Trebuchet MS"/>
                <a:cs typeface="Trebuchet MS"/>
              </a:rPr>
              <a:t> oferuje nowe pomysły i porady, dotyczące prowadzenia biznesu z niewielkim budżetem początkowym</a:t>
            </a:r>
            <a:r>
              <a:rPr lang="en-US" spc="-40" dirty="0">
                <a:solidFill>
                  <a:srgbClr val="1D1D1B"/>
                </a:solidFill>
                <a:latin typeface="Trebuchet MS"/>
              </a:rPr>
              <a:t>.</a:t>
            </a:r>
          </a:p>
          <a:p>
            <a:pPr marL="25400" marR="5080" indent="137795" algn="r">
              <a:lnSpc>
                <a:spcPct val="100000"/>
              </a:lnSpc>
              <a:spcBef>
                <a:spcPts val="1320"/>
              </a:spcBef>
            </a:pPr>
            <a:endParaRPr lang="en-US" spc="-40" dirty="0">
              <a:solidFill>
                <a:srgbClr val="1D1D1B"/>
              </a:solidFill>
              <a:latin typeface="Trebuchet MS"/>
            </a:endParaRPr>
          </a:p>
          <a:p>
            <a:pPr marL="119380" marR="5080" indent="-107314" algn="r">
              <a:lnSpc>
                <a:spcPct val="100000"/>
              </a:lnSpc>
            </a:pPr>
            <a:r>
              <a:rPr lang="en-US" b="1" spc="-20" dirty="0">
                <a:solidFill>
                  <a:srgbClr val="1D1D1B"/>
                </a:solidFill>
                <a:latin typeface="Trebuchet MS"/>
                <a:cs typeface="Trebuchet MS"/>
                <a:hlinkClick r:id="rId3"/>
              </a:rPr>
              <a:t>https://youtu.be/d_M5uRR3h88</a:t>
            </a:r>
            <a:endParaRPr lang="en-US" b="1" spc="-20" dirty="0">
              <a:solidFill>
                <a:srgbClr val="1D1D1B"/>
              </a:solidFill>
              <a:latin typeface="Trebuchet MS"/>
              <a:cs typeface="Trebuchet MS"/>
            </a:endParaRPr>
          </a:p>
          <a:p>
            <a:pPr marL="119380" marR="5080" indent="-107314" algn="r">
              <a:lnSpc>
                <a:spcPct val="100000"/>
              </a:lnSpc>
            </a:pPr>
            <a:endParaRPr lang="en-US" sz="1800"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0820"/>
          </a:xfrm>
          <a:prstGeom prst="rect">
            <a:avLst/>
          </a:prstGeom>
        </p:spPr>
        <p:txBody>
          <a:bodyPr vert="horz" wrap="square" lIns="0" tIns="12700" rIns="0" bIns="0" rtlCol="0">
            <a:spAutoFit/>
          </a:bodyPr>
          <a:lstStyle/>
          <a:p>
            <a:pPr marL="12700" marR="5080">
              <a:lnSpc>
                <a:spcPct val="100000"/>
              </a:lnSpc>
              <a:spcBef>
                <a:spcPts val="100"/>
              </a:spcBef>
            </a:pPr>
            <a:r>
              <a:rPr lang="pl-PL" sz="2400" b="0" spc="235" dirty="0">
                <a:solidFill>
                  <a:srgbClr val="1D1D1B"/>
                </a:solidFill>
                <a:latin typeface="Trebuchet MS"/>
                <a:cs typeface="Trebuchet MS"/>
              </a:rPr>
              <a:t>Zasoby Edukacyjne </a:t>
            </a:r>
            <a:r>
              <a:rPr sz="2400" b="0" spc="235" dirty="0">
                <a:solidFill>
                  <a:srgbClr val="1D1D1B"/>
                </a:solidFill>
                <a:latin typeface="Trebuchet MS"/>
                <a:cs typeface="Trebuchet MS"/>
              </a:rPr>
              <a:t>EMINENT</a:t>
            </a:r>
            <a:endParaRPr sz="2400" dirty="0">
              <a:latin typeface="Trebuchet MS"/>
              <a:cs typeface="Trebuchet MS"/>
            </a:endParaRPr>
          </a:p>
        </p:txBody>
      </p:sp>
      <p:sp>
        <p:nvSpPr>
          <p:cNvPr id="8" name="object 8"/>
          <p:cNvSpPr txBox="1"/>
          <p:nvPr/>
        </p:nvSpPr>
        <p:spPr>
          <a:xfrm>
            <a:off x="1176995" y="2790855"/>
            <a:ext cx="3078480" cy="982320"/>
          </a:xfrm>
          <a:prstGeom prst="rect">
            <a:avLst/>
          </a:prstGeom>
        </p:spPr>
        <p:txBody>
          <a:bodyPr vert="horz" wrap="square" lIns="0" tIns="12700" rIns="0" bIns="0" rtlCol="0">
            <a:spAutoFit/>
          </a:bodyPr>
          <a:lstStyle/>
          <a:p>
            <a:pPr marL="12700" marR="5080">
              <a:lnSpc>
                <a:spcPct val="100000"/>
              </a:lnSpc>
              <a:spcBef>
                <a:spcPts val="100"/>
              </a:spcBef>
            </a:pPr>
            <a:r>
              <a:rPr lang="pl-PL" sz="2100" spc="-20" dirty="0">
                <a:solidFill>
                  <a:srgbClr val="1D1D1B"/>
                </a:solidFill>
                <a:latin typeface="Trebuchet MS"/>
                <a:cs typeface="Trebuchet MS"/>
              </a:rPr>
              <a:t>wsparcie dla emigrujących kobiet przedsiębiorców</a:t>
            </a:r>
            <a:endParaRPr sz="2100" dirty="0">
              <a:latin typeface="Trebuchet MS"/>
              <a:cs typeface="Trebuchet MS"/>
            </a:endParaRPr>
          </a:p>
        </p:txBody>
      </p:sp>
      <p:sp>
        <p:nvSpPr>
          <p:cNvPr id="9" name="object 9"/>
          <p:cNvSpPr txBox="1"/>
          <p:nvPr/>
        </p:nvSpPr>
        <p:spPr>
          <a:xfrm>
            <a:off x="1158105" y="3837598"/>
            <a:ext cx="3020695" cy="2228815"/>
          </a:xfrm>
          <a:prstGeom prst="rect">
            <a:avLst/>
          </a:prstGeom>
        </p:spPr>
        <p:txBody>
          <a:bodyPr vert="horz" wrap="square" lIns="0" tIns="12700" rIns="0" bIns="0" rtlCol="0">
            <a:spAutoFit/>
          </a:bodyPr>
          <a:lstStyle/>
          <a:p>
            <a:pPr marL="12700" marR="5080">
              <a:lnSpc>
                <a:spcPct val="100000"/>
              </a:lnSpc>
              <a:spcBef>
                <a:spcPts val="100"/>
              </a:spcBef>
            </a:pPr>
            <a:r>
              <a:rPr lang="pl-PL" sz="1800" spc="-70" dirty="0">
                <a:solidFill>
                  <a:srgbClr val="1D1D1B"/>
                </a:solidFill>
                <a:latin typeface="Trebuchet MS"/>
                <a:cs typeface="Trebuchet MS"/>
              </a:rPr>
              <a:t>Celem tego projektu jest ułatwienie przedsiębiorczości wśród migrantek poprzez zmianę poziomu ich kształcenia, dostęp do szkoleń, które otrzymają od instytucji VET zajmujących się przedsiębiorczością.</a:t>
            </a:r>
            <a:endParaRPr sz="1800" dirty="0">
              <a:latin typeface="Trebuchet MS"/>
              <a:cs typeface="Trebuchet MS"/>
            </a:endParaRPr>
          </a:p>
        </p:txBody>
      </p:sp>
      <p:sp>
        <p:nvSpPr>
          <p:cNvPr id="10" name="object 10"/>
          <p:cNvSpPr txBox="1"/>
          <p:nvPr/>
        </p:nvSpPr>
        <p:spPr>
          <a:xfrm>
            <a:off x="1176995" y="6347012"/>
            <a:ext cx="2896235" cy="1122680"/>
          </a:xfrm>
          <a:prstGeom prst="rect">
            <a:avLst/>
          </a:prstGeom>
        </p:spPr>
        <p:txBody>
          <a:bodyPr vert="horz" wrap="square" lIns="0" tIns="12700" rIns="0" bIns="0" rtlCol="0">
            <a:spAutoFit/>
          </a:bodyPr>
          <a:lstStyle/>
          <a:p>
            <a:pPr marL="12700" marR="5080">
              <a:lnSpc>
                <a:spcPct val="100000"/>
              </a:lnSpc>
              <a:spcBef>
                <a:spcPts val="100"/>
              </a:spcBef>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5" dirty="0">
                <a:solidFill>
                  <a:srgbClr val="1D1D1B"/>
                </a:solidFill>
                <a:latin typeface="Trebuchet MS"/>
                <a:cs typeface="Trebuchet MS"/>
              </a:rPr>
              <a:t>.eminentp</a:t>
            </a:r>
            <a:r>
              <a:rPr sz="1800" b="1" spc="-35" dirty="0">
                <a:solidFill>
                  <a:srgbClr val="1D1D1B"/>
                </a:solidFill>
                <a:latin typeface="Trebuchet MS"/>
                <a:cs typeface="Trebuchet MS"/>
              </a:rPr>
              <a:t>r</a:t>
            </a:r>
            <a:r>
              <a:rPr sz="1800" b="1" spc="-40" dirty="0">
                <a:solidFill>
                  <a:srgbClr val="1D1D1B"/>
                </a:solidFill>
                <a:latin typeface="Trebuchet MS"/>
                <a:cs typeface="Trebuchet MS"/>
              </a:rPr>
              <a:t>oj</a:t>
            </a:r>
            <a:r>
              <a:rPr sz="1800" b="1" spc="-55" dirty="0">
                <a:solidFill>
                  <a:srgbClr val="1D1D1B"/>
                </a:solidFill>
                <a:latin typeface="Trebuchet MS"/>
                <a:cs typeface="Trebuchet MS"/>
              </a:rPr>
              <a:t>-  </a:t>
            </a:r>
            <a:r>
              <a:rPr sz="1800" b="1" spc="-40" dirty="0">
                <a:solidFill>
                  <a:srgbClr val="1D1D1B"/>
                </a:solidFill>
                <a:latin typeface="Trebuchet MS"/>
                <a:cs typeface="Trebuchet MS"/>
              </a:rPr>
              <a:t>ect.eu/course-curricu-</a:t>
            </a:r>
            <a:endParaRPr sz="1800" dirty="0">
              <a:latin typeface="Trebuchet MS"/>
              <a:cs typeface="Trebuchet MS"/>
            </a:endParaRPr>
          </a:p>
          <a:p>
            <a:pPr marL="12700" marR="1144270">
              <a:lnSpc>
                <a:spcPct val="100000"/>
              </a:lnSpc>
            </a:pPr>
            <a:r>
              <a:rPr sz="1800" b="1" spc="-5" dirty="0">
                <a:solidFill>
                  <a:srgbClr val="1D1D1B"/>
                </a:solidFill>
                <a:latin typeface="Trebuchet MS"/>
                <a:cs typeface="Trebuchet MS"/>
              </a:rPr>
              <a:t>lum-and-class- </a:t>
            </a:r>
            <a:r>
              <a:rPr sz="1800" b="1" dirty="0">
                <a:solidFill>
                  <a:srgbClr val="1D1D1B"/>
                </a:solidFill>
                <a:latin typeface="Trebuchet MS"/>
                <a:cs typeface="Trebuchet MS"/>
              </a:rPr>
              <a:t> </a:t>
            </a:r>
            <a:r>
              <a:rPr sz="1800" b="1" spc="-90" dirty="0">
                <a:solidFill>
                  <a:srgbClr val="1D1D1B"/>
                </a:solidFill>
                <a:latin typeface="Trebuchet MS"/>
                <a:cs typeface="Trebuchet MS"/>
              </a:rPr>
              <a:t>r</a:t>
            </a:r>
            <a:r>
              <a:rPr sz="1800" b="1" spc="10" dirty="0">
                <a:solidFill>
                  <a:srgbClr val="1D1D1B"/>
                </a:solidFill>
                <a:latin typeface="Trebuchet MS"/>
                <a:cs typeface="Trebuchet MS"/>
              </a:rPr>
              <a:t>oom-materials/</a:t>
            </a:r>
            <a:endParaRPr sz="1800" dirty="0">
              <a:latin typeface="Trebuchet MS"/>
              <a:cs typeface="Trebuchet MS"/>
            </a:endParaRPr>
          </a:p>
        </p:txBody>
      </p:sp>
      <p:grpSp>
        <p:nvGrpSpPr>
          <p:cNvPr id="11" name="object 11"/>
          <p:cNvGrpSpPr/>
          <p:nvPr/>
        </p:nvGrpSpPr>
        <p:grpSpPr>
          <a:xfrm>
            <a:off x="1189691" y="0"/>
            <a:ext cx="8869045" cy="4154170"/>
            <a:chOff x="1189691" y="0"/>
            <a:chExt cx="8869045" cy="4154170"/>
          </a:xfrm>
        </p:grpSpPr>
        <p:pic>
          <p:nvPicPr>
            <p:cNvPr id="12" name="object 12"/>
            <p:cNvPicPr/>
            <p:nvPr/>
          </p:nvPicPr>
          <p:blipFill>
            <a:blip r:embed="rId2" cstate="print"/>
            <a:stretch>
              <a:fillRect/>
            </a:stretch>
          </p:blipFill>
          <p:spPr>
            <a:xfrm>
              <a:off x="3774135" y="0"/>
              <a:ext cx="6284264" cy="4154030"/>
            </a:xfrm>
            <a:prstGeom prst="rect">
              <a:avLst/>
            </a:prstGeom>
          </p:spPr>
        </p:pic>
        <p:sp>
          <p:nvSpPr>
            <p:cNvPr id="13" name="object 13"/>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4" name="object 14"/>
          <p:cNvSpPr txBox="1"/>
          <p:nvPr/>
        </p:nvSpPr>
        <p:spPr>
          <a:xfrm>
            <a:off x="6413500" y="4806950"/>
            <a:ext cx="3035300" cy="1951816"/>
          </a:xfrm>
          <a:prstGeom prst="rect">
            <a:avLst/>
          </a:prstGeom>
        </p:spPr>
        <p:txBody>
          <a:bodyPr vert="horz" wrap="square" lIns="0" tIns="12700" rIns="0" bIns="0" rtlCol="0">
            <a:spAutoFit/>
          </a:bodyPr>
          <a:lstStyle/>
          <a:p>
            <a:pPr marL="12700" marR="5080">
              <a:lnSpc>
                <a:spcPct val="100000"/>
              </a:lnSpc>
              <a:spcBef>
                <a:spcPts val="100"/>
              </a:spcBef>
            </a:pPr>
            <a:r>
              <a:rPr lang="pl-PL" sz="1800" spc="-70" dirty="0">
                <a:solidFill>
                  <a:srgbClr val="FFFFFF"/>
                </a:solidFill>
                <a:latin typeface="Trebuchet MS"/>
                <a:cs typeface="Trebuchet MS"/>
              </a:rPr>
              <a:t>Kurs ten ma na celu poprawę dostępu i jakości szkoleń dla edukatorów przedsiębiorczości w kontekście integracji </a:t>
            </a:r>
            <a:br>
              <a:rPr lang="pl-PL" sz="1800" spc="-70" dirty="0">
                <a:solidFill>
                  <a:srgbClr val="FFFFFF"/>
                </a:solidFill>
                <a:latin typeface="Trebuchet MS"/>
                <a:cs typeface="Trebuchet MS"/>
              </a:rPr>
            </a:br>
            <a:r>
              <a:rPr lang="pl-PL" sz="1800" spc="-70" dirty="0">
                <a:solidFill>
                  <a:srgbClr val="FFFFFF"/>
                </a:solidFill>
                <a:latin typeface="Trebuchet MS"/>
                <a:cs typeface="Trebuchet MS"/>
              </a:rPr>
              <a:t>i różnorodności, aby </a:t>
            </a:r>
            <a:r>
              <a:rPr lang="pl-PL" spc="-70" dirty="0">
                <a:solidFill>
                  <a:srgbClr val="FFFFFF"/>
                </a:solidFill>
                <a:latin typeface="Trebuchet MS"/>
                <a:cs typeface="Trebuchet MS"/>
              </a:rPr>
              <a:t>uwolnić</a:t>
            </a:r>
            <a:r>
              <a:rPr lang="pl-PL" sz="1800" spc="-70" dirty="0">
                <a:solidFill>
                  <a:srgbClr val="FFFFFF"/>
                </a:solidFill>
                <a:latin typeface="Trebuchet MS"/>
                <a:cs typeface="Trebuchet MS"/>
              </a:rPr>
              <a:t> potencjał kobiet migrantek</a:t>
            </a:r>
            <a:br>
              <a:rPr lang="pl-PL" sz="1800" spc="-70" dirty="0">
                <a:solidFill>
                  <a:srgbClr val="FFFFFF"/>
                </a:solidFill>
                <a:latin typeface="Trebuchet MS"/>
                <a:cs typeface="Trebuchet MS"/>
              </a:rPr>
            </a:br>
            <a:r>
              <a:rPr lang="pl-PL" sz="1800" spc="-70" dirty="0">
                <a:solidFill>
                  <a:srgbClr val="FFFFFF"/>
                </a:solidFill>
                <a:latin typeface="Trebuchet MS"/>
                <a:cs typeface="Trebuchet MS"/>
              </a:rPr>
              <a:t>i uchodźców.</a:t>
            </a:r>
            <a:endParaRPr sz="1800" dirty="0">
              <a:latin typeface="Trebuchet MS"/>
              <a:cs typeface="Trebuchet MS"/>
            </a:endParaRPr>
          </a:p>
        </p:txBody>
      </p:sp>
      <p:sp>
        <p:nvSpPr>
          <p:cNvPr id="15" name="object 15"/>
          <p:cNvSpPr txBox="1"/>
          <p:nvPr/>
        </p:nvSpPr>
        <p:spPr>
          <a:xfrm>
            <a:off x="1380194" y="1144581"/>
            <a:ext cx="2749245"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FC6D297C-1900-4D4A-BC4C-CFB6B26D4EBD}"/>
              </a:ext>
            </a:extLst>
          </p:cNvPr>
          <p:cNvSpPr/>
          <p:nvPr/>
        </p:nvSpPr>
        <p:spPr>
          <a:xfrm>
            <a:off x="1055462" y="812102"/>
            <a:ext cx="9002938" cy="6960298"/>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3" name="object 3"/>
          <p:cNvSpPr txBox="1">
            <a:spLocks noGrp="1"/>
          </p:cNvSpPr>
          <p:nvPr>
            <p:ph type="title"/>
          </p:nvPr>
        </p:nvSpPr>
        <p:spPr>
          <a:xfrm>
            <a:off x="1028700" y="1612310"/>
            <a:ext cx="3399790" cy="1112228"/>
          </a:xfrm>
          <a:prstGeom prst="rect">
            <a:avLst/>
          </a:prstGeom>
        </p:spPr>
        <p:txBody>
          <a:bodyPr vert="horz" wrap="square" lIns="0" tIns="15240" rIns="0" bIns="0" rtlCol="0">
            <a:spAutoFit/>
          </a:bodyPr>
          <a:lstStyle/>
          <a:p>
            <a:pPr marL="12700" marR="5080">
              <a:lnSpc>
                <a:spcPct val="99200"/>
              </a:lnSpc>
              <a:spcBef>
                <a:spcPts val="120"/>
              </a:spcBef>
            </a:pPr>
            <a:r>
              <a:rPr lang="pl-PL" sz="2400" b="0" spc="220" dirty="0">
                <a:solidFill>
                  <a:srgbClr val="1D1D1B"/>
                </a:solidFill>
                <a:latin typeface="Trebuchet MS"/>
                <a:cs typeface="Trebuchet MS"/>
              </a:rPr>
              <a:t>Popraw komunikację w swoim projekcie kulinarnym</a:t>
            </a:r>
            <a:endParaRPr sz="2100" dirty="0">
              <a:latin typeface="Trebuchet MS"/>
              <a:cs typeface="Trebuchet MS"/>
            </a:endParaRPr>
          </a:p>
        </p:txBody>
      </p:sp>
      <p:sp>
        <p:nvSpPr>
          <p:cNvPr id="4" name="object 4"/>
          <p:cNvSpPr txBox="1"/>
          <p:nvPr/>
        </p:nvSpPr>
        <p:spPr>
          <a:xfrm>
            <a:off x="1028700" y="3105829"/>
            <a:ext cx="4485321" cy="3206006"/>
          </a:xfrm>
          <a:prstGeom prst="rect">
            <a:avLst/>
          </a:prstGeom>
        </p:spPr>
        <p:txBody>
          <a:bodyPr vert="horz" wrap="square" lIns="0" tIns="149860" rIns="0" bIns="0" rtlCol="0">
            <a:spAutoFit/>
          </a:bodyPr>
          <a:lstStyle/>
          <a:p>
            <a:pPr marL="12700" marR="30480">
              <a:lnSpc>
                <a:spcPct val="100000"/>
              </a:lnSpc>
              <a:spcBef>
                <a:spcPts val="100"/>
              </a:spcBef>
            </a:pPr>
            <a:r>
              <a:rPr lang="pl-PL" spc="-25" dirty="0">
                <a:solidFill>
                  <a:srgbClr val="1D1D1B"/>
                </a:solidFill>
                <a:latin typeface="Trebuchet MS"/>
              </a:rPr>
              <a:t>Poniżej znajdziesz link do modułu na temat komunikacji przygotowany w innym projekcie ERASMUS+. Projekt oferuje pożyteczne materiały i informacje.</a:t>
            </a:r>
            <a:endParaRPr lang="en-US" spc="-25" dirty="0">
              <a:solidFill>
                <a:srgbClr val="1D1D1B"/>
              </a:solidFill>
              <a:latin typeface="Trebuchet MS"/>
            </a:endParaRPr>
          </a:p>
          <a:p>
            <a:pPr>
              <a:lnSpc>
                <a:spcPct val="100000"/>
              </a:lnSpc>
              <a:spcBef>
                <a:spcPts val="10"/>
              </a:spcBef>
            </a:pPr>
            <a:endParaRPr lang="en-US" spc="-25" dirty="0">
              <a:solidFill>
                <a:srgbClr val="1D1D1B"/>
              </a:solidFill>
              <a:latin typeface="Trebuchet MS"/>
            </a:endParaRPr>
          </a:p>
          <a:p>
            <a:pPr marL="12700" marR="331470">
              <a:lnSpc>
                <a:spcPct val="100000"/>
              </a:lnSpc>
            </a:pPr>
            <a:r>
              <a:rPr lang="pl-PL" spc="-25" dirty="0">
                <a:solidFill>
                  <a:srgbClr val="1D1D1B"/>
                </a:solidFill>
                <a:latin typeface="Trebuchet MS"/>
              </a:rPr>
              <a:t>Moduł jest dostępny w języku: angielskim, niemieckim, francuskim </a:t>
            </a:r>
            <a:br>
              <a:rPr lang="pl-PL" spc="-25" dirty="0">
                <a:solidFill>
                  <a:srgbClr val="1D1D1B"/>
                </a:solidFill>
                <a:latin typeface="Trebuchet MS"/>
              </a:rPr>
            </a:br>
            <a:r>
              <a:rPr lang="pl-PL" spc="-25" dirty="0">
                <a:solidFill>
                  <a:srgbClr val="1D1D1B"/>
                </a:solidFill>
                <a:latin typeface="Trebuchet MS"/>
              </a:rPr>
              <a:t>i portugalskim</a:t>
            </a:r>
            <a:endParaRPr lang="en-US" spc="-25" dirty="0">
              <a:solidFill>
                <a:srgbClr val="1D1D1B"/>
              </a:solidFill>
              <a:latin typeface="Trebuchet MS"/>
            </a:endParaRPr>
          </a:p>
          <a:p>
            <a:pPr marL="12700" marR="331470">
              <a:lnSpc>
                <a:spcPct val="100000"/>
              </a:lnSpc>
            </a:pPr>
            <a:endParaRPr lang="en-US" sz="1850" dirty="0">
              <a:latin typeface="Trebuchet MS"/>
              <a:cs typeface="Trebuchet MS"/>
            </a:endParaRPr>
          </a:p>
          <a:p>
            <a:pPr marL="12700" marR="218440">
              <a:lnSpc>
                <a:spcPct val="100000"/>
              </a:lnSpc>
            </a:pPr>
            <a:r>
              <a:rPr lang="en-US" b="1" spc="-5" dirty="0">
                <a:solidFill>
                  <a:srgbClr val="1D1D1B"/>
                </a:solidFill>
                <a:latin typeface="Trebuchet MS"/>
                <a:cs typeface="Trebuchet MS"/>
                <a:hlinkClick r:id="rId2"/>
              </a:rPr>
              <a:t>https://kuskusproject.eu/en/kus-kus-pro/communication/</a:t>
            </a:r>
            <a:endParaRPr lang="en-US" b="1" spc="-5" dirty="0">
              <a:solidFill>
                <a:srgbClr val="1D1D1B"/>
              </a:solidFill>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880174"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pic>
        <p:nvPicPr>
          <p:cNvPr id="2050" name="Picture 2" descr="Kus Kus Project">
            <a:extLst>
              <a:ext uri="{FF2B5EF4-FFF2-40B4-BE49-F238E27FC236}">
                <a16:creationId xmlns:a16="http://schemas.microsoft.com/office/drawing/2014/main" id="{2B43F642-5DEE-E109-D421-EFC4F6F5D33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6327" y="0"/>
            <a:ext cx="4126135" cy="3687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795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4973319"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455" dirty="0">
                <a:solidFill>
                  <a:srgbClr val="1D1D1B"/>
                </a:solidFill>
                <a:latin typeface="Trebuchet MS"/>
                <a:cs typeface="Trebuchet MS"/>
              </a:rPr>
              <a:t>Studium Przypadku</a:t>
            </a:r>
            <a:endParaRPr sz="6500" dirty="0">
              <a:latin typeface="Trebuchet MS"/>
              <a:cs typeface="Trebuchet MS"/>
            </a:endParaRPr>
          </a:p>
        </p:txBody>
      </p:sp>
      <p:grpSp>
        <p:nvGrpSpPr>
          <p:cNvPr id="6" name="object 6"/>
          <p:cNvGrpSpPr/>
          <p:nvPr/>
        </p:nvGrpSpPr>
        <p:grpSpPr>
          <a:xfrm>
            <a:off x="304800" y="3180189"/>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211543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173658" y="3438952"/>
            <a:ext cx="4866187" cy="2221121"/>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MODUL 5</a:t>
            </a:r>
            <a:endParaRPr sz="2100" dirty="0">
              <a:latin typeface="Trebuchet MS"/>
              <a:cs typeface="Trebuchet MS"/>
            </a:endParaRPr>
          </a:p>
          <a:p>
            <a:pPr marL="12700" marR="5080">
              <a:lnSpc>
                <a:spcPts val="2100"/>
              </a:lnSpc>
              <a:spcBef>
                <a:spcPts val="2100"/>
              </a:spcBef>
            </a:pPr>
            <a:r>
              <a:rPr lang="pl-PL" sz="1900" b="1" i="1" dirty="0"/>
              <a:t>Marketing twojego biznesu z niewielkim budżetem: rozwój marki, marketing szeptany, marketing w mediach społecznościowych,</a:t>
            </a:r>
            <a:br>
              <a:rPr lang="pl-PL" sz="1900" b="1" i="1" dirty="0"/>
            </a:br>
            <a:r>
              <a:rPr lang="pl-PL" sz="1900" b="1" i="1" dirty="0"/>
              <a:t>oparty na reputacji</a:t>
            </a:r>
            <a:r>
              <a:rPr lang="pl-PL" sz="2100" b="1" i="1" spc="-45" dirty="0">
                <a:solidFill>
                  <a:srgbClr val="1D1D1B"/>
                </a:solidFill>
                <a:highlight>
                  <a:srgbClr val="C0C0C0"/>
                </a:highlight>
                <a:latin typeface="Trebuchet MS"/>
              </a:rPr>
              <a:t>.</a:t>
            </a:r>
            <a:endParaRPr lang="en-GB" sz="2100" b="1" i="1" spc="-45" dirty="0">
              <a:solidFill>
                <a:srgbClr val="1D1D1B"/>
              </a:solidFill>
              <a:highlight>
                <a:srgbClr val="C0C0C0"/>
              </a:highlight>
              <a:latin typeface="Trebuchet MS"/>
            </a:endParaRPr>
          </a:p>
          <a:p>
            <a:pPr marL="12700" marR="5080">
              <a:lnSpc>
                <a:spcPts val="2100"/>
              </a:lnSpc>
              <a:spcBef>
                <a:spcPts val="2100"/>
              </a:spcBef>
            </a:pPr>
            <a:endParaRPr sz="2100"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8248105" y="440234"/>
              <a:ext cx="1400112" cy="1261512"/>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152119" y="1637068"/>
              <a:ext cx="1521894" cy="1507791"/>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8178914" y="4517681"/>
              <a:ext cx="331812" cy="145572"/>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8387664" y="4436579"/>
              <a:ext cx="92697" cy="112536"/>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8977473" y="4435969"/>
              <a:ext cx="188954" cy="227267"/>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8304682" y="3013570"/>
              <a:ext cx="107772" cy="101828"/>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8611310" y="3036023"/>
              <a:ext cx="107772" cy="40131"/>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8309402" y="2891079"/>
              <a:ext cx="373518" cy="160489"/>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8314975" y="2936915"/>
              <a:ext cx="108620" cy="82613"/>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8468374" y="3297212"/>
              <a:ext cx="172400" cy="158902"/>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8340382" y="2131453"/>
              <a:ext cx="375729" cy="926295"/>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6282278" y="4408957"/>
              <a:ext cx="215510" cy="253971"/>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6610629" y="4491151"/>
              <a:ext cx="312068" cy="163258"/>
            </a:xfrm>
            <a:prstGeom prst="rect">
              <a:avLst/>
            </a:prstGeom>
          </p:spPr>
        </p:pic>
        <p:pic>
          <p:nvPicPr>
            <p:cNvPr id="31" name="object 31"/>
            <p:cNvPicPr/>
            <p:nvPr/>
          </p:nvPicPr>
          <p:blipFill>
            <a:blip r:embed="rId20" cstate="screen">
              <a:extLst>
                <a:ext uri="{28A0092B-C50C-407E-A947-70E740481C1C}">
                  <a14:useLocalDpi xmlns:a14="http://schemas.microsoft.com/office/drawing/2010/main"/>
                </a:ext>
              </a:extLst>
            </a:blip>
            <a:stretch>
              <a:fillRect/>
            </a:stretch>
          </p:blipFill>
          <p:spPr>
            <a:xfrm>
              <a:off x="6175774" y="1859076"/>
              <a:ext cx="567574" cy="2653792"/>
            </a:xfrm>
            <a:prstGeom prst="rect">
              <a:avLst/>
            </a:prstGeom>
          </p:spPr>
        </p:pic>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6424653" y="1623554"/>
              <a:ext cx="347658" cy="405455"/>
            </a:xfrm>
            <a:prstGeom prst="rect">
              <a:avLst/>
            </a:prstGeom>
          </p:spPr>
        </p:pic>
        <p:pic>
          <p:nvPicPr>
            <p:cNvPr id="33" name="object 33"/>
            <p:cNvPicPr/>
            <p:nvPr/>
          </p:nvPicPr>
          <p:blipFill>
            <a:blip r:embed="rId22" cstate="screen">
              <a:extLst>
                <a:ext uri="{28A0092B-C50C-407E-A947-70E740481C1C}">
                  <a14:useLocalDpi xmlns:a14="http://schemas.microsoft.com/office/drawing/2010/main"/>
                </a:ext>
              </a:extLst>
            </a:blip>
            <a:stretch>
              <a:fillRect/>
            </a:stretch>
          </p:blipFill>
          <p:spPr>
            <a:xfrm>
              <a:off x="6515386" y="1860143"/>
              <a:ext cx="61664" cy="87033"/>
            </a:xfrm>
            <a:prstGeom prst="rect">
              <a:avLst/>
            </a:prstGeom>
          </p:spPr>
        </p:pic>
        <p:pic>
          <p:nvPicPr>
            <p:cNvPr id="34" name="object 34"/>
            <p:cNvPicPr/>
            <p:nvPr/>
          </p:nvPicPr>
          <p:blipFill>
            <a:blip r:embed="rId23" cstate="screen">
              <a:extLst>
                <a:ext uri="{28A0092B-C50C-407E-A947-70E740481C1C}">
                  <a14:useLocalDpi xmlns:a14="http://schemas.microsoft.com/office/drawing/2010/main"/>
                </a:ext>
              </a:extLst>
            </a:blip>
            <a:stretch>
              <a:fillRect/>
            </a:stretch>
          </p:blipFill>
          <p:spPr>
            <a:xfrm>
              <a:off x="6700608" y="2193391"/>
              <a:ext cx="546443" cy="281927"/>
            </a:xfrm>
            <a:prstGeom prst="rect">
              <a:avLst/>
            </a:prstGeom>
          </p:spPr>
        </p:pic>
        <p:pic>
          <p:nvPicPr>
            <p:cNvPr id="35" name="object 35"/>
            <p:cNvPicPr/>
            <p:nvPr/>
          </p:nvPicPr>
          <p:blipFill>
            <a:blip r:embed="rId24" cstate="screen">
              <a:extLst>
                <a:ext uri="{28A0092B-C50C-407E-A947-70E740481C1C}">
                  <a14:useLocalDpi xmlns:a14="http://schemas.microsoft.com/office/drawing/2010/main"/>
                </a:ext>
              </a:extLst>
            </a:blip>
            <a:stretch>
              <a:fillRect/>
            </a:stretch>
          </p:blipFill>
          <p:spPr>
            <a:xfrm>
              <a:off x="7202767" y="2159762"/>
              <a:ext cx="273888" cy="96887"/>
            </a:xfrm>
            <a:prstGeom prst="rect">
              <a:avLst/>
            </a:prstGeom>
          </p:spPr>
        </p:pic>
        <p:pic>
          <p:nvPicPr>
            <p:cNvPr id="36" name="object 36"/>
            <p:cNvPicPr/>
            <p:nvPr/>
          </p:nvPicPr>
          <p:blipFill>
            <a:blip r:embed="rId25" cstate="screen">
              <a:extLst>
                <a:ext uri="{28A0092B-C50C-407E-A947-70E740481C1C}">
                  <a14:useLocalDpi xmlns:a14="http://schemas.microsoft.com/office/drawing/2010/main"/>
                </a:ext>
              </a:extLst>
            </a:blip>
            <a:stretch>
              <a:fillRect/>
            </a:stretch>
          </p:blipFill>
          <p:spPr>
            <a:xfrm>
              <a:off x="6365722" y="2113660"/>
              <a:ext cx="978446" cy="598613"/>
            </a:xfrm>
            <a:prstGeom prst="rect">
              <a:avLst/>
            </a:prstGeom>
          </p:spPr>
        </p:pic>
      </p:grpSp>
      <p:sp>
        <p:nvSpPr>
          <p:cNvPr id="37" name="object 37"/>
          <p:cNvSpPr txBox="1"/>
          <p:nvPr/>
        </p:nvSpPr>
        <p:spPr>
          <a:xfrm>
            <a:off x="1061733" y="1687983"/>
            <a:ext cx="4255135" cy="1470915"/>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lang="pl-PL" sz="2100" spc="20" dirty="0">
                <a:solidFill>
                  <a:srgbClr val="1D1D1B"/>
                </a:solidFill>
                <a:latin typeface="Trebuchet MS"/>
                <a:cs typeface="Trebuchet MS"/>
              </a:rPr>
              <a:t>Skupiamy się na kilku metodach promowania swojego biznesu. </a:t>
            </a:r>
            <a:br>
              <a:rPr lang="pl-PL" sz="2100" spc="20" dirty="0">
                <a:solidFill>
                  <a:srgbClr val="1D1D1B"/>
                </a:solidFill>
                <a:latin typeface="Trebuchet MS"/>
                <a:cs typeface="Trebuchet MS"/>
              </a:rPr>
            </a:br>
            <a:r>
              <a:rPr lang="pl-PL" sz="2100" spc="20" dirty="0">
                <a:solidFill>
                  <a:srgbClr val="1D1D1B"/>
                </a:solidFill>
                <a:latin typeface="Trebuchet MS"/>
                <a:cs typeface="Trebuchet MS"/>
              </a:rPr>
              <a:t>Pokazujemy, jak ważne jest, aby od początku budować swoją markę.</a:t>
            </a:r>
            <a:endParaRPr sz="1800" dirty="0">
              <a:latin typeface="Trebuchet MS"/>
              <a:cs typeface="Trebuchet MS"/>
            </a:endParaRPr>
          </a:p>
        </p:txBody>
      </p:sp>
      <p:sp>
        <p:nvSpPr>
          <p:cNvPr id="38" name="object 38"/>
          <p:cNvSpPr txBox="1"/>
          <p:nvPr/>
        </p:nvSpPr>
        <p:spPr>
          <a:xfrm>
            <a:off x="1061737" y="3646323"/>
            <a:ext cx="4133215" cy="843821"/>
          </a:xfrm>
          <a:prstGeom prst="rect">
            <a:avLst/>
          </a:prstGeom>
        </p:spPr>
        <p:txBody>
          <a:bodyPr vert="horz" wrap="square" lIns="0" tIns="12700" rIns="0" bIns="0" rtlCol="0">
            <a:spAutoFit/>
          </a:bodyPr>
          <a:lstStyle/>
          <a:p>
            <a:pPr marL="12700" marR="5080">
              <a:lnSpc>
                <a:spcPct val="100000"/>
              </a:lnSpc>
              <a:spcBef>
                <a:spcPts val="100"/>
              </a:spcBef>
            </a:pPr>
            <a:r>
              <a:rPr lang="pl-PL" sz="1800" spc="-20" dirty="0">
                <a:solidFill>
                  <a:srgbClr val="1D1D1B"/>
                </a:solidFill>
                <a:latin typeface="Trebuchet MS"/>
                <a:cs typeface="Trebuchet MS"/>
              </a:rPr>
              <a:t>Zebraliśmy zasoby skupiające się na rozwoju marki, i narzędziach w mediach społecznościowych.</a:t>
            </a:r>
            <a:endParaRPr sz="1800" dirty="0">
              <a:latin typeface="Trebuchet MS"/>
              <a:cs typeface="Trebuchet MS"/>
            </a:endParaRPr>
          </a:p>
        </p:txBody>
      </p:sp>
      <p:sp>
        <p:nvSpPr>
          <p:cNvPr id="39" name="object 39"/>
          <p:cNvSpPr txBox="1"/>
          <p:nvPr/>
        </p:nvSpPr>
        <p:spPr>
          <a:xfrm>
            <a:off x="5743928" y="5228282"/>
            <a:ext cx="3704872" cy="1120820"/>
          </a:xfrm>
          <a:prstGeom prst="rect">
            <a:avLst/>
          </a:prstGeom>
        </p:spPr>
        <p:txBody>
          <a:bodyPr vert="horz" wrap="square" lIns="0" tIns="12700" rIns="0" bIns="0" rtlCol="0">
            <a:spAutoFit/>
          </a:bodyPr>
          <a:lstStyle/>
          <a:p>
            <a:pPr marL="12700" marR="5080">
              <a:lnSpc>
                <a:spcPct val="100000"/>
              </a:lnSpc>
              <a:spcBef>
                <a:spcPts val="100"/>
              </a:spcBef>
            </a:pPr>
            <a:r>
              <a:rPr lang="pl-PL" spc="-20" dirty="0">
                <a:solidFill>
                  <a:srgbClr val="1D1D1B"/>
                </a:solidFill>
                <a:latin typeface="Trebuchet MS"/>
                <a:cs typeface="Trebuchet MS"/>
              </a:rPr>
              <a:t>pomoże ci zrozumieć, jak ważna jest marka, i że każde twoje działanie może na nią wpłynąć </a:t>
            </a:r>
            <a:br>
              <a:rPr lang="pl-PL" spc="-20" dirty="0">
                <a:solidFill>
                  <a:srgbClr val="1D1D1B"/>
                </a:solidFill>
                <a:latin typeface="Trebuchet MS"/>
                <a:cs typeface="Trebuchet MS"/>
              </a:rPr>
            </a:br>
            <a:r>
              <a:rPr lang="pl-PL" spc="-20" dirty="0">
                <a:solidFill>
                  <a:srgbClr val="1D1D1B"/>
                </a:solidFill>
                <a:latin typeface="Trebuchet MS"/>
                <a:cs typeface="Trebuchet MS"/>
              </a:rPr>
              <a:t>w sposób pozytywny, lub negatywny.</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2377976" cy="289823"/>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Efekty Nauczania</a:t>
            </a:r>
            <a:endParaRPr sz="1800" dirty="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3166041"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Ukończenie tego modułu</a:t>
            </a:r>
            <a:r>
              <a:rPr sz="1800" b="1" spc="-40" dirty="0">
                <a:solidFill>
                  <a:srgbClr val="FFFFFF"/>
                </a:solidFill>
                <a:latin typeface="Trebuchet MS"/>
                <a:cs typeface="Trebuchet MS"/>
              </a:rPr>
              <a:t>...</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screen">
              <a:extLst>
                <a:ext uri="{28A0092B-C50C-407E-A947-70E740481C1C}">
                  <a14:useLocalDpi xmlns:a14="http://schemas.microsoft.com/office/drawing/2010/main"/>
                </a:ext>
              </a:extLst>
            </a:blip>
            <a:stretch>
              <a:fillRect/>
            </a:stretch>
          </p:blipFill>
          <p:spPr>
            <a:xfrm>
              <a:off x="1054026" y="5069116"/>
              <a:ext cx="1242052" cy="1209942"/>
            </a:xfrm>
            <a:prstGeom prst="rect">
              <a:avLst/>
            </a:prstGeom>
          </p:spPr>
        </p:pic>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1143326" y="5837936"/>
              <a:ext cx="1770481" cy="1934464"/>
            </a:xfrm>
            <a:prstGeom prst="rect">
              <a:avLst/>
            </a:prstGeom>
          </p:spPr>
        </p:pic>
        <p:pic>
          <p:nvPicPr>
            <p:cNvPr id="48" name="object 48"/>
            <p:cNvPicPr/>
            <p:nvPr/>
          </p:nvPicPr>
          <p:blipFill>
            <a:blip r:embed="rId28" cstate="screen">
              <a:extLst>
                <a:ext uri="{28A0092B-C50C-407E-A947-70E740481C1C}">
                  <a14:useLocalDpi xmlns:a14="http://schemas.microsoft.com/office/drawing/2010/main"/>
                </a:ext>
              </a:extLst>
            </a:blip>
            <a:stretch>
              <a:fillRect/>
            </a:stretch>
          </p:blipFill>
          <p:spPr>
            <a:xfrm>
              <a:off x="3057410" y="7679385"/>
              <a:ext cx="97830" cy="93014"/>
            </a:xfrm>
            <a:prstGeom prst="rect">
              <a:avLst/>
            </a:prstGeom>
          </p:spPr>
        </p:pic>
        <p:pic>
          <p:nvPicPr>
            <p:cNvPr id="49" name="object 49"/>
            <p:cNvPicPr/>
            <p:nvPr/>
          </p:nvPicPr>
          <p:blipFill>
            <a:blip r:embed="rId29" cstate="screen">
              <a:extLst>
                <a:ext uri="{28A0092B-C50C-407E-A947-70E740481C1C}">
                  <a14:useLocalDpi xmlns:a14="http://schemas.microsoft.com/office/drawing/2010/main"/>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screen">
              <a:extLst>
                <a:ext uri="{28A0092B-C50C-407E-A947-70E740481C1C}">
                  <a14:useLocalDpi xmlns:a14="http://schemas.microsoft.com/office/drawing/2010/main"/>
                </a:ext>
              </a:extLst>
            </a:blip>
            <a:stretch>
              <a:fillRect/>
            </a:stretch>
          </p:blipFill>
          <p:spPr>
            <a:xfrm>
              <a:off x="2774407" y="6093394"/>
              <a:ext cx="241622" cy="192849"/>
            </a:xfrm>
            <a:prstGeom prst="rect">
              <a:avLst/>
            </a:prstGeom>
          </p:spPr>
        </p:pic>
        <p:pic>
          <p:nvPicPr>
            <p:cNvPr id="52" name="object 52"/>
            <p:cNvPicPr/>
            <p:nvPr/>
          </p:nvPicPr>
          <p:blipFill>
            <a:blip r:embed="rId31" cstate="screen">
              <a:extLst>
                <a:ext uri="{28A0092B-C50C-407E-A947-70E740481C1C}">
                  <a14:useLocalDpi xmlns:a14="http://schemas.microsoft.com/office/drawing/2010/main"/>
                </a:ext>
              </a:extLst>
            </a:blip>
            <a:stretch>
              <a:fillRect/>
            </a:stretch>
          </p:blipFill>
          <p:spPr>
            <a:xfrm>
              <a:off x="2920834" y="4999799"/>
              <a:ext cx="578150" cy="896492"/>
            </a:xfrm>
            <a:prstGeom prst="rect">
              <a:avLst/>
            </a:prstGeom>
          </p:spPr>
        </p:pic>
        <p:pic>
          <p:nvPicPr>
            <p:cNvPr id="53" name="object 53"/>
            <p:cNvPicPr/>
            <p:nvPr/>
          </p:nvPicPr>
          <p:blipFill>
            <a:blip r:embed="rId32" cstate="screen">
              <a:extLst>
                <a:ext uri="{28A0092B-C50C-407E-A947-70E740481C1C}">
                  <a14:useLocalDpi xmlns:a14="http://schemas.microsoft.com/office/drawing/2010/main"/>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screen">
              <a:extLst>
                <a:ext uri="{28A0092B-C50C-407E-A947-70E740481C1C}">
                  <a14:useLocalDpi xmlns:a14="http://schemas.microsoft.com/office/drawing/2010/main"/>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screen">
              <a:extLst>
                <a:ext uri="{28A0092B-C50C-407E-A947-70E740481C1C}">
                  <a14:useLocalDpi xmlns:a14="http://schemas.microsoft.com/office/drawing/2010/main"/>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screen">
              <a:extLst>
                <a:ext uri="{28A0092B-C50C-407E-A947-70E740481C1C}">
                  <a14:useLocalDpi xmlns:a14="http://schemas.microsoft.com/office/drawing/2010/main"/>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screen">
              <a:extLst>
                <a:ext uri="{28A0092B-C50C-407E-A947-70E740481C1C}">
                  <a14:useLocalDpi xmlns:a14="http://schemas.microsoft.com/office/drawing/2010/main"/>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screen">
              <a:extLst>
                <a:ext uri="{28A0092B-C50C-407E-A947-70E740481C1C}">
                  <a14:useLocalDpi xmlns:a14="http://schemas.microsoft.com/office/drawing/2010/main"/>
                </a:ext>
              </a:extLst>
            </a:blip>
            <a:stretch>
              <a:fillRect/>
            </a:stretch>
          </p:blipFill>
          <p:spPr>
            <a:xfrm>
              <a:off x="3365284" y="7335481"/>
              <a:ext cx="194132" cy="272656"/>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44A84671-E288-48DB-B38E-27FC372424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772400" cy="7772400"/>
          </a:xfrm>
          <a:prstGeom prst="rect">
            <a:avLst/>
          </a:prstGeom>
        </p:spPr>
      </p:pic>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365981" y="1180537"/>
            <a:ext cx="3112135" cy="382156"/>
          </a:xfrm>
          <a:prstGeom prst="rect">
            <a:avLst/>
          </a:prstGeom>
        </p:spPr>
        <p:txBody>
          <a:bodyPr vert="horz" wrap="square" lIns="0" tIns="12700" rIns="0" bIns="0" rtlCol="0">
            <a:spAutoFit/>
          </a:bodyPr>
          <a:lstStyle/>
          <a:p>
            <a:pPr marR="5080" algn="r">
              <a:lnSpc>
                <a:spcPct val="100000"/>
              </a:lnSpc>
              <a:spcBef>
                <a:spcPts val="100"/>
              </a:spcBef>
            </a:pPr>
            <a:r>
              <a:rPr lang="pl-PL" sz="2400" b="0" spc="165" dirty="0">
                <a:solidFill>
                  <a:srgbClr val="020304"/>
                </a:solidFill>
                <a:latin typeface="Trebuchet MS"/>
                <a:cs typeface="Trebuchet MS"/>
              </a:rPr>
              <a:t>Firma </a:t>
            </a:r>
            <a:r>
              <a:rPr lang="pt-PT" sz="2400" b="0" spc="165" dirty="0">
                <a:solidFill>
                  <a:srgbClr val="020304"/>
                </a:solidFill>
                <a:latin typeface="Trebuchet MS"/>
                <a:cs typeface="Trebuchet MS"/>
              </a:rPr>
              <a:t>Coca-Cola </a:t>
            </a:r>
            <a:endParaRPr lang="pt-PT" sz="2400" dirty="0">
              <a:latin typeface="Trebuchet MS"/>
              <a:cs typeface="Trebuchet MS"/>
            </a:endParaRPr>
          </a:p>
        </p:txBody>
      </p:sp>
      <p:sp>
        <p:nvSpPr>
          <p:cNvPr id="8" name="object 8"/>
          <p:cNvSpPr txBox="1"/>
          <p:nvPr/>
        </p:nvSpPr>
        <p:spPr>
          <a:xfrm>
            <a:off x="6306609" y="1809812"/>
            <a:ext cx="3230880" cy="2549416"/>
          </a:xfrm>
          <a:prstGeom prst="rect">
            <a:avLst/>
          </a:prstGeom>
        </p:spPr>
        <p:txBody>
          <a:bodyPr vert="horz" wrap="square" lIns="0" tIns="12700" rIns="0" bIns="0" rtlCol="0">
            <a:spAutoFit/>
          </a:bodyPr>
          <a:lstStyle/>
          <a:p>
            <a:pPr marL="12700" marR="5080" indent="215900" algn="r">
              <a:lnSpc>
                <a:spcPct val="100000"/>
              </a:lnSpc>
              <a:spcBef>
                <a:spcPts val="100"/>
              </a:spcBef>
            </a:pPr>
            <a:r>
              <a:rPr lang="pl-PL" spc="-80" dirty="0">
                <a:solidFill>
                  <a:srgbClr val="020304"/>
                </a:solidFill>
                <a:latin typeface="Trebuchet MS"/>
              </a:rPr>
              <a:t>Coca Cola znajduje się obecnie na szczycie listy najbardziej rozpoznawanych marek świata.</a:t>
            </a:r>
          </a:p>
          <a:p>
            <a:pPr marL="12700" marR="5080" indent="215900" algn="r">
              <a:lnSpc>
                <a:spcPct val="100000"/>
              </a:lnSpc>
              <a:spcBef>
                <a:spcPts val="100"/>
              </a:spcBef>
            </a:pPr>
            <a:r>
              <a:rPr lang="pl-PL" spc="-80" dirty="0" err="1">
                <a:solidFill>
                  <a:srgbClr val="020304"/>
                </a:solidFill>
                <a:latin typeface="Trebuchet MS"/>
              </a:rPr>
              <a:t>IBiało</a:t>
            </a:r>
            <a:r>
              <a:rPr lang="pl-PL" spc="-80" dirty="0">
                <a:solidFill>
                  <a:srgbClr val="020304"/>
                </a:solidFill>
                <a:latin typeface="Trebuchet MS"/>
              </a:rPr>
              <a:t> czerwone logo rozpoznaje ok 94% populacji na </a:t>
            </a:r>
            <a:r>
              <a:rPr lang="pl-PL" spc="-80" dirty="0" err="1">
                <a:solidFill>
                  <a:srgbClr val="020304"/>
                </a:solidFill>
                <a:latin typeface="Trebuchet MS"/>
              </a:rPr>
              <a:t>swiecie</a:t>
            </a:r>
            <a:endParaRPr lang="en-US" spc="-80" dirty="0">
              <a:solidFill>
                <a:srgbClr val="020304"/>
              </a:solidFill>
              <a:latin typeface="Trebuchet MS"/>
            </a:endParaRPr>
          </a:p>
          <a:p>
            <a:pPr>
              <a:lnSpc>
                <a:spcPct val="100000"/>
              </a:lnSpc>
              <a:spcBef>
                <a:spcPts val="45"/>
              </a:spcBef>
            </a:pPr>
            <a:endParaRPr lang="en-US" spc="-80" dirty="0">
              <a:solidFill>
                <a:srgbClr val="020304"/>
              </a:solidFill>
              <a:latin typeface="Trebuchet MS"/>
            </a:endParaRPr>
          </a:p>
          <a:p>
            <a:pPr marL="1122045" marR="5080" indent="-631190">
              <a:lnSpc>
                <a:spcPct val="100000"/>
              </a:lnSpc>
            </a:pPr>
            <a:r>
              <a:rPr lang="en-US" sz="1400" b="1" spc="145" dirty="0">
                <a:solidFill>
                  <a:srgbClr val="020304"/>
                </a:solidFill>
                <a:latin typeface="Trebuchet MS"/>
                <a:cs typeface="Trebuchet MS"/>
                <a:hlinkClick r:id="rId3"/>
              </a:rPr>
              <a:t>https://www.feedough.com/coca-cola-marketing-study/</a:t>
            </a:r>
            <a:endParaRPr lang="en-US" sz="1400" b="1" spc="145" dirty="0">
              <a:solidFill>
                <a:srgbClr val="020304"/>
              </a:solidFill>
              <a:latin typeface="Trebuchet MS"/>
              <a:cs typeface="Trebuchet MS"/>
            </a:endParaRPr>
          </a:p>
          <a:p>
            <a:pPr marL="1122045" marR="5080" indent="-631190">
              <a:lnSpc>
                <a:spcPct val="100000"/>
              </a:lnSpc>
            </a:pPr>
            <a:endParaRPr sz="1400" dirty="0">
              <a:latin typeface="Trebuchet MS"/>
              <a:cs typeface="Trebuchet MS"/>
            </a:endParaRPr>
          </a:p>
        </p:txBody>
      </p:sp>
      <p:sp>
        <p:nvSpPr>
          <p:cNvPr id="9" name="object 9"/>
          <p:cNvSpPr/>
          <p:nvPr/>
        </p:nvSpPr>
        <p:spPr>
          <a:xfrm>
            <a:off x="3505200" y="1034935"/>
            <a:ext cx="2726475"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3692422" y="1221755"/>
            <a:ext cx="2312558"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1</a:t>
            </a:r>
            <a:endParaRPr sz="1800" dirty="0">
              <a:latin typeface="Trebuchet MS"/>
              <a:cs typeface="Trebuchet MS"/>
            </a:endParaRPr>
          </a:p>
        </p:txBody>
      </p:sp>
      <p:sp>
        <p:nvSpPr>
          <p:cNvPr id="14" name="object 10">
            <a:extLst>
              <a:ext uri="{FF2B5EF4-FFF2-40B4-BE49-F238E27FC236}">
                <a16:creationId xmlns:a16="http://schemas.microsoft.com/office/drawing/2014/main" id="{4C304BD9-1D9A-4126-B7B3-3794F91A66EA}"/>
              </a:ext>
            </a:extLst>
          </p:cNvPr>
          <p:cNvSpPr txBox="1"/>
          <p:nvPr/>
        </p:nvSpPr>
        <p:spPr>
          <a:xfrm>
            <a:off x="7772400" y="5484305"/>
            <a:ext cx="153888" cy="2166620"/>
          </a:xfrm>
          <a:prstGeom prst="rect">
            <a:avLst/>
          </a:prstGeom>
        </p:spPr>
        <p:txBody>
          <a:bodyPr vert="vert270" wrap="square" lIns="0" tIns="4445" rIns="0" bIns="0" rtlCol="0">
            <a:spAutoFit/>
          </a:bodyPr>
          <a:lstStyle/>
          <a:p>
            <a:pPr marL="12700">
              <a:lnSpc>
                <a:spcPct val="100000"/>
              </a:lnSpc>
              <a:spcBef>
                <a:spcPts val="35"/>
              </a:spcBef>
            </a:pPr>
            <a:r>
              <a:rPr lang="pt-PT" sz="1000" b="1" spc="15" dirty="0" err="1">
                <a:solidFill>
                  <a:srgbClr val="5E5D5D"/>
                </a:solidFill>
                <a:latin typeface="Trebuchet MS"/>
                <a:cs typeface="Trebuchet MS"/>
              </a:rPr>
              <a:t>Photo</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rights</a:t>
            </a:r>
            <a:r>
              <a:rPr lang="pt-PT" sz="1000" b="1" spc="15" dirty="0">
                <a:solidFill>
                  <a:srgbClr val="5E5D5D"/>
                </a:solidFill>
                <a:latin typeface="Trebuchet MS"/>
                <a:cs typeface="Trebuchet MS"/>
              </a:rPr>
              <a:t> to Coca-cola</a:t>
            </a:r>
            <a:endParaRPr sz="1000" dirty="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Lisboa - work of Bordalo II | Bordalo II is an artist, born … | Flickr">
            <a:extLst>
              <a:ext uri="{FF2B5EF4-FFF2-40B4-BE49-F238E27FC236}">
                <a16:creationId xmlns:a16="http://schemas.microsoft.com/office/drawing/2014/main" id="{0761BCD9-61A2-03D1-5E2A-E0B99482E50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64"/>
            <a:ext cx="10058400" cy="7773364"/>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lang="pt-PT" sz="2400" b="0" spc="150">
                <a:solidFill>
                  <a:srgbClr val="1D1D1B"/>
                </a:solidFill>
                <a:latin typeface="Trebuchet MS"/>
                <a:cs typeface="Trebuchet MS"/>
              </a:rPr>
              <a:t>Bordalo II</a:t>
            </a:r>
            <a:endParaRPr sz="2400">
              <a:latin typeface="Trebuchet MS"/>
              <a:cs typeface="Trebuchet MS"/>
            </a:endParaRPr>
          </a:p>
        </p:txBody>
      </p:sp>
      <p:sp>
        <p:nvSpPr>
          <p:cNvPr id="6" name="object 6"/>
          <p:cNvSpPr txBox="1"/>
          <p:nvPr/>
        </p:nvSpPr>
        <p:spPr>
          <a:xfrm>
            <a:off x="5842000" y="2137382"/>
            <a:ext cx="3362456" cy="4301177"/>
          </a:xfrm>
          <a:prstGeom prst="rect">
            <a:avLst/>
          </a:prstGeom>
        </p:spPr>
        <p:txBody>
          <a:bodyPr vert="horz" wrap="square" lIns="0" tIns="12700" rIns="0" bIns="0" rtlCol="0">
            <a:spAutoFit/>
          </a:bodyPr>
          <a:lstStyle/>
          <a:p>
            <a:pPr marL="12700" marR="125730">
              <a:lnSpc>
                <a:spcPct val="100000"/>
              </a:lnSpc>
              <a:spcBef>
                <a:spcPts val="100"/>
              </a:spcBef>
            </a:pPr>
            <a:r>
              <a:rPr lang="pl-PL" b="1" i="1" spc="-55" dirty="0" err="1">
                <a:solidFill>
                  <a:srgbClr val="D21924"/>
                </a:solidFill>
                <a:latin typeface="Trebuchet MS"/>
              </a:rPr>
              <a:t>Bordalo</a:t>
            </a:r>
            <a:r>
              <a:rPr lang="pl-PL" b="1" i="1" spc="-55" dirty="0">
                <a:solidFill>
                  <a:srgbClr val="D21924"/>
                </a:solidFill>
                <a:latin typeface="Trebuchet MS"/>
              </a:rPr>
              <a:t> korzysta ze "śmieci" jako budulca dla małych </a:t>
            </a:r>
            <a:br>
              <a:rPr lang="pl-PL" b="1" i="1" spc="-55" dirty="0">
                <a:solidFill>
                  <a:srgbClr val="D21924"/>
                </a:solidFill>
                <a:latin typeface="Trebuchet MS"/>
              </a:rPr>
            </a:br>
            <a:r>
              <a:rPr lang="pl-PL" b="1" i="1" spc="-55" dirty="0">
                <a:solidFill>
                  <a:srgbClr val="D21924"/>
                </a:solidFill>
                <a:latin typeface="Trebuchet MS"/>
              </a:rPr>
              <a:t>i dużych murali, które można znaleźć na całym świecie.</a:t>
            </a:r>
          </a:p>
          <a:p>
            <a:pPr marL="12700" marR="125730">
              <a:lnSpc>
                <a:spcPct val="100000"/>
              </a:lnSpc>
              <a:spcBef>
                <a:spcPts val="100"/>
              </a:spcBef>
            </a:pPr>
            <a:r>
              <a:rPr lang="pl-PL" b="1" i="1" spc="-55" dirty="0">
                <a:solidFill>
                  <a:srgbClr val="D21924"/>
                </a:solidFill>
                <a:latin typeface="Trebuchet MS"/>
              </a:rPr>
              <a:t>Dzieła te mają uniwersalne przesłanie.</a:t>
            </a:r>
            <a:endParaRPr lang="en-US" b="1" i="1" spc="-55" dirty="0">
              <a:solidFill>
                <a:srgbClr val="D21924"/>
              </a:solidFill>
              <a:latin typeface="Trebuchet MS"/>
            </a:endParaRPr>
          </a:p>
          <a:p>
            <a:pPr marL="12700" marR="5080">
              <a:lnSpc>
                <a:spcPct val="100000"/>
              </a:lnSpc>
              <a:spcBef>
                <a:spcPts val="1200"/>
              </a:spcBef>
              <a:tabLst>
                <a:tab pos="191135" algn="l"/>
              </a:tabLst>
            </a:pPr>
            <a:r>
              <a:rPr lang="pl-PL" spc="-40" dirty="0">
                <a:solidFill>
                  <a:srgbClr val="1D1D1B"/>
                </a:solidFill>
                <a:latin typeface="Trebuchet MS"/>
              </a:rPr>
              <a:t>Utwory mają mocny społeczny wydźwięk, ponieważ główne założenie to promowanie twórczości artysty wśród odbiorców</a:t>
            </a:r>
            <a:endParaRPr lang="en-US" spc="-40" dirty="0">
              <a:solidFill>
                <a:srgbClr val="1D1D1B"/>
              </a:solidFill>
              <a:latin typeface="Trebuchet MS"/>
            </a:endParaRPr>
          </a:p>
          <a:p>
            <a:pPr marL="12700" marR="5080">
              <a:lnSpc>
                <a:spcPct val="100000"/>
              </a:lnSpc>
              <a:spcBef>
                <a:spcPts val="1200"/>
              </a:spcBef>
              <a:tabLst>
                <a:tab pos="191135" algn="l"/>
              </a:tabLst>
            </a:pPr>
            <a:br>
              <a:rPr lang="en-US" spc="-40" dirty="0">
                <a:solidFill>
                  <a:srgbClr val="1D1D1B"/>
                </a:solidFill>
                <a:latin typeface="Trebuchet MS"/>
              </a:rPr>
            </a:br>
            <a:r>
              <a:rPr lang="en-US" spc="130" dirty="0">
                <a:solidFill>
                  <a:srgbClr val="1D1D1B"/>
                </a:solidFill>
                <a:latin typeface="Trebuchet MS"/>
                <a:cs typeface="Trebuchet MS"/>
                <a:hlinkClick r:id="rId3"/>
              </a:rPr>
              <a:t>https://www.bordaloii.com</a:t>
            </a:r>
            <a:endParaRPr lang="en-US" spc="130" dirty="0">
              <a:solidFill>
                <a:srgbClr val="1D1D1B"/>
              </a:solidFill>
              <a:latin typeface="Trebuchet MS"/>
              <a:cs typeface="Trebuchet MS"/>
            </a:endParaRPr>
          </a:p>
          <a:p>
            <a:pPr marL="12700">
              <a:lnSpc>
                <a:spcPct val="100000"/>
              </a:lnSpc>
              <a:spcBef>
                <a:spcPts val="720"/>
              </a:spcBef>
            </a:pPr>
            <a:endParaRPr sz="1800" dirty="0">
              <a:latin typeface="Trebuchet MS"/>
              <a:cs typeface="Trebuchet MS"/>
            </a:endParaRPr>
          </a:p>
        </p:txBody>
      </p:sp>
      <p:sp>
        <p:nvSpPr>
          <p:cNvPr id="7" name="object 7"/>
          <p:cNvSpPr/>
          <p:nvPr/>
        </p:nvSpPr>
        <p:spPr>
          <a:xfrm>
            <a:off x="2650224" y="1314576"/>
            <a:ext cx="30143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2946771" y="1501378"/>
            <a:ext cx="2491112"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2</a:t>
            </a:r>
            <a:endParaRPr sz="18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cstate="print"/>
            <a:stretch>
              <a:fillRect/>
            </a:stretch>
          </p:blipFill>
          <p:spPr>
            <a:xfrm>
              <a:off x="6474828" y="0"/>
              <a:ext cx="3583571" cy="4555045"/>
            </a:xfrm>
            <a:prstGeom prst="rect">
              <a:avLst/>
            </a:prstGeom>
          </p:spPr>
        </p:pic>
        <p:pic>
          <p:nvPicPr>
            <p:cNvPr id="4" name="object 4"/>
            <p:cNvPicPr/>
            <p:nvPr/>
          </p:nvPicPr>
          <p:blipFill>
            <a:blip r:embed="rId3" cstate="print"/>
            <a:stretch>
              <a:fillRect/>
            </a:stretch>
          </p:blipFill>
          <p:spPr>
            <a:xfrm>
              <a:off x="735393" y="12064"/>
              <a:ext cx="6391935" cy="4063999"/>
            </a:xfrm>
            <a:prstGeom prst="rect">
              <a:avLst/>
            </a:prstGeom>
          </p:spPr>
        </p:pic>
      </p:grpSp>
      <p:sp>
        <p:nvSpPr>
          <p:cNvPr id="5" name="object 5"/>
          <p:cNvSpPr txBox="1"/>
          <p:nvPr/>
        </p:nvSpPr>
        <p:spPr>
          <a:xfrm>
            <a:off x="1179028" y="3974753"/>
            <a:ext cx="3773972" cy="751488"/>
          </a:xfrm>
          <a:prstGeom prst="rect">
            <a:avLst/>
          </a:prstGeom>
        </p:spPr>
        <p:txBody>
          <a:bodyPr vert="horz" wrap="square" lIns="0" tIns="12700" rIns="0" bIns="0" rtlCol="0">
            <a:spAutoFit/>
          </a:bodyPr>
          <a:lstStyle/>
          <a:p>
            <a:pPr marL="12700">
              <a:lnSpc>
                <a:spcPct val="100000"/>
              </a:lnSpc>
              <a:spcBef>
                <a:spcPts val="100"/>
              </a:spcBef>
            </a:pPr>
            <a:r>
              <a:rPr lang="pl-PL" sz="2400" spc="50" dirty="0">
                <a:solidFill>
                  <a:srgbClr val="1D1D1B"/>
                </a:solidFill>
                <a:latin typeface="Trebuchet MS"/>
                <a:cs typeface="Trebuchet MS"/>
              </a:rPr>
              <a:t>Zamawianie artysty nigdy nie było tak proste</a:t>
            </a:r>
            <a:endParaRPr sz="2400" dirty="0">
              <a:latin typeface="Trebuchet MS"/>
              <a:cs typeface="Trebuchet MS"/>
            </a:endParaRPr>
          </a:p>
        </p:txBody>
      </p:sp>
      <p:sp>
        <p:nvSpPr>
          <p:cNvPr id="6" name="object 6"/>
          <p:cNvSpPr txBox="1"/>
          <p:nvPr/>
        </p:nvSpPr>
        <p:spPr>
          <a:xfrm>
            <a:off x="1179028" y="5056795"/>
            <a:ext cx="3665220" cy="843821"/>
          </a:xfrm>
          <a:prstGeom prst="rect">
            <a:avLst/>
          </a:prstGeom>
        </p:spPr>
        <p:txBody>
          <a:bodyPr vert="horz" wrap="square" lIns="0" tIns="12700" rIns="0" bIns="0" rtlCol="0">
            <a:spAutoFit/>
          </a:bodyPr>
          <a:lstStyle/>
          <a:p>
            <a:pPr marL="12700" marR="5080" algn="just">
              <a:lnSpc>
                <a:spcPct val="100000"/>
              </a:lnSpc>
              <a:spcBef>
                <a:spcPts val="100"/>
              </a:spcBef>
            </a:pPr>
            <a:r>
              <a:rPr lang="pt-PT" spc="-40" dirty="0">
                <a:solidFill>
                  <a:srgbClr val="1D1D1B"/>
                </a:solidFill>
                <a:latin typeface="Trebuchet MS"/>
                <a:cs typeface="Trebuchet MS"/>
              </a:rPr>
              <a:t>BOOK A STREET ARTIST </a:t>
            </a:r>
            <a:r>
              <a:rPr lang="pl-PL" spc="-40" dirty="0">
                <a:solidFill>
                  <a:srgbClr val="1D1D1B"/>
                </a:solidFill>
                <a:latin typeface="Trebuchet MS"/>
                <a:cs typeface="Trebuchet MS"/>
              </a:rPr>
              <a:t>ustaliło czego chcą klienci i zbudowało wokół tego markę.</a:t>
            </a:r>
            <a:endParaRPr sz="1800" dirty="0">
              <a:latin typeface="Trebuchet MS"/>
              <a:cs typeface="Trebuchet MS"/>
            </a:endParaRPr>
          </a:p>
        </p:txBody>
      </p:sp>
      <p:sp>
        <p:nvSpPr>
          <p:cNvPr id="7" name="object 7"/>
          <p:cNvSpPr txBox="1"/>
          <p:nvPr/>
        </p:nvSpPr>
        <p:spPr>
          <a:xfrm>
            <a:off x="1179028" y="6154075"/>
            <a:ext cx="3170555" cy="566822"/>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4"/>
              </a:rPr>
              <a:t>https://www.bookastreetartist.com</a:t>
            </a:r>
            <a:endParaRPr lang="en-GB" b="1" spc="-5" dirty="0">
              <a:solidFill>
                <a:srgbClr val="1D1D1B"/>
              </a:solidFill>
              <a:latin typeface="Trebuchet MS"/>
              <a:cs typeface="Trebuchet MS"/>
            </a:endParaRPr>
          </a:p>
        </p:txBody>
      </p:sp>
      <p:sp>
        <p:nvSpPr>
          <p:cNvPr id="8" name="object 8"/>
          <p:cNvSpPr/>
          <p:nvPr/>
        </p:nvSpPr>
        <p:spPr>
          <a:xfrm>
            <a:off x="457200" y="3233802"/>
            <a:ext cx="2549357"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609599" y="3276036"/>
            <a:ext cx="2396957"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a:t>
            </a:r>
            <a:r>
              <a:rPr sz="1800" b="1" spc="-55" dirty="0">
                <a:solidFill>
                  <a:srgbClr val="FFFFFF"/>
                </a:solidFill>
                <a:latin typeface="Trebuchet MS"/>
                <a:cs typeface="Trebuchet MS"/>
              </a:rPr>
              <a:t>3</a:t>
            </a:r>
            <a:endParaRPr sz="1800" dirty="0">
              <a:latin typeface="Trebuchet MS"/>
              <a:cs typeface="Trebuchet MS"/>
            </a:endParaRPr>
          </a:p>
        </p:txBody>
      </p:sp>
      <p:sp>
        <p:nvSpPr>
          <p:cNvPr id="10" name="object 10"/>
          <p:cNvSpPr txBox="1"/>
          <p:nvPr/>
        </p:nvSpPr>
        <p:spPr>
          <a:xfrm>
            <a:off x="6983912" y="4762668"/>
            <a:ext cx="2998287" cy="2505814"/>
          </a:xfrm>
          <a:prstGeom prst="rect">
            <a:avLst/>
          </a:prstGeom>
        </p:spPr>
        <p:txBody>
          <a:bodyPr vert="horz" wrap="square" lIns="0" tIns="12700" rIns="0" bIns="0" rtlCol="0">
            <a:spAutoFit/>
          </a:bodyPr>
          <a:lstStyle/>
          <a:p>
            <a:pPr marL="35560" marR="5080" indent="-23495" algn="r">
              <a:lnSpc>
                <a:spcPct val="100000"/>
              </a:lnSpc>
              <a:spcBef>
                <a:spcPts val="100"/>
              </a:spcBef>
            </a:pPr>
            <a:r>
              <a:rPr lang="en-US" b="1" i="1" spc="-5" dirty="0">
                <a:solidFill>
                  <a:srgbClr val="D21924"/>
                </a:solidFill>
                <a:latin typeface="Trebuchet MS"/>
              </a:rPr>
              <a:t>“</a:t>
            </a:r>
            <a:r>
              <a:rPr lang="pl-PL" b="1" i="1" spc="-5" dirty="0">
                <a:solidFill>
                  <a:srgbClr val="D21924"/>
                </a:solidFill>
                <a:latin typeface="Trebuchet MS"/>
              </a:rPr>
              <a:t>Obserwując </a:t>
            </a:r>
            <a:br>
              <a:rPr lang="pl-PL" b="1" i="1" spc="-5" dirty="0">
                <a:solidFill>
                  <a:srgbClr val="D21924"/>
                </a:solidFill>
                <a:latin typeface="Trebuchet MS"/>
              </a:rPr>
            </a:br>
            <a:r>
              <a:rPr lang="pl-PL" b="1" i="1" spc="-5" dirty="0">
                <a:solidFill>
                  <a:srgbClr val="D21924"/>
                </a:solidFill>
                <a:latin typeface="Trebuchet MS"/>
              </a:rPr>
              <a:t>artystów i rozmawiając </a:t>
            </a:r>
            <a:br>
              <a:rPr lang="pl-PL" b="1" i="1" spc="-5" dirty="0">
                <a:solidFill>
                  <a:srgbClr val="D21924"/>
                </a:solidFill>
                <a:latin typeface="Trebuchet MS"/>
              </a:rPr>
            </a:br>
            <a:r>
              <a:rPr lang="pl-PL" b="1" i="1" spc="-5" dirty="0">
                <a:solidFill>
                  <a:srgbClr val="D21924"/>
                </a:solidFill>
                <a:latin typeface="Trebuchet MS"/>
              </a:rPr>
              <a:t>z nimi na ulicach </a:t>
            </a:r>
            <a:r>
              <a:rPr lang="pl-PL" b="1" i="1" spc="-5" dirty="0" err="1">
                <a:solidFill>
                  <a:srgbClr val="D21924"/>
                </a:solidFill>
                <a:latin typeface="Trebuchet MS"/>
              </a:rPr>
              <a:t>Baixy</a:t>
            </a:r>
            <a:br>
              <a:rPr lang="pl-PL" b="1" i="1" spc="-5" dirty="0">
                <a:solidFill>
                  <a:srgbClr val="D21924"/>
                </a:solidFill>
                <a:latin typeface="Trebuchet MS"/>
              </a:rPr>
            </a:br>
            <a:r>
              <a:rPr lang="pl-PL" b="1" i="1" spc="-5" dirty="0">
                <a:solidFill>
                  <a:srgbClr val="D21924"/>
                </a:solidFill>
                <a:latin typeface="Trebuchet MS"/>
              </a:rPr>
              <a:t>i </a:t>
            </a:r>
            <a:r>
              <a:rPr lang="pl-PL" b="1" i="1" spc="-5" dirty="0" err="1">
                <a:solidFill>
                  <a:srgbClr val="D21924"/>
                </a:solidFill>
                <a:latin typeface="Trebuchet MS"/>
              </a:rPr>
              <a:t>Chiado</a:t>
            </a:r>
            <a:r>
              <a:rPr lang="pl-PL" b="1" i="1" spc="-5" dirty="0">
                <a:solidFill>
                  <a:srgbClr val="D21924"/>
                </a:solidFill>
                <a:latin typeface="Trebuchet MS"/>
              </a:rPr>
              <a:t> zdaliśmy sobie sprawę z dwóch rzeczy: jest wielu niewiarygodnie utalentowanych artystów </a:t>
            </a:r>
            <a:br>
              <a:rPr lang="pl-PL" b="1" i="1" spc="-5" dirty="0">
                <a:solidFill>
                  <a:srgbClr val="D21924"/>
                </a:solidFill>
                <a:latin typeface="Trebuchet MS"/>
              </a:rPr>
            </a:br>
            <a:r>
              <a:rPr lang="pl-PL" b="1" i="1" spc="-5" dirty="0">
                <a:solidFill>
                  <a:srgbClr val="D21924"/>
                </a:solidFill>
                <a:latin typeface="Trebuchet MS"/>
              </a:rPr>
              <a:t>i są oni pomijani </a:t>
            </a:r>
            <a:br>
              <a:rPr lang="pl-PL" b="1" i="1" spc="-5" dirty="0">
                <a:solidFill>
                  <a:srgbClr val="D21924"/>
                </a:solidFill>
                <a:latin typeface="Trebuchet MS"/>
              </a:rPr>
            </a:br>
            <a:r>
              <a:rPr lang="pl-PL" b="1" i="1" spc="-5" dirty="0">
                <a:solidFill>
                  <a:srgbClr val="D21924"/>
                </a:solidFill>
                <a:latin typeface="Trebuchet MS"/>
              </a:rPr>
              <a:t>i niedoceniani."</a:t>
            </a:r>
            <a:endParaRPr b="1" i="1" spc="-5" dirty="0">
              <a:solidFill>
                <a:srgbClr val="D21924"/>
              </a:solidFill>
              <a:latin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49248"/>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6"/>
            <a:ext cx="6674421" cy="2967479"/>
          </a:xfrm>
          <a:prstGeom prst="rect">
            <a:avLst/>
          </a:prstGeom>
        </p:spPr>
        <p:txBody>
          <a:bodyPr vert="horz" wrap="square" lIns="0" tIns="195580" rIns="0" bIns="0" rtlCol="0">
            <a:spAutoFit/>
          </a:bodyPr>
          <a:lstStyle/>
          <a:p>
            <a:pPr marL="12700" marR="5080">
              <a:lnSpc>
                <a:spcPts val="7200"/>
              </a:lnSpc>
              <a:spcBef>
                <a:spcPts val="1540"/>
              </a:spcBef>
            </a:pPr>
            <a:r>
              <a:rPr lang="pl-PL" sz="6500" b="0" spc="535" dirty="0">
                <a:solidFill>
                  <a:srgbClr val="1D1D1B"/>
                </a:solidFill>
                <a:latin typeface="Trebuchet MS"/>
                <a:cs typeface="Trebuchet MS"/>
              </a:rPr>
              <a:t>Aktywność,</a:t>
            </a:r>
            <a:br>
              <a:rPr lang="pl-PL" sz="6500" b="0" spc="535" dirty="0">
                <a:solidFill>
                  <a:srgbClr val="1D1D1B"/>
                </a:solidFill>
                <a:latin typeface="Trebuchet MS"/>
                <a:cs typeface="Trebuchet MS"/>
              </a:rPr>
            </a:br>
            <a:r>
              <a:rPr lang="pl-PL" sz="6500" b="0" spc="535" dirty="0">
                <a:solidFill>
                  <a:srgbClr val="1D1D1B"/>
                </a:solidFill>
                <a:latin typeface="Trebuchet MS"/>
                <a:cs typeface="Trebuchet MS"/>
              </a:rPr>
              <a:t>Edukacja </a:t>
            </a:r>
            <a:br>
              <a:rPr lang="pl-PL" sz="6500" b="0" spc="535" dirty="0">
                <a:solidFill>
                  <a:srgbClr val="1D1D1B"/>
                </a:solidFill>
                <a:latin typeface="Trebuchet MS"/>
                <a:cs typeface="Trebuchet MS"/>
              </a:rPr>
            </a:br>
            <a:endParaRPr sz="65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2069565"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3572" y="3099393"/>
            <a:ext cx="4098925" cy="2759730"/>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5</a:t>
            </a:r>
            <a:endParaRPr sz="2100" dirty="0">
              <a:latin typeface="Trebuchet MS"/>
              <a:cs typeface="Trebuchet MS"/>
            </a:endParaRPr>
          </a:p>
          <a:p>
            <a:pPr marL="12700" marR="5080">
              <a:lnSpc>
                <a:spcPts val="2100"/>
              </a:lnSpc>
              <a:spcBef>
                <a:spcPts val="2100"/>
              </a:spcBef>
            </a:pPr>
            <a:r>
              <a:rPr lang="pl-PL" sz="2100" b="1" i="1" spc="-5" dirty="0">
                <a:solidFill>
                  <a:srgbClr val="1D1D1B"/>
                </a:solidFill>
                <a:highlight>
                  <a:srgbClr val="C0C0C0"/>
                </a:highlight>
                <a:latin typeface="Trebuchet MS"/>
              </a:rPr>
              <a:t>Marketing twojego pomysłu </a:t>
            </a:r>
            <a:br>
              <a:rPr lang="pl-PL" sz="2100" b="1" i="1" spc="-5" dirty="0">
                <a:solidFill>
                  <a:srgbClr val="1D1D1B"/>
                </a:solidFill>
                <a:highlight>
                  <a:srgbClr val="C0C0C0"/>
                </a:highlight>
                <a:latin typeface="Trebuchet MS"/>
              </a:rPr>
            </a:br>
            <a:r>
              <a:rPr lang="pl-PL" sz="2100" b="1" i="1" spc="-5" dirty="0">
                <a:solidFill>
                  <a:srgbClr val="1D1D1B"/>
                </a:solidFill>
                <a:highlight>
                  <a:srgbClr val="C0C0C0"/>
                </a:highlight>
                <a:latin typeface="Trebuchet MS"/>
              </a:rPr>
              <a:t>z niewielkim budżetem: rozwój marki, marketing szeptany, marketing w mediach społecznościowych i oparty na reputacji.</a:t>
            </a:r>
          </a:p>
          <a:p>
            <a:pPr marL="12700" marR="5080">
              <a:lnSpc>
                <a:spcPts val="2100"/>
              </a:lnSpc>
              <a:spcBef>
                <a:spcPts val="2100"/>
              </a:spcBef>
            </a:pPr>
            <a:endParaRPr sz="2100"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6394327" cy="382156"/>
          </a:xfrm>
          <a:prstGeom prst="rect">
            <a:avLst/>
          </a:prstGeom>
        </p:spPr>
        <p:txBody>
          <a:bodyPr vert="horz" wrap="square" lIns="0" tIns="12700" rIns="0" bIns="0" rtlCol="0">
            <a:spAutoFit/>
          </a:bodyPr>
          <a:lstStyle/>
          <a:p>
            <a:pPr marL="12700">
              <a:spcBef>
                <a:spcPts val="100"/>
              </a:spcBef>
            </a:pPr>
            <a:r>
              <a:rPr sz="2400" b="0" spc="15" dirty="0">
                <a:solidFill>
                  <a:srgbClr val="1D1D1B"/>
                </a:solidFill>
                <a:latin typeface="Trebuchet MS"/>
                <a:cs typeface="Trebuchet MS"/>
              </a:rPr>
              <a:t>1.</a:t>
            </a:r>
            <a:r>
              <a:rPr lang="pl-PL" sz="2400" b="0" spc="180" dirty="0">
                <a:solidFill>
                  <a:srgbClr val="1D1D1B"/>
                </a:solidFill>
                <a:latin typeface="Trebuchet MS"/>
              </a:rPr>
              <a:t>Gra w „Podbój Świata”</a:t>
            </a:r>
            <a:endParaRPr lang="en-GB" sz="2400" b="0" spc="180" dirty="0">
              <a:solidFill>
                <a:srgbClr val="1D1D1B"/>
              </a:solidFill>
              <a:latin typeface="Trebuchet MS"/>
            </a:endParaRPr>
          </a:p>
        </p:txBody>
      </p:sp>
      <p:sp>
        <p:nvSpPr>
          <p:cNvPr id="15" name="object 15"/>
          <p:cNvSpPr txBox="1">
            <a:spLocks noGrp="1"/>
          </p:cNvSpPr>
          <p:nvPr>
            <p:ph sz="half" idx="2"/>
          </p:nvPr>
        </p:nvSpPr>
        <p:spPr>
          <a:xfrm>
            <a:off x="1264285" y="2689062"/>
            <a:ext cx="8255788" cy="3111108"/>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pl-PL" b="1" i="1" dirty="0"/>
              <a:t>Gdybyś mógł stworzyć strategię i treści, które pomogłyby twojej firmie</a:t>
            </a:r>
            <a:br>
              <a:rPr lang="pl-PL" b="1" i="1" dirty="0"/>
            </a:br>
            <a:r>
              <a:rPr lang="pl-PL" b="1" i="1" dirty="0"/>
              <a:t>i całej branży, nie myśląc jednocześnie o barierach takich jak czas </a:t>
            </a:r>
            <a:br>
              <a:rPr lang="pl-PL" b="1" i="1" dirty="0"/>
            </a:br>
            <a:r>
              <a:rPr lang="pl-PL" b="1" i="1" dirty="0"/>
              <a:t>i pieniądze jak by to wyglądało</a:t>
            </a:r>
            <a:r>
              <a:rPr lang="en-US" b="1" i="1" dirty="0"/>
              <a:t>?</a:t>
            </a:r>
          </a:p>
          <a:p>
            <a:pPr marL="12700" marR="118745">
              <a:lnSpc>
                <a:spcPct val="100000"/>
              </a:lnSpc>
              <a:spcBef>
                <a:spcPts val="100"/>
              </a:spcBef>
              <a:tabLst>
                <a:tab pos="2374900" algn="l"/>
              </a:tabLst>
            </a:pPr>
            <a:endParaRPr lang="pl-PL" dirty="0"/>
          </a:p>
          <a:p>
            <a:pPr marL="12700" marR="118745">
              <a:lnSpc>
                <a:spcPct val="100000"/>
              </a:lnSpc>
              <a:spcBef>
                <a:spcPts val="100"/>
              </a:spcBef>
              <a:tabLst>
                <a:tab pos="2374900" algn="l"/>
              </a:tabLst>
            </a:pPr>
            <a:r>
              <a:rPr lang="pl-PL" dirty="0"/>
              <a:t>Gry takie jak ta otwierają umysł na nowe</a:t>
            </a:r>
          </a:p>
          <a:p>
            <a:pPr marL="12700" marR="118745">
              <a:lnSpc>
                <a:spcPct val="100000"/>
              </a:lnSpc>
              <a:spcBef>
                <a:spcPts val="100"/>
              </a:spcBef>
              <a:tabLst>
                <a:tab pos="2374900" algn="l"/>
              </a:tabLst>
            </a:pPr>
            <a:r>
              <a:rPr lang="pl-PL" dirty="0"/>
              <a:t>ścieżki myślenia, których w normalnych </a:t>
            </a:r>
            <a:br>
              <a:rPr lang="pl-PL" dirty="0"/>
            </a:br>
            <a:r>
              <a:rPr lang="pl-PL" dirty="0"/>
              <a:t>okolicznościach nie brałbyś pod </a:t>
            </a:r>
            <a:br>
              <a:rPr lang="pl-PL" dirty="0"/>
            </a:br>
            <a:r>
              <a:rPr lang="pl-PL" dirty="0"/>
              <a:t>uwagę. Te nowe ścieżki myślowe mogą </a:t>
            </a:r>
            <a:br>
              <a:rPr lang="pl-PL" dirty="0"/>
            </a:br>
            <a:r>
              <a:rPr lang="pl-PL" dirty="0"/>
              <a:t>niekiedy prowadzić do niezwykle </a:t>
            </a:r>
            <a:br>
              <a:rPr lang="pl-PL" dirty="0"/>
            </a:br>
            <a:r>
              <a:rPr lang="pl-PL" dirty="0"/>
              <a:t>kreatywnych i innowacyjnych </a:t>
            </a:r>
          </a:p>
          <a:p>
            <a:pPr marL="12700" marR="118745">
              <a:lnSpc>
                <a:spcPct val="100000"/>
              </a:lnSpc>
              <a:spcBef>
                <a:spcPts val="100"/>
              </a:spcBef>
              <a:tabLst>
                <a:tab pos="2374900" algn="l"/>
              </a:tabLst>
            </a:pPr>
            <a:r>
              <a:rPr lang="pl-PL" dirty="0"/>
              <a:t>pomysłów.</a:t>
            </a:r>
            <a:endParaRPr lang="en-US" sz="2400" spc="25" dirty="0">
              <a:ea typeface="+mj-ea"/>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5"/>
            <a:ext cx="1216664"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Ćwiczenia</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4505" y="8106"/>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sp>
        <p:nvSpPr>
          <p:cNvPr id="48" name="object 48"/>
          <p:cNvSpPr/>
          <p:nvPr/>
        </p:nvSpPr>
        <p:spPr>
          <a:xfrm>
            <a:off x="4353234" y="3191983"/>
            <a:ext cx="4032250" cy="4122589"/>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pic>
        <p:nvPicPr>
          <p:cNvPr id="1026" name="Picture 2" descr="Mujer Niña Persona - Gráficos vectoriales gratis en Pixabay">
            <a:extLst>
              <a:ext uri="{FF2B5EF4-FFF2-40B4-BE49-F238E27FC236}">
                <a16:creationId xmlns:a16="http://schemas.microsoft.com/office/drawing/2014/main" id="{7C218C42-F7A0-4BA0-74EA-E53DEB902C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5224" y="505470"/>
            <a:ext cx="6053177" cy="3272116"/>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3"/>
          <p:cNvPicPr/>
          <p:nvPr/>
        </p:nvPicPr>
        <p:blipFill>
          <a:blip r:embed="rId4" cstate="screen">
            <a:extLst>
              <a:ext uri="{28A0092B-C50C-407E-A947-70E740481C1C}">
                <a14:useLocalDpi xmlns:a14="http://schemas.microsoft.com/office/drawing/2010/main"/>
              </a:ext>
            </a:extLst>
          </a:blip>
          <a:stretch>
            <a:fillRect/>
          </a:stretch>
        </p:blipFill>
        <p:spPr>
          <a:xfrm>
            <a:off x="3926070" y="5181510"/>
            <a:ext cx="72524" cy="155562"/>
          </a:xfrm>
          <a:prstGeom prst="rect">
            <a:avLst/>
          </a:prstGeom>
        </p:spPr>
      </p:pic>
      <p:pic>
        <p:nvPicPr>
          <p:cNvPr id="4" name="object 4"/>
          <p:cNvPicPr/>
          <p:nvPr/>
        </p:nvPicPr>
        <p:blipFill>
          <a:blip r:embed="rId5" cstate="screen">
            <a:extLst>
              <a:ext uri="{28A0092B-C50C-407E-A947-70E740481C1C}">
                <a14:useLocalDpi xmlns:a14="http://schemas.microsoft.com/office/drawing/2010/main"/>
              </a:ext>
            </a:extLst>
          </a:blip>
          <a:stretch>
            <a:fillRect/>
          </a:stretch>
        </p:blipFill>
        <p:spPr>
          <a:xfrm>
            <a:off x="2765081" y="5196522"/>
            <a:ext cx="74049" cy="155549"/>
          </a:xfrm>
          <a:prstGeom prst="rect">
            <a:avLst/>
          </a:prstGeom>
        </p:spPr>
      </p:pic>
      <p:pic>
        <p:nvPicPr>
          <p:cNvPr id="5" name="object 5"/>
          <p:cNvPicPr/>
          <p:nvPr/>
        </p:nvPicPr>
        <p:blipFill>
          <a:blip r:embed="rId6" cstate="screen">
            <a:extLst>
              <a:ext uri="{28A0092B-C50C-407E-A947-70E740481C1C}">
                <a14:useLocalDpi xmlns:a14="http://schemas.microsoft.com/office/drawing/2010/main"/>
              </a:ext>
            </a:extLst>
          </a:blip>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7" cstate="screen">
              <a:extLst>
                <a:ext uri="{28A0092B-C50C-407E-A947-70E740481C1C}">
                  <a14:useLocalDpi xmlns:a14="http://schemas.microsoft.com/office/drawing/2010/main"/>
                </a:ext>
              </a:extLst>
            </a:blip>
            <a:stretch>
              <a:fillRect/>
            </a:stretch>
          </p:blipFill>
          <p:spPr>
            <a:xfrm>
              <a:off x="3763734" y="7683969"/>
              <a:ext cx="143027" cy="88430"/>
            </a:xfrm>
            <a:prstGeom prst="rect">
              <a:avLst/>
            </a:prstGeom>
          </p:spPr>
        </p:pic>
        <p:pic>
          <p:nvPicPr>
            <p:cNvPr id="8" name="object 8"/>
            <p:cNvPicPr/>
            <p:nvPr/>
          </p:nvPicPr>
          <p:blipFill>
            <a:blip r:embed="rId8" cstate="screen">
              <a:extLst>
                <a:ext uri="{28A0092B-C50C-407E-A947-70E740481C1C}">
                  <a14:useLocalDpi xmlns:a14="http://schemas.microsoft.com/office/drawing/2010/main"/>
                </a:ext>
              </a:extLst>
            </a:blip>
            <a:stretch>
              <a:fillRect/>
            </a:stretch>
          </p:blipFill>
          <p:spPr>
            <a:xfrm>
              <a:off x="3441661" y="6528854"/>
              <a:ext cx="375411" cy="1184173"/>
            </a:xfrm>
            <a:prstGeom prst="rect">
              <a:avLst/>
            </a:prstGeom>
          </p:spPr>
        </p:pic>
        <p:pic>
          <p:nvPicPr>
            <p:cNvPr id="9" name="object 9"/>
            <p:cNvPicPr/>
            <p:nvPr/>
          </p:nvPicPr>
          <p:blipFill>
            <a:blip r:embed="rId9" cstate="screen">
              <a:extLst>
                <a:ext uri="{28A0092B-C50C-407E-A947-70E740481C1C}">
                  <a14:useLocalDpi xmlns:a14="http://schemas.microsoft.com/office/drawing/2010/main"/>
                </a:ext>
              </a:extLst>
            </a:blip>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10" cstate="screen">
              <a:extLst>
                <a:ext uri="{28A0092B-C50C-407E-A947-70E740481C1C}">
                  <a14:useLocalDpi xmlns:a14="http://schemas.microsoft.com/office/drawing/2010/main"/>
                </a:ext>
              </a:extLst>
            </a:blip>
            <a:stretch>
              <a:fillRect/>
            </a:stretch>
          </p:blipFill>
          <p:spPr>
            <a:xfrm>
              <a:off x="2900921" y="5722098"/>
              <a:ext cx="73475" cy="151003"/>
            </a:xfrm>
            <a:prstGeom prst="rect">
              <a:avLst/>
            </a:prstGeom>
          </p:spPr>
        </p:pic>
        <p:pic>
          <p:nvPicPr>
            <p:cNvPr id="14" name="object 14"/>
            <p:cNvPicPr/>
            <p:nvPr/>
          </p:nvPicPr>
          <p:blipFill>
            <a:blip r:embed="rId11" cstate="screen">
              <a:extLst>
                <a:ext uri="{28A0092B-C50C-407E-A947-70E740481C1C}">
                  <a14:useLocalDpi xmlns:a14="http://schemas.microsoft.com/office/drawing/2010/main"/>
                </a:ext>
              </a:extLst>
            </a:blip>
            <a:stretch>
              <a:fillRect/>
            </a:stretch>
          </p:blipFill>
          <p:spPr>
            <a:xfrm>
              <a:off x="2313692" y="6547345"/>
              <a:ext cx="317722" cy="1201321"/>
            </a:xfrm>
            <a:prstGeom prst="rect">
              <a:avLst/>
            </a:prstGeom>
          </p:spPr>
        </p:pic>
        <p:pic>
          <p:nvPicPr>
            <p:cNvPr id="15" name="object 15"/>
            <p:cNvPicPr/>
            <p:nvPr/>
          </p:nvPicPr>
          <p:blipFill>
            <a:blip r:embed="rId12" cstate="screen">
              <a:extLst>
                <a:ext uri="{28A0092B-C50C-407E-A947-70E740481C1C}">
                  <a14:useLocalDpi xmlns:a14="http://schemas.microsoft.com/office/drawing/2010/main"/>
                </a:ext>
              </a:extLst>
            </a:blip>
            <a:stretch>
              <a:fillRect/>
            </a:stretch>
          </p:blipFill>
          <p:spPr>
            <a:xfrm>
              <a:off x="1958083" y="6531229"/>
              <a:ext cx="552694" cy="1093529"/>
            </a:xfrm>
            <a:prstGeom prst="rect">
              <a:avLst/>
            </a:prstGeom>
          </p:spPr>
        </p:pic>
        <p:pic>
          <p:nvPicPr>
            <p:cNvPr id="16" name="object 16"/>
            <p:cNvPicPr/>
            <p:nvPr/>
          </p:nvPicPr>
          <p:blipFill>
            <a:blip r:embed="rId13" cstate="screen">
              <a:extLst>
                <a:ext uri="{28A0092B-C50C-407E-A947-70E740481C1C}">
                  <a14:useLocalDpi xmlns:a14="http://schemas.microsoft.com/office/drawing/2010/main"/>
                </a:ext>
              </a:extLst>
            </a:blip>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4" cstate="screen">
              <a:extLst>
                <a:ext uri="{28A0092B-C50C-407E-A947-70E740481C1C}">
                  <a14:useLocalDpi xmlns:a14="http://schemas.microsoft.com/office/drawing/2010/main"/>
                </a:ext>
              </a:extLst>
            </a:blip>
            <a:stretch>
              <a:fillRect/>
            </a:stretch>
          </p:blipFill>
          <p:spPr>
            <a:xfrm>
              <a:off x="1655089" y="6270917"/>
              <a:ext cx="968870" cy="617042"/>
            </a:xfrm>
            <a:prstGeom prst="rect">
              <a:avLst/>
            </a:prstGeom>
          </p:spPr>
        </p:pic>
        <p:pic>
          <p:nvPicPr>
            <p:cNvPr id="19" name="object 19"/>
            <p:cNvPicPr/>
            <p:nvPr/>
          </p:nvPicPr>
          <p:blipFill>
            <a:blip r:embed="rId15" cstate="screen">
              <a:extLst>
                <a:ext uri="{28A0092B-C50C-407E-A947-70E740481C1C}">
                  <a14:useLocalDpi xmlns:a14="http://schemas.microsoft.com/office/drawing/2010/main"/>
                </a:ext>
              </a:extLst>
            </a:blip>
            <a:stretch>
              <a:fillRect/>
            </a:stretch>
          </p:blipFill>
          <p:spPr>
            <a:xfrm>
              <a:off x="2023799" y="5679935"/>
              <a:ext cx="28952" cy="58771"/>
            </a:xfrm>
            <a:prstGeom prst="rect">
              <a:avLst/>
            </a:prstGeom>
          </p:spPr>
        </p:pic>
        <p:pic>
          <p:nvPicPr>
            <p:cNvPr id="20" name="object 20"/>
            <p:cNvPicPr/>
            <p:nvPr/>
          </p:nvPicPr>
          <p:blipFill>
            <a:blip r:embed="rId16" cstate="screen">
              <a:extLst>
                <a:ext uri="{28A0092B-C50C-407E-A947-70E740481C1C}">
                  <a14:useLocalDpi xmlns:a14="http://schemas.microsoft.com/office/drawing/2010/main"/>
                </a:ext>
              </a:extLst>
            </a:blip>
            <a:stretch>
              <a:fillRect/>
            </a:stretch>
          </p:blipFill>
          <p:spPr>
            <a:xfrm>
              <a:off x="3058312" y="5442128"/>
              <a:ext cx="173609" cy="218846"/>
            </a:xfrm>
            <a:prstGeom prst="rect">
              <a:avLst/>
            </a:prstGeom>
          </p:spPr>
        </p:pic>
        <p:pic>
          <p:nvPicPr>
            <p:cNvPr id="21" name="object 21"/>
            <p:cNvPicPr/>
            <p:nvPr/>
          </p:nvPicPr>
          <p:blipFill>
            <a:blip r:embed="rId17" cstate="screen">
              <a:extLst>
                <a:ext uri="{28A0092B-C50C-407E-A947-70E740481C1C}">
                  <a14:useLocalDpi xmlns:a14="http://schemas.microsoft.com/office/drawing/2010/main"/>
                </a:ext>
              </a:extLst>
            </a:blip>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8" cstate="screen">
              <a:extLst>
                <a:ext uri="{28A0092B-C50C-407E-A947-70E740481C1C}">
                  <a14:useLocalDpi xmlns:a14="http://schemas.microsoft.com/office/drawing/2010/main"/>
                </a:ext>
              </a:extLst>
            </a:blip>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9" cstate="screen">
              <a:extLst>
                <a:ext uri="{28A0092B-C50C-407E-A947-70E740481C1C}">
                  <a14:useLocalDpi xmlns:a14="http://schemas.microsoft.com/office/drawing/2010/main"/>
                </a:ext>
              </a:extLst>
            </a:blip>
            <a:stretch>
              <a:fillRect/>
            </a:stretch>
          </p:blipFill>
          <p:spPr>
            <a:xfrm>
              <a:off x="2439834" y="5765177"/>
              <a:ext cx="262039" cy="198812"/>
            </a:xfrm>
            <a:prstGeom prst="rect">
              <a:avLst/>
            </a:prstGeom>
          </p:spPr>
        </p:pic>
        <p:pic>
          <p:nvPicPr>
            <p:cNvPr id="28" name="object 28"/>
            <p:cNvPicPr/>
            <p:nvPr/>
          </p:nvPicPr>
          <p:blipFill>
            <a:blip r:embed="rId20" cstate="screen">
              <a:extLst>
                <a:ext uri="{28A0092B-C50C-407E-A947-70E740481C1C}">
                  <a14:useLocalDpi xmlns:a14="http://schemas.microsoft.com/office/drawing/2010/main"/>
                </a:ext>
              </a:extLst>
            </a:blip>
            <a:stretch>
              <a:fillRect/>
            </a:stretch>
          </p:blipFill>
          <p:spPr>
            <a:xfrm>
              <a:off x="970443" y="6044590"/>
              <a:ext cx="477458" cy="596290"/>
            </a:xfrm>
            <a:prstGeom prst="rect">
              <a:avLst/>
            </a:prstGeom>
          </p:spPr>
        </p:pic>
        <p:pic>
          <p:nvPicPr>
            <p:cNvPr id="29" name="object 29"/>
            <p:cNvPicPr/>
            <p:nvPr/>
          </p:nvPicPr>
          <p:blipFill>
            <a:blip r:embed="rId21" cstate="screen">
              <a:extLst>
                <a:ext uri="{28A0092B-C50C-407E-A947-70E740481C1C}">
                  <a14:useLocalDpi xmlns:a14="http://schemas.microsoft.com/office/drawing/2010/main"/>
                </a:ext>
              </a:extLst>
            </a:blip>
            <a:stretch>
              <a:fillRect/>
            </a:stretch>
          </p:blipFill>
          <p:spPr>
            <a:xfrm>
              <a:off x="1639517" y="5565101"/>
              <a:ext cx="655006" cy="845248"/>
            </a:xfrm>
            <a:prstGeom prst="rect">
              <a:avLst/>
            </a:prstGeom>
          </p:spPr>
        </p:pic>
        <p:pic>
          <p:nvPicPr>
            <p:cNvPr id="30" name="object 30"/>
            <p:cNvPicPr/>
            <p:nvPr/>
          </p:nvPicPr>
          <p:blipFill>
            <a:blip r:embed="rId22" cstate="screen">
              <a:extLst>
                <a:ext uri="{28A0092B-C50C-407E-A947-70E740481C1C}">
                  <a14:useLocalDpi xmlns:a14="http://schemas.microsoft.com/office/drawing/2010/main"/>
                </a:ext>
              </a:extLst>
            </a:blip>
            <a:stretch>
              <a:fillRect/>
            </a:stretch>
          </p:blipFill>
          <p:spPr>
            <a:xfrm>
              <a:off x="2170366" y="7712405"/>
              <a:ext cx="99002" cy="59994"/>
            </a:xfrm>
            <a:prstGeom prst="rect">
              <a:avLst/>
            </a:prstGeom>
          </p:spPr>
        </p:pic>
        <p:pic>
          <p:nvPicPr>
            <p:cNvPr id="31" name="object 31"/>
            <p:cNvPicPr/>
            <p:nvPr/>
          </p:nvPicPr>
          <p:blipFill>
            <a:blip r:embed="rId23" cstate="screen">
              <a:extLst>
                <a:ext uri="{28A0092B-C50C-407E-A947-70E740481C1C}">
                  <a14:useLocalDpi xmlns:a14="http://schemas.microsoft.com/office/drawing/2010/main"/>
                </a:ext>
              </a:extLst>
            </a:blip>
            <a:stretch>
              <a:fillRect/>
            </a:stretch>
          </p:blipFill>
          <p:spPr>
            <a:xfrm>
              <a:off x="1331379" y="6652539"/>
              <a:ext cx="805510" cy="1119860"/>
            </a:xfrm>
            <a:prstGeom prst="rect">
              <a:avLst/>
            </a:prstGeom>
          </p:spPr>
        </p:pic>
        <p:pic>
          <p:nvPicPr>
            <p:cNvPr id="32" name="object 32"/>
            <p:cNvPicPr/>
            <p:nvPr/>
          </p:nvPicPr>
          <p:blipFill>
            <a:blip r:embed="rId24" cstate="screen">
              <a:extLst>
                <a:ext uri="{28A0092B-C50C-407E-A947-70E740481C1C}">
                  <a14:useLocalDpi xmlns:a14="http://schemas.microsoft.com/office/drawing/2010/main"/>
                </a:ext>
              </a:extLst>
            </a:blip>
            <a:stretch>
              <a:fillRect/>
            </a:stretch>
          </p:blipFill>
          <p:spPr>
            <a:xfrm>
              <a:off x="525468" y="5926848"/>
              <a:ext cx="1286392" cy="1772546"/>
            </a:xfrm>
            <a:prstGeom prst="rect">
              <a:avLst/>
            </a:prstGeom>
          </p:spPr>
        </p:pic>
        <p:pic>
          <p:nvPicPr>
            <p:cNvPr id="33" name="object 33"/>
            <p:cNvPicPr/>
            <p:nvPr/>
          </p:nvPicPr>
          <p:blipFill>
            <a:blip r:embed="rId25" cstate="screen">
              <a:extLst>
                <a:ext uri="{28A0092B-C50C-407E-A947-70E740481C1C}">
                  <a14:useLocalDpi xmlns:a14="http://schemas.microsoft.com/office/drawing/2010/main"/>
                </a:ext>
              </a:extLst>
            </a:blip>
            <a:stretch>
              <a:fillRect/>
            </a:stretch>
          </p:blipFill>
          <p:spPr>
            <a:xfrm>
              <a:off x="1482420" y="5815990"/>
              <a:ext cx="167128" cy="180909"/>
            </a:xfrm>
            <a:prstGeom prst="rect">
              <a:avLst/>
            </a:prstGeom>
          </p:spPr>
        </p:pic>
        <p:pic>
          <p:nvPicPr>
            <p:cNvPr id="34" name="object 34"/>
            <p:cNvPicPr/>
            <p:nvPr/>
          </p:nvPicPr>
          <p:blipFill>
            <a:blip r:embed="rId26" cstate="screen">
              <a:extLst>
                <a:ext uri="{28A0092B-C50C-407E-A947-70E740481C1C}">
                  <a14:useLocalDpi xmlns:a14="http://schemas.microsoft.com/office/drawing/2010/main"/>
                </a:ext>
              </a:extLst>
            </a:blip>
            <a:stretch>
              <a:fillRect/>
            </a:stretch>
          </p:blipFill>
          <p:spPr>
            <a:xfrm>
              <a:off x="972693" y="6277432"/>
              <a:ext cx="834004" cy="781924"/>
            </a:xfrm>
            <a:prstGeom prst="rect">
              <a:avLst/>
            </a:prstGeom>
          </p:spPr>
        </p:pic>
        <p:pic>
          <p:nvPicPr>
            <p:cNvPr id="35" name="object 35"/>
            <p:cNvPicPr/>
            <p:nvPr/>
          </p:nvPicPr>
          <p:blipFill>
            <a:blip r:embed="rId27" cstate="screen">
              <a:extLst>
                <a:ext uri="{28A0092B-C50C-407E-A947-70E740481C1C}">
                  <a14:useLocalDpi xmlns:a14="http://schemas.microsoft.com/office/drawing/2010/main"/>
                </a:ext>
              </a:extLst>
            </a:blip>
            <a:stretch>
              <a:fillRect/>
            </a:stretch>
          </p:blipFill>
          <p:spPr>
            <a:xfrm>
              <a:off x="1030846" y="6151880"/>
              <a:ext cx="103680" cy="110439"/>
            </a:xfrm>
            <a:prstGeom prst="rect">
              <a:avLst/>
            </a:prstGeom>
          </p:spPr>
        </p:pic>
        <p:pic>
          <p:nvPicPr>
            <p:cNvPr id="36" name="object 36"/>
            <p:cNvPicPr/>
            <p:nvPr/>
          </p:nvPicPr>
          <p:blipFill>
            <a:blip r:embed="rId28" cstate="screen">
              <a:extLst>
                <a:ext uri="{28A0092B-C50C-407E-A947-70E740481C1C}">
                  <a14:useLocalDpi xmlns:a14="http://schemas.microsoft.com/office/drawing/2010/main"/>
                </a:ext>
              </a:extLst>
            </a:blip>
            <a:stretch>
              <a:fillRect/>
            </a:stretch>
          </p:blipFill>
          <p:spPr>
            <a:xfrm>
              <a:off x="834174" y="6166167"/>
              <a:ext cx="1033017" cy="656323"/>
            </a:xfrm>
            <a:prstGeom prst="rect">
              <a:avLst/>
            </a:prstGeom>
          </p:spPr>
        </p:pic>
        <p:pic>
          <p:nvPicPr>
            <p:cNvPr id="37" name="object 37"/>
            <p:cNvPicPr/>
            <p:nvPr/>
          </p:nvPicPr>
          <p:blipFill>
            <a:blip r:embed="rId29" cstate="screen">
              <a:extLst>
                <a:ext uri="{28A0092B-C50C-407E-A947-70E740481C1C}">
                  <a14:useLocalDpi xmlns:a14="http://schemas.microsoft.com/office/drawing/2010/main"/>
                </a:ext>
              </a:extLst>
            </a:blip>
            <a:stretch>
              <a:fillRect/>
            </a:stretch>
          </p:blipFill>
          <p:spPr>
            <a:xfrm>
              <a:off x="965352" y="6151879"/>
              <a:ext cx="901839" cy="669366"/>
            </a:xfrm>
            <a:prstGeom prst="rect">
              <a:avLst/>
            </a:prstGeom>
          </p:spPr>
        </p:pic>
      </p:grpSp>
      <p:pic>
        <p:nvPicPr>
          <p:cNvPr id="38" name="object 38"/>
          <p:cNvPicPr/>
          <p:nvPr/>
        </p:nvPicPr>
        <p:blipFill>
          <a:blip r:embed="rId30" cstate="screen">
            <a:extLst>
              <a:ext uri="{28A0092B-C50C-407E-A947-70E740481C1C}">
                <a14:useLocalDpi xmlns:a14="http://schemas.microsoft.com/office/drawing/2010/main"/>
              </a:ext>
            </a:extLst>
          </a:blip>
          <a:stretch>
            <a:fillRect/>
          </a:stretch>
        </p:blipFill>
        <p:spPr>
          <a:xfrm>
            <a:off x="4091693" y="7712405"/>
            <a:ext cx="86055" cy="64922"/>
          </a:xfrm>
          <a:prstGeom prst="rect">
            <a:avLst/>
          </a:prstGeom>
        </p:spPr>
      </p:pic>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1" cstate="screen">
              <a:extLst>
                <a:ext uri="{28A0092B-C50C-407E-A947-70E740481C1C}">
                  <a14:useLocalDpi xmlns:a14="http://schemas.microsoft.com/office/drawing/2010/main"/>
                </a:ext>
              </a:extLst>
            </a:blip>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2" cstate="screen">
              <a:extLst>
                <a:ext uri="{28A0092B-C50C-407E-A947-70E740481C1C}">
                  <a14:useLocalDpi xmlns:a14="http://schemas.microsoft.com/office/drawing/2010/main"/>
                </a:ext>
              </a:extLst>
            </a:blip>
            <a:stretch>
              <a:fillRect/>
            </a:stretch>
          </p:blipFill>
          <p:spPr>
            <a:xfrm>
              <a:off x="2765513" y="7225842"/>
              <a:ext cx="418621" cy="546557"/>
            </a:xfrm>
            <a:prstGeom prst="rect">
              <a:avLst/>
            </a:prstGeom>
          </p:spPr>
        </p:pic>
      </p:grpSp>
      <p:sp>
        <p:nvSpPr>
          <p:cNvPr id="49" name="object 49"/>
          <p:cNvSpPr txBox="1"/>
          <p:nvPr/>
        </p:nvSpPr>
        <p:spPr>
          <a:xfrm>
            <a:off x="878751" y="1559659"/>
            <a:ext cx="3688079" cy="3270126"/>
          </a:xfrm>
          <a:prstGeom prst="rect">
            <a:avLst/>
          </a:prstGeom>
        </p:spPr>
        <p:txBody>
          <a:bodyPr vert="horz" wrap="square" lIns="0" tIns="12700" rIns="0" bIns="0" rtlCol="0">
            <a:spAutoFit/>
          </a:bodyPr>
          <a:lstStyle/>
          <a:p>
            <a:pPr marL="12700">
              <a:lnSpc>
                <a:spcPct val="100000"/>
              </a:lnSpc>
              <a:spcBef>
                <a:spcPts val="100"/>
              </a:spcBef>
            </a:pPr>
            <a:r>
              <a:rPr lang="pl-PL" sz="2400" spc="150" dirty="0">
                <a:solidFill>
                  <a:srgbClr val="1D1D1B"/>
                </a:solidFill>
                <a:latin typeface="Trebuchet MS"/>
              </a:rPr>
              <a:t>Określ swoją Personę</a:t>
            </a:r>
            <a:endParaRPr lang="pt-PT" sz="2400" spc="150" dirty="0">
              <a:solidFill>
                <a:srgbClr val="1D1D1B"/>
              </a:solidFill>
              <a:latin typeface="Trebuchet MS"/>
            </a:endParaRPr>
          </a:p>
          <a:p>
            <a:pPr marL="12700">
              <a:lnSpc>
                <a:spcPct val="100000"/>
              </a:lnSpc>
              <a:spcBef>
                <a:spcPts val="100"/>
              </a:spcBef>
            </a:pPr>
            <a:endParaRPr lang="pt-PT" sz="2400" spc="150" dirty="0">
              <a:solidFill>
                <a:srgbClr val="1D1D1B"/>
              </a:solidFill>
              <a:latin typeface="Trebuchet MS"/>
            </a:endParaRPr>
          </a:p>
          <a:p>
            <a:pPr marL="12700">
              <a:lnSpc>
                <a:spcPct val="100000"/>
              </a:lnSpc>
              <a:spcBef>
                <a:spcPts val="100"/>
              </a:spcBef>
            </a:pPr>
            <a:r>
              <a:rPr lang="pl-PL" dirty="0">
                <a:solidFill>
                  <a:srgbClr val="1D1D1B"/>
                </a:solidFill>
                <a:latin typeface="Trebuchet MS"/>
              </a:rPr>
              <a:t>Zapisz informacje na temat jednego typu klienta obsługiwanego przez twój biznes. Można to zrobić przez odpowiedzi na poniższe pytania.</a:t>
            </a:r>
            <a:br>
              <a:rPr lang="pl-PL" dirty="0">
                <a:solidFill>
                  <a:srgbClr val="1D1D1B"/>
                </a:solidFill>
                <a:latin typeface="Trebuchet MS"/>
              </a:rPr>
            </a:br>
            <a:r>
              <a:rPr lang="pl-PL" dirty="0">
                <a:solidFill>
                  <a:srgbClr val="1D1D1B"/>
                </a:solidFill>
                <a:latin typeface="Trebuchet MS"/>
              </a:rPr>
              <a:t>Każda firma może mieć kilka celów/person, z różnymi strategiami marketingowymi dla każdej z nich.</a:t>
            </a:r>
            <a:endParaRPr dirty="0">
              <a:solidFill>
                <a:srgbClr val="1D1D1B"/>
              </a:solidFill>
              <a:latin typeface="Trebuchet MS"/>
            </a:endParaRPr>
          </a:p>
        </p:txBody>
      </p:sp>
      <p:sp>
        <p:nvSpPr>
          <p:cNvPr id="51" name="object 51"/>
          <p:cNvSpPr txBox="1"/>
          <p:nvPr/>
        </p:nvSpPr>
        <p:spPr>
          <a:xfrm>
            <a:off x="4935103" y="3371127"/>
            <a:ext cx="3221716" cy="3954929"/>
          </a:xfrm>
          <a:prstGeom prst="rect">
            <a:avLst/>
          </a:prstGeom>
        </p:spPr>
        <p:txBody>
          <a:bodyPr vert="horz" wrap="square" lIns="0" tIns="12700" rIns="0" bIns="0" rtlCol="0">
            <a:spAutoFit/>
          </a:bodyPr>
          <a:lstStyle/>
          <a:p>
            <a:pPr marL="298450" marR="5080" indent="-285750">
              <a:lnSpc>
                <a:spcPct val="100000"/>
              </a:lnSpc>
              <a:spcBef>
                <a:spcPts val="100"/>
              </a:spcBef>
              <a:buFont typeface="Arial" panose="020B0604020202020204" pitchFamily="34" charset="0"/>
              <a:buChar char="•"/>
            </a:pPr>
            <a:r>
              <a:rPr lang="pl-PL" spc="-70" dirty="0">
                <a:solidFill>
                  <a:srgbClr val="FFFFFF"/>
                </a:solidFill>
                <a:latin typeface="Trebuchet MS"/>
              </a:rPr>
              <a:t>W jakim wieku są twoi klienci docelowi</a:t>
            </a:r>
          </a:p>
          <a:p>
            <a:pPr marL="298450" marR="5080" indent="-285750">
              <a:lnSpc>
                <a:spcPct val="100000"/>
              </a:lnSpc>
              <a:spcBef>
                <a:spcPts val="100"/>
              </a:spcBef>
              <a:buFont typeface="Arial" panose="020B0604020202020204" pitchFamily="34" charset="0"/>
              <a:buChar char="•"/>
            </a:pPr>
            <a:r>
              <a:rPr lang="pl-PL" spc="-70" dirty="0">
                <a:solidFill>
                  <a:srgbClr val="FFFFFF"/>
                </a:solidFill>
                <a:latin typeface="Trebuchet MS"/>
              </a:rPr>
              <a:t>Czy są to w większości kobiety, w większości mężczyźni czy też jest to równowaga?</a:t>
            </a:r>
          </a:p>
          <a:p>
            <a:pPr marL="298450" marR="5080" indent="-285750">
              <a:lnSpc>
                <a:spcPct val="100000"/>
              </a:lnSpc>
              <a:spcBef>
                <a:spcPts val="100"/>
              </a:spcBef>
              <a:buFont typeface="Arial" panose="020B0604020202020204" pitchFamily="34" charset="0"/>
              <a:buChar char="•"/>
            </a:pPr>
            <a:r>
              <a:rPr lang="pl-PL" spc="-70" dirty="0">
                <a:solidFill>
                  <a:srgbClr val="FFFFFF"/>
                </a:solidFill>
                <a:latin typeface="Trebuchet MS"/>
              </a:rPr>
              <a:t>Czy </a:t>
            </a:r>
            <a:r>
              <a:rPr lang="pl-PL" spc="-70" dirty="0" err="1">
                <a:solidFill>
                  <a:srgbClr val="FFFFFF"/>
                </a:solidFill>
                <a:latin typeface="Trebuchet MS"/>
              </a:rPr>
              <a:t>sa</a:t>
            </a:r>
            <a:r>
              <a:rPr lang="pl-PL" spc="-70" dirty="0">
                <a:solidFill>
                  <a:srgbClr val="FFFFFF"/>
                </a:solidFill>
                <a:latin typeface="Trebuchet MS"/>
              </a:rPr>
              <a:t> w związku/po ślubie, czy są singlami? Czy mają dzieci?</a:t>
            </a:r>
          </a:p>
          <a:p>
            <a:pPr marL="298450" marR="5080" indent="-285750">
              <a:lnSpc>
                <a:spcPct val="100000"/>
              </a:lnSpc>
              <a:spcBef>
                <a:spcPts val="100"/>
              </a:spcBef>
              <a:buFont typeface="Arial" panose="020B0604020202020204" pitchFamily="34" charset="0"/>
              <a:buChar char="•"/>
            </a:pPr>
            <a:r>
              <a:rPr lang="pl-PL" spc="-70" dirty="0">
                <a:solidFill>
                  <a:srgbClr val="FFFFFF"/>
                </a:solidFill>
                <a:latin typeface="Trebuchet MS"/>
              </a:rPr>
              <a:t>Gdzie mieszkają? Gdzie pracują?</a:t>
            </a:r>
          </a:p>
          <a:p>
            <a:pPr marL="298450" marR="5080" indent="-285750">
              <a:lnSpc>
                <a:spcPct val="100000"/>
              </a:lnSpc>
              <a:spcBef>
                <a:spcPts val="100"/>
              </a:spcBef>
              <a:buFont typeface="Arial" panose="020B0604020202020204" pitchFamily="34" charset="0"/>
              <a:buChar char="•"/>
            </a:pPr>
            <a:r>
              <a:rPr lang="pl-PL" spc="-70" dirty="0">
                <a:solidFill>
                  <a:srgbClr val="FFFFFF"/>
                </a:solidFill>
                <a:latin typeface="Trebuchet MS"/>
              </a:rPr>
              <a:t>Jakie grupy etniczne dominują?</a:t>
            </a:r>
          </a:p>
          <a:p>
            <a:pPr marL="298450" marR="5080" indent="-285750">
              <a:lnSpc>
                <a:spcPct val="100000"/>
              </a:lnSpc>
              <a:spcBef>
                <a:spcPts val="100"/>
              </a:spcBef>
              <a:buFont typeface="Arial" panose="020B0604020202020204" pitchFamily="34" charset="0"/>
              <a:buChar char="•"/>
            </a:pPr>
            <a:r>
              <a:rPr lang="pl-PL" spc="-70" dirty="0">
                <a:solidFill>
                  <a:srgbClr val="FFFFFF"/>
                </a:solidFill>
                <a:latin typeface="Trebuchet MS"/>
              </a:rPr>
              <a:t>Czym się zajmują i jaki mają poziom dochodów?</a:t>
            </a:r>
            <a:endParaRPr lang="en-US" spc="-70" dirty="0">
              <a:solidFill>
                <a:srgbClr val="FFFFFF"/>
              </a:solidFill>
              <a:latin typeface="Trebuchet MS"/>
            </a:endParaRPr>
          </a:p>
        </p:txBody>
      </p:sp>
      <p:grpSp>
        <p:nvGrpSpPr>
          <p:cNvPr id="39" name="object 39"/>
          <p:cNvGrpSpPr/>
          <p:nvPr/>
        </p:nvGrpSpPr>
        <p:grpSpPr>
          <a:xfrm>
            <a:off x="3234496" y="5599524"/>
            <a:ext cx="1572260" cy="2155190"/>
            <a:chOff x="3688359" y="5617413"/>
            <a:chExt cx="1572260" cy="2155190"/>
          </a:xfrm>
        </p:grpSpPr>
        <p:pic>
          <p:nvPicPr>
            <p:cNvPr id="40" name="object 40"/>
            <p:cNvPicPr/>
            <p:nvPr/>
          </p:nvPicPr>
          <p:blipFill>
            <a:blip r:embed="rId33" cstate="screen">
              <a:extLst>
                <a:ext uri="{28A0092B-C50C-407E-A947-70E740481C1C}">
                  <a14:useLocalDpi xmlns:a14="http://schemas.microsoft.com/office/drawing/2010/main"/>
                </a:ext>
              </a:extLst>
            </a:blip>
            <a:stretch>
              <a:fillRect/>
            </a:stretch>
          </p:blipFill>
          <p:spPr>
            <a:xfrm>
              <a:off x="4060431" y="7648321"/>
              <a:ext cx="94208" cy="124079"/>
            </a:xfrm>
            <a:prstGeom prst="rect">
              <a:avLst/>
            </a:prstGeom>
          </p:spPr>
        </p:pic>
        <p:pic>
          <p:nvPicPr>
            <p:cNvPr id="41" name="object 41"/>
            <p:cNvPicPr/>
            <p:nvPr/>
          </p:nvPicPr>
          <p:blipFill>
            <a:blip r:embed="rId34" cstate="screen">
              <a:extLst>
                <a:ext uri="{28A0092B-C50C-407E-A947-70E740481C1C}">
                  <a14:useLocalDpi xmlns:a14="http://schemas.microsoft.com/office/drawing/2010/main"/>
                </a:ext>
              </a:extLst>
            </a:blip>
            <a:stretch>
              <a:fillRect/>
            </a:stretch>
          </p:blipFill>
          <p:spPr>
            <a:xfrm>
              <a:off x="3688359" y="5617413"/>
              <a:ext cx="1265072" cy="2115146"/>
            </a:xfrm>
            <a:prstGeom prst="rect">
              <a:avLst/>
            </a:prstGeom>
          </p:spPr>
        </p:pic>
        <p:pic>
          <p:nvPicPr>
            <p:cNvPr id="42" name="object 42"/>
            <p:cNvPicPr/>
            <p:nvPr/>
          </p:nvPicPr>
          <p:blipFill>
            <a:blip r:embed="rId35" cstate="screen">
              <a:extLst>
                <a:ext uri="{28A0092B-C50C-407E-A947-70E740481C1C}">
                  <a14:useLocalDpi xmlns:a14="http://schemas.microsoft.com/office/drawing/2010/main"/>
                </a:ext>
              </a:extLst>
            </a:blip>
            <a:stretch>
              <a:fillRect/>
            </a:stretch>
          </p:blipFill>
          <p:spPr>
            <a:xfrm>
              <a:off x="4089057" y="6059347"/>
              <a:ext cx="1171524" cy="718134"/>
            </a:xfrm>
            <a:prstGeom prst="rect">
              <a:avLst/>
            </a:prstGeom>
          </p:spPr>
        </p:pic>
        <p:pic>
          <p:nvPicPr>
            <p:cNvPr id="43" name="object 43"/>
            <p:cNvPicPr/>
            <p:nvPr/>
          </p:nvPicPr>
          <p:blipFill>
            <a:blip r:embed="rId36" cstate="screen">
              <a:extLst>
                <a:ext uri="{28A0092B-C50C-407E-A947-70E740481C1C}">
                  <a14:useLocalDpi xmlns:a14="http://schemas.microsoft.com/office/drawing/2010/main"/>
                </a:ext>
              </a:extLst>
            </a:blip>
            <a:stretch>
              <a:fillRect/>
            </a:stretch>
          </p:blipFill>
          <p:spPr>
            <a:xfrm>
              <a:off x="4234388" y="6053328"/>
              <a:ext cx="1026192" cy="722788"/>
            </a:xfrm>
            <a:prstGeom prst="rect">
              <a:avLst/>
            </a:prstGeom>
          </p:spPr>
        </p:pic>
      </p:grpSp>
      <p:sp>
        <p:nvSpPr>
          <p:cNvPr id="55" name="object 16">
            <a:extLst>
              <a:ext uri="{FF2B5EF4-FFF2-40B4-BE49-F238E27FC236}">
                <a16:creationId xmlns:a16="http://schemas.microsoft.com/office/drawing/2014/main" id="{831BD860-16BA-BC81-A3D8-71961C077588}"/>
              </a:ext>
            </a:extLst>
          </p:cNvPr>
          <p:cNvSpPr/>
          <p:nvPr/>
        </p:nvSpPr>
        <p:spPr>
          <a:xfrm>
            <a:off x="910537" y="890142"/>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56" name="object 17">
            <a:extLst>
              <a:ext uri="{FF2B5EF4-FFF2-40B4-BE49-F238E27FC236}">
                <a16:creationId xmlns:a16="http://schemas.microsoft.com/office/drawing/2014/main" id="{4A7C5D63-53CC-1A79-95D1-87B51B2FC46D}"/>
              </a:ext>
            </a:extLst>
          </p:cNvPr>
          <p:cNvSpPr txBox="1"/>
          <p:nvPr/>
        </p:nvSpPr>
        <p:spPr>
          <a:xfrm>
            <a:off x="1151833" y="932372"/>
            <a:ext cx="1512575"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Ćwiczenia</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60994" y="3140214"/>
              <a:ext cx="7197405" cy="4632185"/>
            </a:xfrm>
            <a:prstGeom prst="rect">
              <a:avLst/>
            </a:prstGeom>
          </p:spPr>
        </p:pic>
        <p:sp>
          <p:nvSpPr>
            <p:cNvPr id="7" name="object 7"/>
            <p:cNvSpPr/>
            <p:nvPr/>
          </p:nvSpPr>
          <p:spPr>
            <a:xfrm>
              <a:off x="1133783" y="3101108"/>
              <a:ext cx="2153523"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pl-PL" sz="6000" b="0" spc="375" dirty="0">
                <a:solidFill>
                  <a:srgbClr val="1D1D1B"/>
                </a:solidFill>
                <a:latin typeface="Trebuchet MS"/>
                <a:cs typeface="Trebuchet MS"/>
              </a:rPr>
              <a:t>Ćwiczenie,</a:t>
            </a:r>
            <a:br>
              <a:rPr lang="pl-PL" sz="6000" b="0" spc="375" dirty="0">
                <a:solidFill>
                  <a:srgbClr val="1D1D1B"/>
                </a:solidFill>
                <a:latin typeface="Trebuchet MS"/>
                <a:cs typeface="Trebuchet MS"/>
              </a:rPr>
            </a:br>
            <a:r>
              <a:rPr lang="pl-PL" sz="6000" b="0" spc="375" dirty="0">
                <a:solidFill>
                  <a:srgbClr val="1D1D1B"/>
                </a:solidFill>
                <a:latin typeface="Trebuchet MS"/>
                <a:cs typeface="Trebuchet MS"/>
              </a:rPr>
              <a:t>Samoocena</a:t>
            </a:r>
            <a:endParaRPr sz="6000" dirty="0">
              <a:latin typeface="Trebuchet MS"/>
              <a:cs typeface="Trebuchet MS"/>
            </a:endParaRPr>
          </a:p>
        </p:txBody>
      </p:sp>
      <p:sp>
        <p:nvSpPr>
          <p:cNvPr id="9" name="object 9"/>
          <p:cNvSpPr txBox="1"/>
          <p:nvPr/>
        </p:nvSpPr>
        <p:spPr>
          <a:xfrm>
            <a:off x="1121092" y="3155605"/>
            <a:ext cx="4081103" cy="2221121"/>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5</a:t>
            </a:r>
            <a:endParaRPr sz="2100" dirty="0">
              <a:latin typeface="Trebuchet MS"/>
              <a:cs typeface="Trebuchet MS"/>
            </a:endParaRPr>
          </a:p>
          <a:p>
            <a:pPr marL="12700" marR="5080">
              <a:lnSpc>
                <a:spcPts val="2100"/>
              </a:lnSpc>
              <a:spcBef>
                <a:spcPts val="2100"/>
              </a:spcBef>
            </a:pPr>
            <a:r>
              <a:rPr lang="pl-PL" sz="2100" b="1" i="1" spc="-45" dirty="0">
                <a:solidFill>
                  <a:srgbClr val="1D1D1B"/>
                </a:solidFill>
                <a:highlight>
                  <a:srgbClr val="C0C0C0"/>
                </a:highlight>
                <a:latin typeface="Trebuchet MS"/>
              </a:rPr>
              <a:t>Marketing twojego pomysłu </a:t>
            </a:r>
            <a:br>
              <a:rPr lang="pl-PL" sz="2100" b="1" i="1" spc="-45" dirty="0">
                <a:solidFill>
                  <a:srgbClr val="1D1D1B"/>
                </a:solidFill>
                <a:highlight>
                  <a:srgbClr val="C0C0C0"/>
                </a:highlight>
                <a:latin typeface="Trebuchet MS"/>
              </a:rPr>
            </a:br>
            <a:r>
              <a:rPr lang="pl-PL" sz="2100" b="1" i="1" spc="-45" dirty="0">
                <a:solidFill>
                  <a:srgbClr val="1D1D1B"/>
                </a:solidFill>
                <a:highlight>
                  <a:srgbClr val="C0C0C0"/>
                </a:highlight>
                <a:latin typeface="Trebuchet MS"/>
              </a:rPr>
              <a:t>z niewielkim budżetem: rozwój marki, marketing szeptany, marketing w mediach społecznościowych, oparty na reputacji.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7019111" y="5866447"/>
              <a:ext cx="1503172" cy="1424305"/>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5785983" y="1130317"/>
              <a:ext cx="3983688" cy="5063960"/>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7750010" y="1784908"/>
              <a:ext cx="926795" cy="926261"/>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9217787" y="2696718"/>
              <a:ext cx="485660" cy="715777"/>
            </a:xfrm>
            <a:prstGeom prst="rect">
              <a:avLst/>
            </a:prstGeom>
          </p:spPr>
        </p:pic>
        <p:pic>
          <p:nvPicPr>
            <p:cNvPr id="12" name="object 12"/>
            <p:cNvPicPr/>
            <p:nvPr/>
          </p:nvPicPr>
          <p:blipFill>
            <a:blip r:embed="rId8" cstate="screen">
              <a:extLst>
                <a:ext uri="{28A0092B-C50C-407E-A947-70E740481C1C}">
                  <a14:useLocalDpi xmlns:a14="http://schemas.microsoft.com/office/drawing/2010/main"/>
                </a:ext>
              </a:extLst>
            </a:blip>
            <a:stretch>
              <a:fillRect/>
            </a:stretch>
          </p:blipFill>
          <p:spPr>
            <a:xfrm>
              <a:off x="8735466" y="2453169"/>
              <a:ext cx="715187" cy="1284505"/>
            </a:xfrm>
            <a:prstGeom prst="rect">
              <a:avLst/>
            </a:prstGeom>
          </p:spPr>
        </p:pic>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9097954" y="3679469"/>
              <a:ext cx="554769" cy="852190"/>
            </a:xfrm>
            <a:prstGeom prst="rect">
              <a:avLst/>
            </a:prstGeom>
          </p:spPr>
        </p:pic>
        <p:pic>
          <p:nvPicPr>
            <p:cNvPr id="14" name="object 14"/>
            <p:cNvPicPr/>
            <p:nvPr/>
          </p:nvPicPr>
          <p:blipFill>
            <a:blip r:embed="rId10" cstate="screen">
              <a:extLst>
                <a:ext uri="{28A0092B-C50C-407E-A947-70E740481C1C}">
                  <a14:useLocalDpi xmlns:a14="http://schemas.microsoft.com/office/drawing/2010/main"/>
                </a:ext>
              </a:extLst>
            </a:blip>
            <a:stretch>
              <a:fillRect/>
            </a:stretch>
          </p:blipFill>
          <p:spPr>
            <a:xfrm>
              <a:off x="9143859" y="4445330"/>
              <a:ext cx="255554" cy="3327070"/>
            </a:xfrm>
            <a:prstGeom prst="rect">
              <a:avLst/>
            </a:prstGeom>
          </p:spPr>
        </p:pic>
        <p:pic>
          <p:nvPicPr>
            <p:cNvPr id="15" name="object 15"/>
            <p:cNvPicPr/>
            <p:nvPr/>
          </p:nvPicPr>
          <p:blipFill>
            <a:blip r:embed="rId11" cstate="screen">
              <a:extLst>
                <a:ext uri="{28A0092B-C50C-407E-A947-70E740481C1C}">
                  <a14:useLocalDpi xmlns:a14="http://schemas.microsoft.com/office/drawing/2010/main"/>
                </a:ext>
              </a:extLst>
            </a:blip>
            <a:stretch>
              <a:fillRect/>
            </a:stretch>
          </p:blipFill>
          <p:spPr>
            <a:xfrm>
              <a:off x="9511638" y="4449927"/>
              <a:ext cx="546761" cy="3322472"/>
            </a:xfrm>
            <a:prstGeom prst="rect">
              <a:avLst/>
            </a:prstGeom>
          </p:spPr>
        </p:pic>
        <p:pic>
          <p:nvPicPr>
            <p:cNvPr id="16" name="object 16"/>
            <p:cNvPicPr/>
            <p:nvPr/>
          </p:nvPicPr>
          <p:blipFill>
            <a:blip r:embed="rId12" cstate="screen">
              <a:extLst>
                <a:ext uri="{28A0092B-C50C-407E-A947-70E740481C1C}">
                  <a14:useLocalDpi xmlns:a14="http://schemas.microsoft.com/office/drawing/2010/main"/>
                </a:ext>
              </a:extLst>
            </a:blip>
            <a:stretch>
              <a:fillRect/>
            </a:stretch>
          </p:blipFill>
          <p:spPr>
            <a:xfrm>
              <a:off x="9080406" y="2584221"/>
              <a:ext cx="311496" cy="349907"/>
            </a:xfrm>
            <a:prstGeom prst="rect">
              <a:avLst/>
            </a:prstGeom>
          </p:spPr>
        </p:pic>
        <p:pic>
          <p:nvPicPr>
            <p:cNvPr id="17" name="object 17"/>
            <p:cNvPicPr/>
            <p:nvPr/>
          </p:nvPicPr>
          <p:blipFill>
            <a:blip r:embed="rId13" cstate="screen">
              <a:extLst>
                <a:ext uri="{28A0092B-C50C-407E-A947-70E740481C1C}">
                  <a14:useLocalDpi xmlns:a14="http://schemas.microsoft.com/office/drawing/2010/main"/>
                </a:ext>
              </a:extLst>
            </a:blip>
            <a:stretch>
              <a:fillRect/>
            </a:stretch>
          </p:blipFill>
          <p:spPr>
            <a:xfrm>
              <a:off x="9266542" y="2793949"/>
              <a:ext cx="66374" cy="82956"/>
            </a:xfrm>
            <a:prstGeom prst="rect">
              <a:avLst/>
            </a:prstGeom>
          </p:spPr>
        </p:pic>
        <p:pic>
          <p:nvPicPr>
            <p:cNvPr id="18" name="object 18"/>
            <p:cNvPicPr/>
            <p:nvPr/>
          </p:nvPicPr>
          <p:blipFill>
            <a:blip r:embed="rId14" cstate="screen">
              <a:extLst>
                <a:ext uri="{28A0092B-C50C-407E-A947-70E740481C1C}">
                  <a14:useLocalDpi xmlns:a14="http://schemas.microsoft.com/office/drawing/2010/main"/>
                </a:ext>
              </a:extLst>
            </a:blip>
            <a:stretch>
              <a:fillRect/>
            </a:stretch>
          </p:blipFill>
          <p:spPr>
            <a:xfrm>
              <a:off x="8665486" y="2344267"/>
              <a:ext cx="137632" cy="201950"/>
            </a:xfrm>
            <a:prstGeom prst="rect">
              <a:avLst/>
            </a:prstGeom>
          </p:spPr>
        </p:pic>
        <p:pic>
          <p:nvPicPr>
            <p:cNvPr id="19" name="object 19"/>
            <p:cNvPicPr/>
            <p:nvPr/>
          </p:nvPicPr>
          <p:blipFill>
            <a:blip r:embed="rId15" cstate="screen">
              <a:extLst>
                <a:ext uri="{28A0092B-C50C-407E-A947-70E740481C1C}">
                  <a14:useLocalDpi xmlns:a14="http://schemas.microsoft.com/office/drawing/2010/main"/>
                </a:ext>
              </a:extLst>
            </a:blip>
            <a:stretch>
              <a:fillRect/>
            </a:stretch>
          </p:blipFill>
          <p:spPr>
            <a:xfrm>
              <a:off x="8600008" y="3088830"/>
              <a:ext cx="884084" cy="443672"/>
            </a:xfrm>
            <a:prstGeom prst="rect">
              <a:avLst/>
            </a:prstGeom>
          </p:spPr>
        </p:pic>
        <p:pic>
          <p:nvPicPr>
            <p:cNvPr id="20" name="object 20"/>
            <p:cNvPicPr/>
            <p:nvPr/>
          </p:nvPicPr>
          <p:blipFill>
            <a:blip r:embed="rId16" cstate="screen">
              <a:extLst>
                <a:ext uri="{28A0092B-C50C-407E-A947-70E740481C1C}">
                  <a14:useLocalDpi xmlns:a14="http://schemas.microsoft.com/office/drawing/2010/main"/>
                </a:ext>
              </a:extLst>
            </a:blip>
            <a:stretch>
              <a:fillRect/>
            </a:stretch>
          </p:blipFill>
          <p:spPr>
            <a:xfrm>
              <a:off x="9104324" y="5355412"/>
              <a:ext cx="954075" cy="1670634"/>
            </a:xfrm>
            <a:prstGeom prst="rect">
              <a:avLst/>
            </a:prstGeom>
          </p:spPr>
        </p:pic>
        <p:pic>
          <p:nvPicPr>
            <p:cNvPr id="21" name="object 21"/>
            <p:cNvPicPr/>
            <p:nvPr/>
          </p:nvPicPr>
          <p:blipFill>
            <a:blip r:embed="rId17" cstate="screen">
              <a:extLst>
                <a:ext uri="{28A0092B-C50C-407E-A947-70E740481C1C}">
                  <a14:useLocalDpi xmlns:a14="http://schemas.microsoft.com/office/drawing/2010/main"/>
                </a:ext>
              </a:extLst>
            </a:blip>
            <a:stretch>
              <a:fillRect/>
            </a:stretch>
          </p:blipFill>
          <p:spPr>
            <a:xfrm>
              <a:off x="6375234" y="4890617"/>
              <a:ext cx="47231" cy="2881782"/>
            </a:xfrm>
            <a:prstGeom prst="rect">
              <a:avLst/>
            </a:prstGeom>
          </p:spPr>
        </p:pic>
        <p:pic>
          <p:nvPicPr>
            <p:cNvPr id="22" name="object 22"/>
            <p:cNvPicPr/>
            <p:nvPr/>
          </p:nvPicPr>
          <p:blipFill>
            <a:blip r:embed="rId18" cstate="screen">
              <a:extLst>
                <a:ext uri="{28A0092B-C50C-407E-A947-70E740481C1C}">
                  <a14:useLocalDpi xmlns:a14="http://schemas.microsoft.com/office/drawing/2010/main"/>
                </a:ext>
              </a:extLst>
            </a:blip>
            <a:stretch>
              <a:fillRect/>
            </a:stretch>
          </p:blipFill>
          <p:spPr>
            <a:xfrm>
              <a:off x="4399051" y="4890617"/>
              <a:ext cx="1542389" cy="2881782"/>
            </a:xfrm>
            <a:prstGeom prst="rect">
              <a:avLst/>
            </a:prstGeom>
          </p:spPr>
        </p:pic>
        <p:pic>
          <p:nvPicPr>
            <p:cNvPr id="23" name="object 23"/>
            <p:cNvPicPr/>
            <p:nvPr/>
          </p:nvPicPr>
          <p:blipFill>
            <a:blip r:embed="rId19" cstate="screen">
              <a:extLst>
                <a:ext uri="{28A0092B-C50C-407E-A947-70E740481C1C}">
                  <a14:useLocalDpi xmlns:a14="http://schemas.microsoft.com/office/drawing/2010/main"/>
                </a:ext>
              </a:extLst>
            </a:blip>
            <a:stretch>
              <a:fillRect/>
            </a:stretch>
          </p:blipFill>
          <p:spPr>
            <a:xfrm>
              <a:off x="4862804" y="4879416"/>
              <a:ext cx="1556698" cy="2892983"/>
            </a:xfrm>
            <a:prstGeom prst="rect">
              <a:avLst/>
            </a:prstGeom>
          </p:spPr>
        </p:pic>
        <p:pic>
          <p:nvPicPr>
            <p:cNvPr id="24" name="object 24"/>
            <p:cNvPicPr/>
            <p:nvPr/>
          </p:nvPicPr>
          <p:blipFill>
            <a:blip r:embed="rId20" cstate="screen">
              <a:extLst>
                <a:ext uri="{28A0092B-C50C-407E-A947-70E740481C1C}">
                  <a14:useLocalDpi xmlns:a14="http://schemas.microsoft.com/office/drawing/2010/main"/>
                </a:ext>
              </a:extLst>
            </a:blip>
            <a:stretch>
              <a:fillRect/>
            </a:stretch>
          </p:blipFill>
          <p:spPr>
            <a:xfrm>
              <a:off x="5445953" y="5881598"/>
              <a:ext cx="254286" cy="277825"/>
            </a:xfrm>
            <a:prstGeom prst="rect">
              <a:avLst/>
            </a:prstGeom>
          </p:spPr>
        </p:pic>
        <p:pic>
          <p:nvPicPr>
            <p:cNvPr id="25" name="object 25"/>
            <p:cNvPicPr/>
            <p:nvPr/>
          </p:nvPicPr>
          <p:blipFill>
            <a:blip r:embed="rId21" cstate="screen">
              <a:extLst>
                <a:ext uri="{28A0092B-C50C-407E-A947-70E740481C1C}">
                  <a14:useLocalDpi xmlns:a14="http://schemas.microsoft.com/office/drawing/2010/main"/>
                </a:ext>
              </a:extLst>
            </a:blip>
            <a:stretch>
              <a:fillRect/>
            </a:stretch>
          </p:blipFill>
          <p:spPr>
            <a:xfrm>
              <a:off x="5091429" y="4501489"/>
              <a:ext cx="1118108" cy="1874736"/>
            </a:xfrm>
            <a:prstGeom prst="rect">
              <a:avLst/>
            </a:prstGeom>
          </p:spPr>
        </p:pic>
        <p:pic>
          <p:nvPicPr>
            <p:cNvPr id="26" name="object 26"/>
            <p:cNvPicPr/>
            <p:nvPr/>
          </p:nvPicPr>
          <p:blipFill>
            <a:blip r:embed="rId22" cstate="screen">
              <a:extLst>
                <a:ext uri="{28A0092B-C50C-407E-A947-70E740481C1C}">
                  <a14:useLocalDpi xmlns:a14="http://schemas.microsoft.com/office/drawing/2010/main"/>
                </a:ext>
              </a:extLst>
            </a:blip>
            <a:stretch>
              <a:fillRect/>
            </a:stretch>
          </p:blipFill>
          <p:spPr>
            <a:xfrm>
              <a:off x="6543344" y="3966959"/>
              <a:ext cx="376313" cy="131711"/>
            </a:xfrm>
            <a:prstGeom prst="rect">
              <a:avLst/>
            </a:prstGeom>
          </p:spPr>
        </p:pic>
        <p:pic>
          <p:nvPicPr>
            <p:cNvPr id="27" name="object 27"/>
            <p:cNvPicPr/>
            <p:nvPr/>
          </p:nvPicPr>
          <p:blipFill>
            <a:blip r:embed="rId23" cstate="screen">
              <a:extLst>
                <a:ext uri="{28A0092B-C50C-407E-A947-70E740481C1C}">
                  <a14:useLocalDpi xmlns:a14="http://schemas.microsoft.com/office/drawing/2010/main"/>
                </a:ext>
              </a:extLst>
            </a:blip>
            <a:stretch>
              <a:fillRect/>
            </a:stretch>
          </p:blipFill>
          <p:spPr>
            <a:xfrm>
              <a:off x="5580626" y="3757714"/>
              <a:ext cx="365098" cy="542036"/>
            </a:xfrm>
            <a:prstGeom prst="rect">
              <a:avLst/>
            </a:prstGeom>
          </p:spPr>
        </p:pic>
        <p:pic>
          <p:nvPicPr>
            <p:cNvPr id="28" name="object 28"/>
            <p:cNvPicPr/>
            <p:nvPr/>
          </p:nvPicPr>
          <p:blipFill>
            <a:blip r:embed="rId24" cstate="screen">
              <a:extLst>
                <a:ext uri="{28A0092B-C50C-407E-A947-70E740481C1C}">
                  <a14:useLocalDpi xmlns:a14="http://schemas.microsoft.com/office/drawing/2010/main"/>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1120820"/>
          </a:xfrm>
          <a:prstGeom prst="rect">
            <a:avLst/>
          </a:prstGeom>
        </p:spPr>
        <p:txBody>
          <a:bodyPr vert="horz" wrap="square" lIns="0" tIns="12700" rIns="0" bIns="0" rtlCol="0">
            <a:spAutoFit/>
          </a:bodyPr>
          <a:lstStyle/>
          <a:p>
            <a:pPr marL="12700" marR="5080">
              <a:lnSpc>
                <a:spcPct val="100000"/>
              </a:lnSpc>
              <a:spcBef>
                <a:spcPts val="100"/>
              </a:spcBef>
            </a:pPr>
            <a:r>
              <a:rPr lang="pl-PL" sz="2400" b="0" spc="150" dirty="0">
                <a:solidFill>
                  <a:srgbClr val="1D1D1B"/>
                </a:solidFill>
                <a:latin typeface="Trebuchet MS"/>
                <a:cs typeface="Trebuchet MS"/>
              </a:rPr>
              <a:t>Narzędzie do Samooceny dla Przedsiębiorców</a:t>
            </a:r>
            <a:endParaRPr sz="2400" dirty="0">
              <a:latin typeface="Trebuchet MS"/>
              <a:cs typeface="Trebuchet MS"/>
            </a:endParaRPr>
          </a:p>
        </p:txBody>
      </p:sp>
      <p:sp>
        <p:nvSpPr>
          <p:cNvPr id="30" name="object 30"/>
          <p:cNvSpPr txBox="1"/>
          <p:nvPr/>
        </p:nvSpPr>
        <p:spPr>
          <a:xfrm>
            <a:off x="1232382" y="3102557"/>
            <a:ext cx="4047873" cy="3075201"/>
          </a:xfrm>
          <a:prstGeom prst="rect">
            <a:avLst/>
          </a:prstGeom>
        </p:spPr>
        <p:txBody>
          <a:bodyPr vert="horz" wrap="square" lIns="0" tIns="12700" rIns="0" bIns="0" rtlCol="0">
            <a:spAutoFit/>
          </a:bodyPr>
          <a:lstStyle/>
          <a:p>
            <a:pPr marL="12700" marR="30480">
              <a:lnSpc>
                <a:spcPct val="100000"/>
              </a:lnSpc>
              <a:spcBef>
                <a:spcPts val="100"/>
              </a:spcBef>
            </a:pPr>
            <a:r>
              <a:rPr lang="pl-PL" sz="1800" spc="-70" dirty="0">
                <a:solidFill>
                  <a:srgbClr val="1D1D1B"/>
                </a:solidFill>
                <a:latin typeface="Trebuchet MS"/>
                <a:cs typeface="Trebuchet MS"/>
              </a:rPr>
              <a:t>Pod tym linkiem znajdziesz narzędzie do  </a:t>
            </a:r>
            <a:r>
              <a:rPr lang="pl-PL" sz="1800" spc="-60" dirty="0">
                <a:solidFill>
                  <a:srgbClr val="1D1D1B"/>
                </a:solidFill>
                <a:latin typeface="Trebuchet MS"/>
                <a:cs typeface="Trebuchet MS"/>
              </a:rPr>
              <a:t>Oceny Przedsiębiorczości</a:t>
            </a:r>
            <a:r>
              <a:rPr sz="1800" spc="-20" dirty="0">
                <a:solidFill>
                  <a:srgbClr val="1D1D1B"/>
                </a:solidFill>
                <a:latin typeface="Trebuchet MS"/>
                <a:cs typeface="Trebuchet MS"/>
              </a:rPr>
              <a:t> </a:t>
            </a:r>
            <a:r>
              <a:rPr lang="pl-PL" sz="1800" spc="-55" dirty="0">
                <a:solidFill>
                  <a:srgbClr val="1D1D1B"/>
                </a:solidFill>
                <a:latin typeface="Trebuchet MS"/>
                <a:cs typeface="Trebuchet MS"/>
              </a:rPr>
              <a:t>używane</a:t>
            </a:r>
            <a:br>
              <a:rPr lang="pl-PL" sz="1800" spc="-55" dirty="0">
                <a:solidFill>
                  <a:srgbClr val="1D1D1B"/>
                </a:solidFill>
                <a:latin typeface="Trebuchet MS"/>
                <a:cs typeface="Trebuchet MS"/>
              </a:rPr>
            </a:br>
            <a:r>
              <a:rPr lang="pl-PL" sz="1800" spc="-55" dirty="0">
                <a:solidFill>
                  <a:srgbClr val="1D1D1B"/>
                </a:solidFill>
                <a:latin typeface="Trebuchet MS"/>
                <a:cs typeface="Trebuchet MS"/>
              </a:rPr>
              <a:t>w innym projekcie ERASMUS+ posiadające bardzo dobre opinie </a:t>
            </a:r>
            <a:br>
              <a:rPr lang="pl-PL" sz="1800" spc="-55" dirty="0">
                <a:solidFill>
                  <a:srgbClr val="1D1D1B"/>
                </a:solidFill>
                <a:latin typeface="Trebuchet MS"/>
                <a:cs typeface="Trebuchet MS"/>
              </a:rPr>
            </a:br>
            <a:r>
              <a:rPr lang="pl-PL" sz="1800" spc="-55" dirty="0">
                <a:solidFill>
                  <a:srgbClr val="1D1D1B"/>
                </a:solidFill>
                <a:latin typeface="Trebuchet MS"/>
                <a:cs typeface="Trebuchet MS"/>
              </a:rPr>
              <a:t>i przydatne dla każdego, kto myśli </a:t>
            </a:r>
            <a:br>
              <a:rPr lang="pl-PL" sz="1800" spc="-55" dirty="0">
                <a:solidFill>
                  <a:srgbClr val="1D1D1B"/>
                </a:solidFill>
                <a:latin typeface="Trebuchet MS"/>
                <a:cs typeface="Trebuchet MS"/>
              </a:rPr>
            </a:br>
            <a:r>
              <a:rPr lang="pl-PL" sz="1800" spc="-55" dirty="0">
                <a:solidFill>
                  <a:srgbClr val="1D1D1B"/>
                </a:solidFill>
                <a:latin typeface="Trebuchet MS"/>
                <a:cs typeface="Trebuchet MS"/>
              </a:rPr>
              <a:t>o </a:t>
            </a:r>
            <a:r>
              <a:rPr lang="pl-PL" spc="-55" dirty="0">
                <a:solidFill>
                  <a:srgbClr val="1D1D1B"/>
                </a:solidFill>
                <a:latin typeface="Trebuchet MS"/>
                <a:cs typeface="Trebuchet MS"/>
              </a:rPr>
              <a:t>s</a:t>
            </a:r>
            <a:r>
              <a:rPr lang="pl-PL" sz="1800" spc="-55" dirty="0">
                <a:solidFill>
                  <a:srgbClr val="1D1D1B"/>
                </a:solidFill>
                <a:latin typeface="Trebuchet MS"/>
                <a:cs typeface="Trebuchet MS"/>
              </a:rPr>
              <a:t>amozatrudnieniu</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lang="pl-PL" sz="1800" spc="-80" dirty="0">
                <a:solidFill>
                  <a:srgbClr val="1D1D1B"/>
                </a:solidFill>
                <a:latin typeface="Trebuchet MS"/>
                <a:cs typeface="Trebuchet MS"/>
              </a:rPr>
              <a:t>Możesz wypełnić i pokazać wyniki klasie/grupie.</a:t>
            </a:r>
            <a:endParaRPr lang="pt-PT" sz="1850" spc="-55" dirty="0">
              <a:solidFill>
                <a:srgbClr val="1D1D1B"/>
              </a:solidFill>
              <a:latin typeface="Trebuchet MS"/>
              <a:cs typeface="Trebuchet MS"/>
            </a:endParaRPr>
          </a:p>
          <a:p>
            <a:pPr marL="12700" marR="331470">
              <a:lnSpc>
                <a:spcPct val="100000"/>
              </a:lnSpc>
            </a:pPr>
            <a:endParaRPr lang="pt-PT" sz="1850" spc="-55" dirty="0">
              <a:solidFill>
                <a:srgbClr val="1D1D1B"/>
              </a:solidFill>
              <a:latin typeface="Trebuchet MS"/>
              <a:cs typeface="Trebuchet MS"/>
            </a:endParaRPr>
          </a:p>
          <a:p>
            <a:pPr marL="12700" marR="331470">
              <a:lnSpc>
                <a:spcPct val="100000"/>
              </a:lnSpc>
            </a:pPr>
            <a:endParaRPr lang="pt-PT" sz="18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Samoocena</a:t>
            </a:r>
            <a:endParaRPr sz="1800" dirty="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0016" y="3505200"/>
            <a:ext cx="5139984" cy="2044149"/>
          </a:xfrm>
          <a:prstGeom prst="rect">
            <a:avLst/>
          </a:prstGeom>
        </p:spPr>
        <p:txBody>
          <a:bodyPr vert="horz" wrap="square" lIns="0" tIns="12700" rIns="0" bIns="0" rtlCol="0">
            <a:spAutoFit/>
          </a:bodyPr>
          <a:lstStyle/>
          <a:p>
            <a:pPr marL="49530" marR="5080" algn="ctr">
              <a:lnSpc>
                <a:spcPct val="100000"/>
              </a:lnSpc>
              <a:spcBef>
                <a:spcPts val="100"/>
              </a:spcBef>
            </a:pPr>
            <a:r>
              <a:rPr lang="pl-PL" spc="370" dirty="0"/>
              <a:t>Dziękuję</a:t>
            </a:r>
            <a:r>
              <a:rPr spc="390" dirty="0"/>
              <a:t>!</a:t>
            </a:r>
          </a:p>
          <a:p>
            <a:pPr marL="36830" algn="ctr">
              <a:lnSpc>
                <a:spcPct val="100000"/>
              </a:lnSpc>
            </a:pPr>
            <a:r>
              <a:rPr spc="130"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2"/>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screen">
              <a:extLst>
                <a:ext uri="{28A0092B-C50C-407E-A947-70E740481C1C}">
                  <a14:useLocalDpi xmlns:a14="http://schemas.microsoft.com/office/drawing/2010/main"/>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screen">
              <a:extLst>
                <a:ext uri="{28A0092B-C50C-407E-A947-70E740481C1C}">
                  <a14:useLocalDpi xmlns:a14="http://schemas.microsoft.com/office/drawing/2010/main"/>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3" name="TextBox 42">
            <a:extLst>
              <a:ext uri="{FF2B5EF4-FFF2-40B4-BE49-F238E27FC236}">
                <a16:creationId xmlns:a16="http://schemas.microsoft.com/office/drawing/2014/main" id="{9BCA1574-96AE-1D73-12BD-8D1C7085F5DC}"/>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44" name="Picture 43" descr="Graphical user interface, text, application&#10;&#10;Description automatically generated">
            <a:extLst>
              <a:ext uri="{FF2B5EF4-FFF2-40B4-BE49-F238E27FC236}">
                <a16:creationId xmlns:a16="http://schemas.microsoft.com/office/drawing/2014/main" id="{1FF18042-B9CD-F283-5C75-2260119394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3362" y="6274131"/>
            <a:ext cx="3015038" cy="61897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90837" y="914400"/>
            <a:ext cx="4735830" cy="2039020"/>
          </a:xfrm>
          <a:prstGeom prst="rect">
            <a:avLst/>
          </a:prstGeom>
        </p:spPr>
        <p:txBody>
          <a:bodyPr vert="horz" wrap="square" lIns="0" tIns="12700" rIns="0" bIns="0" rtlCol="0">
            <a:spAutoFit/>
          </a:bodyPr>
          <a:lstStyle/>
          <a:p>
            <a:pPr marL="12700">
              <a:lnSpc>
                <a:spcPts val="7920"/>
              </a:lnSpc>
              <a:spcBef>
                <a:spcPts val="100"/>
              </a:spcBef>
            </a:pPr>
            <a:r>
              <a:rPr lang="pl-PL" sz="7200" b="0" spc="530" dirty="0">
                <a:solidFill>
                  <a:srgbClr val="1D1D1B"/>
                </a:solidFill>
                <a:latin typeface="Trebuchet MS"/>
                <a:cs typeface="Trebuchet MS"/>
              </a:rPr>
              <a:t>Definicja i Teoria</a:t>
            </a:r>
            <a:endParaRPr sz="7200" dirty="0">
              <a:latin typeface="Trebuchet MS"/>
              <a:cs typeface="Trebuchet MS"/>
            </a:endParaRPr>
          </a:p>
        </p:txBody>
      </p:sp>
      <p:sp>
        <p:nvSpPr>
          <p:cNvPr id="9" name="object 9"/>
          <p:cNvSpPr txBox="1"/>
          <p:nvPr/>
        </p:nvSpPr>
        <p:spPr>
          <a:xfrm>
            <a:off x="1200386" y="3211041"/>
            <a:ext cx="4098925" cy="2759730"/>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5</a:t>
            </a:r>
            <a:endParaRPr sz="2100" dirty="0">
              <a:latin typeface="Trebuchet MS"/>
              <a:cs typeface="Trebuchet MS"/>
            </a:endParaRPr>
          </a:p>
          <a:p>
            <a:pPr marL="12700" marR="5080">
              <a:lnSpc>
                <a:spcPts val="2100"/>
              </a:lnSpc>
              <a:spcBef>
                <a:spcPts val="2100"/>
              </a:spcBef>
            </a:pPr>
            <a:r>
              <a:rPr lang="pl-PL" sz="2100" b="1" i="1" spc="-50" dirty="0">
                <a:solidFill>
                  <a:srgbClr val="1D1D1B"/>
                </a:solidFill>
                <a:latin typeface="Trebuchet MS"/>
              </a:rPr>
              <a:t>Marketing twojego pomysłu na niewielkim budżecie: rozwój marki, marketing szeptany, marketing w mediach społecznościowych i oparty na reputacji.</a:t>
            </a:r>
          </a:p>
          <a:p>
            <a:pPr marL="12700" marR="5080">
              <a:lnSpc>
                <a:spcPts val="2100"/>
              </a:lnSpc>
              <a:spcBef>
                <a:spcPts val="2100"/>
              </a:spcBef>
            </a:pPr>
            <a:endParaRPr sz="2100" dirty="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625" cy="6983095"/>
            <a:chOff x="0" y="789607"/>
            <a:chExt cx="6143625" cy="6983095"/>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2018334"/>
              <a:ext cx="4534331" cy="5754065"/>
            </a:xfrm>
            <a:prstGeom prst="rect">
              <a:avLst/>
            </a:prstGeom>
          </p:spPr>
        </p:pic>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6" name="object 6"/>
          <p:cNvSpPr txBox="1"/>
          <p:nvPr/>
        </p:nvSpPr>
        <p:spPr>
          <a:xfrm>
            <a:off x="5300634" y="5005460"/>
            <a:ext cx="3490595" cy="1407693"/>
          </a:xfrm>
          <a:prstGeom prst="rect">
            <a:avLst/>
          </a:prstGeom>
        </p:spPr>
        <p:txBody>
          <a:bodyPr vert="horz" wrap="square" lIns="0" tIns="12700" rIns="0" bIns="0" rtlCol="0">
            <a:spAutoFit/>
          </a:bodyPr>
          <a:lstStyle/>
          <a:p>
            <a:pPr marL="12700" marR="5080">
              <a:lnSpc>
                <a:spcPct val="100000"/>
              </a:lnSpc>
              <a:spcBef>
                <a:spcPts val="100"/>
              </a:spcBef>
            </a:pPr>
            <a:r>
              <a:rPr lang="en-GB" spc="-80" dirty="0">
                <a:solidFill>
                  <a:srgbClr val="1D1D1B"/>
                </a:solidFill>
                <a:latin typeface="Trebuchet MS"/>
              </a:rPr>
              <a:t>“</a:t>
            </a:r>
            <a:r>
              <a:rPr lang="pl-PL" dirty="0"/>
              <a:t>Twoja marka nie jest tym, czym twierdzisz, że jest. Jest tym, czym jest zdaniem Twoich klientów</a:t>
            </a:r>
            <a:r>
              <a:rPr lang="pl-PL" spc="-80" dirty="0">
                <a:solidFill>
                  <a:srgbClr val="1D1D1B"/>
                </a:solidFill>
                <a:latin typeface="Trebuchet MS"/>
              </a:rPr>
              <a:t>”</a:t>
            </a:r>
            <a:endParaRPr spc="-80" dirty="0">
              <a:solidFill>
                <a:srgbClr val="1D1D1B"/>
              </a:solidFill>
              <a:latin typeface="Trebuchet MS"/>
            </a:endParaRPr>
          </a:p>
          <a:p>
            <a:pPr>
              <a:lnSpc>
                <a:spcPct val="100000"/>
              </a:lnSpc>
            </a:pPr>
            <a:endParaRPr sz="1900" dirty="0">
              <a:latin typeface="Trebuchet MS"/>
              <a:cs typeface="Trebuchet MS"/>
            </a:endParaRPr>
          </a:p>
          <a:p>
            <a:pPr marL="12700" marR="308610" indent="-635">
              <a:lnSpc>
                <a:spcPct val="97700"/>
              </a:lnSpc>
            </a:pPr>
            <a:r>
              <a:rPr lang="en-GB" b="1" spc="55" dirty="0">
                <a:solidFill>
                  <a:srgbClr val="1D1D1B"/>
                </a:solidFill>
                <a:latin typeface="Trebuchet MS"/>
              </a:rPr>
              <a:t>- MARTY NEUMEIER</a:t>
            </a:r>
            <a:endParaRPr b="1" spc="55" dirty="0">
              <a:solidFill>
                <a:srgbClr val="1D1D1B"/>
              </a:solidFill>
              <a:latin typeface="Trebuchet MS"/>
            </a:endParaRPr>
          </a:p>
        </p:txBody>
      </p:sp>
      <p:sp>
        <p:nvSpPr>
          <p:cNvPr id="7" name="object 7"/>
          <p:cNvSpPr txBox="1"/>
          <p:nvPr/>
        </p:nvSpPr>
        <p:spPr>
          <a:xfrm>
            <a:off x="1557654" y="1600200"/>
            <a:ext cx="4131310" cy="1674817"/>
          </a:xfrm>
          <a:prstGeom prst="rect">
            <a:avLst/>
          </a:prstGeom>
        </p:spPr>
        <p:txBody>
          <a:bodyPr vert="horz" wrap="square" lIns="0" tIns="12700" rIns="0" bIns="0" rtlCol="0">
            <a:spAutoFit/>
          </a:bodyPr>
          <a:lstStyle/>
          <a:p>
            <a:pPr marL="12700" marR="5080">
              <a:spcBef>
                <a:spcPts val="100"/>
              </a:spcBef>
            </a:pPr>
            <a:r>
              <a:rPr lang="pl-PL" spc="-95" dirty="0">
                <a:solidFill>
                  <a:srgbClr val="FFFFFF"/>
                </a:solidFill>
                <a:latin typeface="Trebuchet MS"/>
              </a:rPr>
              <a:t>Marka to produkt, lub usługa, której klienci nadają wartość i tożsamość. Możemy próbować kontrolować markę za pomocą projektowania, komunikacji i nazewnictwa, ale nigdy nie będziemy w pełni kontrolować tego, jak ludzie ją postrzegają.</a:t>
            </a:r>
            <a:endParaRPr spc="-95" dirty="0">
              <a:solidFill>
                <a:srgbClr val="FFFFFF"/>
              </a:solidFill>
              <a:latin typeface="Trebuchet MS"/>
            </a:endParaRPr>
          </a:p>
        </p:txBody>
      </p:sp>
      <p:sp>
        <p:nvSpPr>
          <p:cNvPr id="8" name="object 8"/>
          <p:cNvSpPr txBox="1">
            <a:spLocks noGrp="1"/>
          </p:cNvSpPr>
          <p:nvPr>
            <p:ph type="title"/>
          </p:nvPr>
        </p:nvSpPr>
        <p:spPr>
          <a:xfrm>
            <a:off x="1616000" y="1056673"/>
            <a:ext cx="2213610" cy="391160"/>
          </a:xfrm>
          <a:prstGeom prst="rect">
            <a:avLst/>
          </a:prstGeom>
        </p:spPr>
        <p:txBody>
          <a:bodyPr vert="horz" wrap="square" lIns="0" tIns="12700" rIns="0" bIns="0" rtlCol="0">
            <a:spAutoFit/>
          </a:bodyPr>
          <a:lstStyle/>
          <a:p>
            <a:pPr marL="12700">
              <a:lnSpc>
                <a:spcPct val="100000"/>
              </a:lnSpc>
              <a:spcBef>
                <a:spcPts val="100"/>
              </a:spcBef>
            </a:pPr>
            <a:r>
              <a:rPr lang="pl-PL" sz="2400" b="0" spc="140" dirty="0">
                <a:solidFill>
                  <a:srgbClr val="FFFFFF"/>
                </a:solidFill>
                <a:latin typeface="Trebuchet MS"/>
                <a:cs typeface="Trebuchet MS"/>
              </a:rPr>
              <a:t>Marka</a:t>
            </a:r>
            <a:endParaRPr sz="2400" dirty="0">
              <a:latin typeface="Trebuchet MS"/>
              <a:cs typeface="Trebuchet MS"/>
            </a:endParaRPr>
          </a:p>
        </p:txBody>
      </p:sp>
      <p:sp>
        <p:nvSpPr>
          <p:cNvPr id="10" name="object 10"/>
          <p:cNvSpPr txBox="1"/>
          <p:nvPr/>
        </p:nvSpPr>
        <p:spPr>
          <a:xfrm>
            <a:off x="6805416" y="1470487"/>
            <a:ext cx="2095597" cy="1872307"/>
          </a:xfrm>
          <a:prstGeom prst="rect">
            <a:avLst/>
          </a:prstGeom>
        </p:spPr>
        <p:txBody>
          <a:bodyPr vert="horz" wrap="square" lIns="0" tIns="12700" rIns="0" bIns="0" rtlCol="0">
            <a:spAutoFit/>
          </a:bodyPr>
          <a:lstStyle/>
          <a:p>
            <a:pPr marL="12700" marR="5080">
              <a:spcBef>
                <a:spcPts val="100"/>
              </a:spcBef>
            </a:pPr>
            <a:r>
              <a:rPr lang="pl-PL" sz="2400" i="1" spc="-70" dirty="0" err="1">
                <a:solidFill>
                  <a:srgbClr val="1D1D1B"/>
                </a:solidFill>
                <a:latin typeface="Arial"/>
                <a:cs typeface="Arial"/>
              </a:rPr>
              <a:t>Branding</a:t>
            </a:r>
            <a:r>
              <a:rPr lang="pl-PL" sz="2400" i="1" spc="-70" dirty="0">
                <a:solidFill>
                  <a:srgbClr val="1D1D1B"/>
                </a:solidFill>
                <a:latin typeface="Arial"/>
                <a:cs typeface="Arial"/>
              </a:rPr>
              <a:t> to proces łączenia dobrej strategii z kreatywnością</a:t>
            </a:r>
            <a:endParaRPr lang="en-PT" sz="2400" i="1" spc="-70" dirty="0">
              <a:solidFill>
                <a:srgbClr val="1D1D1B"/>
              </a:solidFill>
              <a:latin typeface="Arial"/>
              <a:cs typeface="Arial"/>
            </a:endParaRPr>
          </a:p>
          <a:p>
            <a:pPr marL="12700" marR="5080">
              <a:lnSpc>
                <a:spcPct val="100000"/>
              </a:lnSpc>
              <a:spcBef>
                <a:spcPts val="100"/>
              </a:spcBef>
            </a:pPr>
            <a:endParaRPr sz="2400" dirty="0">
              <a:latin typeface="Arial"/>
              <a:cs typeface="Arial"/>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3" y="789622"/>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6079"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2401600"/>
            <a:ext cx="4076700" cy="4847629"/>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03923" y="3783893"/>
            <a:ext cx="3941368" cy="3313728"/>
          </a:xfrm>
          <a:prstGeom prst="rect">
            <a:avLst/>
          </a:prstGeom>
        </p:spPr>
        <p:txBody>
          <a:bodyPr vert="horz" wrap="square" lIns="0" tIns="12700" rIns="0" bIns="0" rtlCol="0">
            <a:spAutoFit/>
          </a:bodyPr>
          <a:lstStyle/>
          <a:p>
            <a:pPr marL="12700">
              <a:lnSpc>
                <a:spcPts val="4200"/>
              </a:lnSpc>
              <a:spcBef>
                <a:spcPts val="100"/>
              </a:spcBef>
            </a:pPr>
            <a:r>
              <a:rPr lang="pl-PL" sz="3600" b="1" spc="-5" dirty="0" err="1">
                <a:solidFill>
                  <a:srgbClr val="1D1D1B"/>
                </a:solidFill>
                <a:latin typeface="Trebuchet MS"/>
                <a:cs typeface="Trebuchet MS"/>
              </a:rPr>
              <a:t>Banksy</a:t>
            </a:r>
            <a:endParaRPr lang="pt-PT" sz="3600" b="1" spc="-5" dirty="0">
              <a:solidFill>
                <a:srgbClr val="1D1D1B"/>
              </a:solidFill>
              <a:latin typeface="Trebuchet MS"/>
              <a:cs typeface="Trebuchet MS"/>
            </a:endParaRPr>
          </a:p>
          <a:p>
            <a:pPr marL="12700" marR="130175">
              <a:lnSpc>
                <a:spcPct val="100000"/>
              </a:lnSpc>
              <a:spcBef>
                <a:spcPts val="2095"/>
              </a:spcBef>
            </a:pPr>
            <a:r>
              <a:rPr lang="pl-PL" spc="-55" dirty="0">
                <a:solidFill>
                  <a:srgbClr val="1D1D1B"/>
                </a:solidFill>
                <a:latin typeface="Trebuchet MS"/>
                <a:cs typeface="Trebuchet MS"/>
              </a:rPr>
              <a:t>Wyróżnia się niepowtarzalnym stylem. Wystarczy spojrzenie na </a:t>
            </a:r>
            <a:r>
              <a:rPr lang="pl-PL" spc="-55">
                <a:solidFill>
                  <a:srgbClr val="1D1D1B"/>
                </a:solidFill>
                <a:latin typeface="Trebuchet MS"/>
                <a:cs typeface="Trebuchet MS"/>
              </a:rPr>
              <a:t>jego obrazy, </a:t>
            </a:r>
            <a:r>
              <a:rPr lang="pl-PL" spc="-55" dirty="0">
                <a:solidFill>
                  <a:srgbClr val="1D1D1B"/>
                </a:solidFill>
                <a:latin typeface="Trebuchet MS"/>
                <a:cs typeface="Trebuchet MS"/>
              </a:rPr>
              <a:t>żeby rozpoznać artystę i odczytać zawarte w nich przesłanie. </a:t>
            </a:r>
            <a:r>
              <a:rPr lang="pl-PL" spc="-55" dirty="0" err="1">
                <a:solidFill>
                  <a:srgbClr val="1D1D1B"/>
                </a:solidFill>
                <a:latin typeface="Trebuchet MS"/>
                <a:cs typeface="Trebuchet MS"/>
              </a:rPr>
              <a:t>Banksy</a:t>
            </a:r>
            <a:r>
              <a:rPr lang="pl-PL" spc="-55" dirty="0">
                <a:solidFill>
                  <a:srgbClr val="1D1D1B"/>
                </a:solidFill>
                <a:latin typeface="Trebuchet MS"/>
                <a:cs typeface="Trebuchet MS"/>
              </a:rPr>
              <a:t> stanowi swoją własną tożsamość.</a:t>
            </a:r>
            <a:br>
              <a:rPr lang="pl-PL" spc="-55" dirty="0">
                <a:solidFill>
                  <a:srgbClr val="1D1D1B"/>
                </a:solidFill>
                <a:latin typeface="Trebuchet MS"/>
                <a:cs typeface="Trebuchet MS"/>
              </a:rPr>
            </a:br>
            <a:br>
              <a:rPr lang="pl-PL" spc="-55" dirty="0">
                <a:solidFill>
                  <a:srgbClr val="1D1D1B"/>
                </a:solidFill>
                <a:latin typeface="Trebuchet MS"/>
                <a:cs typeface="Trebuchet MS"/>
              </a:rPr>
            </a:br>
            <a:r>
              <a:rPr lang="pl-PL" spc="-55" dirty="0">
                <a:solidFill>
                  <a:srgbClr val="1D1D1B"/>
                </a:solidFill>
                <a:latin typeface="Trebuchet MS"/>
                <a:cs typeface="Trebuchet MS"/>
              </a:rPr>
              <a:t>Stworzona przez </a:t>
            </a:r>
            <a:r>
              <a:rPr lang="pl-PL" spc="-55" dirty="0" err="1">
                <a:solidFill>
                  <a:srgbClr val="1D1D1B"/>
                </a:solidFill>
                <a:latin typeface="Trebuchet MS"/>
                <a:cs typeface="Trebuchet MS"/>
              </a:rPr>
              <a:t>Banksy’ego</a:t>
            </a:r>
            <a:r>
              <a:rPr lang="pl-PL" spc="-55" dirty="0">
                <a:solidFill>
                  <a:srgbClr val="1D1D1B"/>
                </a:solidFill>
                <a:latin typeface="Trebuchet MS"/>
                <a:cs typeface="Trebuchet MS"/>
              </a:rPr>
              <a:t> tożsamość jest spójna, niepowtarzalna </a:t>
            </a:r>
            <a:br>
              <a:rPr lang="pl-PL" spc="-55" dirty="0">
                <a:solidFill>
                  <a:srgbClr val="1D1D1B"/>
                </a:solidFill>
                <a:latin typeface="Trebuchet MS"/>
                <a:cs typeface="Trebuchet MS"/>
              </a:rPr>
            </a:br>
            <a:r>
              <a:rPr lang="pl-PL" spc="-55" dirty="0">
                <a:solidFill>
                  <a:srgbClr val="1D1D1B"/>
                </a:solidFill>
                <a:latin typeface="Trebuchet MS"/>
                <a:cs typeface="Trebuchet MS"/>
              </a:rPr>
              <a:t>i obiektywna.</a:t>
            </a:r>
            <a:endParaRPr lang="en-GB" spc="-55" dirty="0">
              <a:solidFill>
                <a:srgbClr val="1D1D1B"/>
              </a:solidFill>
              <a:latin typeface="Trebuchet MS"/>
              <a:cs typeface="Trebuchet MS"/>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spAutoFit/>
          </a:bodyPr>
          <a:lstStyle/>
          <a:p>
            <a:pPr marL="12700">
              <a:lnSpc>
                <a:spcPct val="100000"/>
              </a:lnSpc>
              <a:spcBef>
                <a:spcPts val="100"/>
              </a:spcBef>
            </a:pPr>
            <a:r>
              <a:rPr lang="pl-PL" sz="3600" spc="-5" dirty="0">
                <a:solidFill>
                  <a:srgbClr val="1D1D1B"/>
                </a:solidFill>
                <a:latin typeface="Trebuchet MS"/>
                <a:cs typeface="Trebuchet MS"/>
              </a:rPr>
              <a:t>Tożsamość</a:t>
            </a:r>
            <a:endParaRPr sz="3600" dirty="0">
              <a:latin typeface="Trebuchet MS"/>
              <a:cs typeface="Trebuchet MS"/>
            </a:endParaRPr>
          </a:p>
        </p:txBody>
      </p:sp>
      <p:sp>
        <p:nvSpPr>
          <p:cNvPr id="8" name="object 8"/>
          <p:cNvSpPr txBox="1"/>
          <p:nvPr/>
        </p:nvSpPr>
        <p:spPr>
          <a:xfrm>
            <a:off x="1138770" y="1431937"/>
            <a:ext cx="3576320" cy="382156"/>
          </a:xfrm>
          <a:prstGeom prst="rect">
            <a:avLst/>
          </a:prstGeom>
        </p:spPr>
        <p:txBody>
          <a:bodyPr vert="horz" wrap="square" lIns="0" tIns="12700" rIns="0" bIns="0" rtlCol="0">
            <a:spAutoFit/>
          </a:bodyPr>
          <a:lstStyle/>
          <a:p>
            <a:pPr marL="12700">
              <a:lnSpc>
                <a:spcPct val="100000"/>
              </a:lnSpc>
              <a:spcBef>
                <a:spcPts val="100"/>
              </a:spcBef>
            </a:pPr>
            <a:r>
              <a:rPr lang="pl-PL" sz="2400" i="1" spc="-110" dirty="0">
                <a:solidFill>
                  <a:srgbClr val="1D1D1B"/>
                </a:solidFill>
                <a:latin typeface="Arial"/>
                <a:cs typeface="Arial"/>
              </a:rPr>
              <a:t>to</a:t>
            </a:r>
            <a:r>
              <a:rPr lang="en-PT" sz="2400" i="1" spc="-110" dirty="0">
                <a:solidFill>
                  <a:srgbClr val="1D1D1B"/>
                </a:solidFill>
                <a:latin typeface="Arial"/>
                <a:cs typeface="Arial"/>
              </a:rPr>
              <a:t>…</a:t>
            </a:r>
          </a:p>
        </p:txBody>
      </p:sp>
      <p:sp>
        <p:nvSpPr>
          <p:cNvPr id="9" name="object 9"/>
          <p:cNvSpPr txBox="1"/>
          <p:nvPr/>
        </p:nvSpPr>
        <p:spPr>
          <a:xfrm>
            <a:off x="1113232" y="2590800"/>
            <a:ext cx="3505835" cy="4167808"/>
          </a:xfrm>
          <a:prstGeom prst="rect">
            <a:avLst/>
          </a:prstGeom>
        </p:spPr>
        <p:txBody>
          <a:bodyPr vert="horz" wrap="square" lIns="0" tIns="12700" rIns="0" bIns="0" rtlCol="0">
            <a:spAutoFit/>
          </a:bodyPr>
          <a:lstStyle/>
          <a:p>
            <a:r>
              <a:rPr lang="pl-PL" b="1" spc="-45" dirty="0">
                <a:solidFill>
                  <a:srgbClr val="FFFFFF"/>
                </a:solidFill>
                <a:latin typeface="Trebuchet MS"/>
              </a:rPr>
              <a:t>Unikalne</a:t>
            </a:r>
            <a:r>
              <a:rPr lang="pt-PT" b="1" spc="-45" dirty="0">
                <a:solidFill>
                  <a:srgbClr val="FFFFFF"/>
                </a:solidFill>
                <a:latin typeface="Trebuchet MS"/>
              </a:rPr>
              <a:t> i </a:t>
            </a:r>
            <a:r>
              <a:rPr lang="pl-PL" b="1" spc="-45" dirty="0">
                <a:solidFill>
                  <a:srgbClr val="FFFFFF"/>
                </a:solidFill>
                <a:latin typeface="Trebuchet MS"/>
              </a:rPr>
              <a:t>niezbywalne.</a:t>
            </a:r>
          </a:p>
          <a:p>
            <a:r>
              <a:rPr lang="pl-PL" spc="-45" dirty="0">
                <a:solidFill>
                  <a:srgbClr val="FFFFFF"/>
                </a:solidFill>
                <a:latin typeface="Trebuchet MS"/>
              </a:rPr>
              <a:t>Żadne dwie marki nie mają takiej samej tożsamości. Produkt może być skopiowany, ale niemożliwe jest skopiowanie tożsamości</a:t>
            </a:r>
            <a:r>
              <a:rPr lang="en-US" spc="-45" dirty="0">
                <a:solidFill>
                  <a:srgbClr val="FFFFFF"/>
                </a:solidFill>
                <a:latin typeface="Trebuchet MS"/>
              </a:rPr>
              <a:t>.</a:t>
            </a:r>
            <a:endParaRPr lang="en-GB" spc="-45" dirty="0">
              <a:solidFill>
                <a:srgbClr val="FFFFFF"/>
              </a:solidFill>
              <a:latin typeface="Trebuchet MS"/>
            </a:endParaRPr>
          </a:p>
          <a:p>
            <a:endParaRPr lang="en-GB" spc="-45" dirty="0">
              <a:solidFill>
                <a:srgbClr val="FFFFFF"/>
              </a:solidFill>
              <a:latin typeface="Trebuchet MS"/>
            </a:endParaRPr>
          </a:p>
          <a:p>
            <a:r>
              <a:rPr lang="pl-PL" b="1" spc="-45" dirty="0">
                <a:solidFill>
                  <a:srgbClr val="FFFFFF"/>
                </a:solidFill>
                <a:latin typeface="Trebuchet MS"/>
              </a:rPr>
              <a:t>Spójność</a:t>
            </a:r>
            <a:endParaRPr lang="en-GB" b="1" spc="-45" dirty="0">
              <a:solidFill>
                <a:srgbClr val="FFFFFF"/>
              </a:solidFill>
              <a:latin typeface="Trebuchet MS"/>
            </a:endParaRPr>
          </a:p>
          <a:p>
            <a:r>
              <a:rPr lang="pl-PL" spc="-45" dirty="0">
                <a:solidFill>
                  <a:srgbClr val="FFFFFF"/>
                </a:solidFill>
                <a:latin typeface="Trebuchet MS"/>
              </a:rPr>
              <a:t>Tożsamość musi być bezpośrednio związana z produktem i usługą</a:t>
            </a:r>
            <a:r>
              <a:rPr lang="en-US" spc="-45" dirty="0">
                <a:solidFill>
                  <a:srgbClr val="FFFFFF"/>
                </a:solidFill>
                <a:latin typeface="Trebuchet MS"/>
              </a:rPr>
              <a:t>.</a:t>
            </a:r>
          </a:p>
          <a:p>
            <a:endParaRPr lang="en-GB" spc="-45" dirty="0">
              <a:solidFill>
                <a:srgbClr val="FFFFFF"/>
              </a:solidFill>
              <a:latin typeface="Trebuchet MS"/>
            </a:endParaRPr>
          </a:p>
          <a:p>
            <a:r>
              <a:rPr lang="pl-PL" b="1" spc="-45" dirty="0">
                <a:solidFill>
                  <a:srgbClr val="FFFFFF"/>
                </a:solidFill>
                <a:latin typeface="Trebuchet MS"/>
              </a:rPr>
              <a:t>Obiektywność i dostosowanie</a:t>
            </a:r>
            <a:endParaRPr lang="en-GB" b="1" spc="-45" dirty="0">
              <a:solidFill>
                <a:srgbClr val="FFFFFF"/>
              </a:solidFill>
              <a:latin typeface="Trebuchet MS"/>
            </a:endParaRPr>
          </a:p>
          <a:p>
            <a:r>
              <a:rPr lang="pl-PL" spc="-45" dirty="0">
                <a:solidFill>
                  <a:srgbClr val="FFFFFF"/>
                </a:solidFill>
                <a:latin typeface="Trebuchet MS"/>
              </a:rPr>
              <a:t>Tożsamość musi być bezpośrednia </a:t>
            </a:r>
            <a:br>
              <a:rPr lang="pl-PL" spc="-45" dirty="0">
                <a:solidFill>
                  <a:srgbClr val="FFFFFF"/>
                </a:solidFill>
                <a:latin typeface="Trebuchet MS"/>
              </a:rPr>
            </a:br>
            <a:r>
              <a:rPr lang="pl-PL" spc="-45" dirty="0">
                <a:solidFill>
                  <a:srgbClr val="FFFFFF"/>
                </a:solidFill>
                <a:latin typeface="Trebuchet MS"/>
              </a:rPr>
              <a:t>w swoich celach, komunikacja musi być dostosowana do odbiorców </a:t>
            </a:r>
            <a:br>
              <a:rPr lang="pl-PL" spc="-45" dirty="0">
                <a:solidFill>
                  <a:srgbClr val="FFFFFF"/>
                </a:solidFill>
                <a:latin typeface="Trebuchet MS"/>
              </a:rPr>
            </a:br>
            <a:r>
              <a:rPr lang="pl-PL" spc="-45" dirty="0">
                <a:solidFill>
                  <a:srgbClr val="FFFFFF"/>
                </a:solidFill>
                <a:latin typeface="Trebuchet MS"/>
              </a:rPr>
              <a:t>i być w stanie ewoluować z czasem.</a:t>
            </a:r>
            <a:endParaRPr sz="1800" dirty="0">
              <a:latin typeface="Trebuchet MS"/>
              <a:cs typeface="Trebuchet MS"/>
            </a:endParaRPr>
          </a:p>
        </p:txBody>
      </p:sp>
      <p:sp>
        <p:nvSpPr>
          <p:cNvPr id="10" name="object 10"/>
          <p:cNvSpPr txBox="1"/>
          <p:nvPr/>
        </p:nvSpPr>
        <p:spPr>
          <a:xfrm>
            <a:off x="9601200" y="1981200"/>
            <a:ext cx="153888"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lang="pt-PT" sz="1000" b="1" spc="-10" dirty="0" err="1">
                <a:solidFill>
                  <a:srgbClr val="5E5D5D"/>
                </a:solidFill>
                <a:latin typeface="Trebuchet MS"/>
                <a:cs typeface="Trebuchet MS"/>
              </a:rPr>
              <a:t>Zatista</a:t>
            </a:r>
            <a:endParaRPr sz="1000" dirty="0">
              <a:latin typeface="Trebuchet MS"/>
              <a:cs typeface="Trebuchet MS"/>
            </a:endParaRPr>
          </a:p>
        </p:txBody>
      </p:sp>
      <p:pic>
        <p:nvPicPr>
          <p:cNvPr id="1028" name="Picture 4">
            <a:extLst>
              <a:ext uri="{FF2B5EF4-FFF2-40B4-BE49-F238E27FC236}">
                <a16:creationId xmlns:a16="http://schemas.microsoft.com/office/drawing/2014/main" id="{4A05E5F9-BB4A-2942-9B44-02F78C086D9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5302151" y="-1"/>
            <a:ext cx="4756623" cy="29610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F69A020-B251-4E67-B7E5-DD405AF6E352}"/>
              </a:ext>
            </a:extLst>
          </p:cNvPr>
          <p:cNvSpPr/>
          <p:nvPr/>
        </p:nvSpPr>
        <p:spPr>
          <a:xfrm>
            <a:off x="0" y="0"/>
            <a:ext cx="10210800" cy="7772400"/>
          </a:xfrm>
          <a:prstGeom prst="rect">
            <a:avLst/>
          </a:prstGeom>
          <a:solidFill>
            <a:srgbClr val="D4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object 2"/>
          <p:cNvSpPr/>
          <p:nvPr/>
        </p:nvSpPr>
        <p:spPr>
          <a:xfrm flipH="1">
            <a:off x="8408512"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5" name="object 5"/>
          <p:cNvSpPr/>
          <p:nvPr/>
        </p:nvSpPr>
        <p:spPr>
          <a:xfrm flipH="1">
            <a:off x="7243762" y="3723862"/>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pic>
        <p:nvPicPr>
          <p:cNvPr id="30" name="Picture 29" descr="Diagram&#10;&#10;Description automatically generated">
            <a:extLst>
              <a:ext uri="{FF2B5EF4-FFF2-40B4-BE49-F238E27FC236}">
                <a16:creationId xmlns:a16="http://schemas.microsoft.com/office/drawing/2014/main" id="{4A919A16-4382-4F26-9354-A10AAFB3C2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52400"/>
            <a:ext cx="7001510" cy="6482880"/>
          </a:xfrm>
          <a:prstGeom prst="rect">
            <a:avLst/>
          </a:prstGeom>
        </p:spPr>
      </p:pic>
      <p:grpSp>
        <p:nvGrpSpPr>
          <p:cNvPr id="33" name="object 2">
            <a:extLst>
              <a:ext uri="{FF2B5EF4-FFF2-40B4-BE49-F238E27FC236}">
                <a16:creationId xmlns:a16="http://schemas.microsoft.com/office/drawing/2014/main" id="{D359BEB1-E720-42F8-AC9D-F1BE9FECE780}"/>
              </a:ext>
            </a:extLst>
          </p:cNvPr>
          <p:cNvGrpSpPr/>
          <p:nvPr/>
        </p:nvGrpSpPr>
        <p:grpSpPr>
          <a:xfrm>
            <a:off x="3855677" y="5334000"/>
            <a:ext cx="6050323" cy="6784929"/>
            <a:chOff x="0" y="836668"/>
            <a:chExt cx="6050323" cy="6936303"/>
          </a:xfrm>
        </p:grpSpPr>
        <p:sp>
          <p:nvSpPr>
            <p:cNvPr id="34" name="object 3">
              <a:extLst>
                <a:ext uri="{FF2B5EF4-FFF2-40B4-BE49-F238E27FC236}">
                  <a16:creationId xmlns:a16="http://schemas.microsoft.com/office/drawing/2014/main" id="{26F42A82-BB39-4751-A3A6-51EC0A55DC25}"/>
                </a:ext>
              </a:extLst>
            </p:cNvPr>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sp>
          <p:nvSpPr>
            <p:cNvPr id="36" name="object 5">
              <a:extLst>
                <a:ext uri="{FF2B5EF4-FFF2-40B4-BE49-F238E27FC236}">
                  <a16:creationId xmlns:a16="http://schemas.microsoft.com/office/drawing/2014/main" id="{12835873-B480-4C4C-B21A-F107DAB140D4}"/>
                </a:ext>
              </a:extLst>
            </p:cNvPr>
            <p:cNvSpPr/>
            <p:nvPr/>
          </p:nvSpPr>
          <p:spPr>
            <a:xfrm>
              <a:off x="998898" y="836668"/>
              <a:ext cx="5051425" cy="2384146"/>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37" name="object 7">
            <a:extLst>
              <a:ext uri="{FF2B5EF4-FFF2-40B4-BE49-F238E27FC236}">
                <a16:creationId xmlns:a16="http://schemas.microsoft.com/office/drawing/2014/main" id="{60C74F57-3303-4469-A79E-40C904A6DAF8}"/>
              </a:ext>
            </a:extLst>
          </p:cNvPr>
          <p:cNvSpPr txBox="1"/>
          <p:nvPr/>
        </p:nvSpPr>
        <p:spPr>
          <a:xfrm>
            <a:off x="5259389" y="5917964"/>
            <a:ext cx="4131310" cy="1564531"/>
          </a:xfrm>
          <a:prstGeom prst="rect">
            <a:avLst/>
          </a:prstGeom>
        </p:spPr>
        <p:txBody>
          <a:bodyPr vert="horz" wrap="square" lIns="0" tIns="12700" rIns="0" bIns="0" rtlCol="0">
            <a:spAutoFit/>
          </a:bodyPr>
          <a:lstStyle/>
          <a:p>
            <a:pPr marL="12700" marR="5080">
              <a:spcBef>
                <a:spcPts val="100"/>
              </a:spcBef>
            </a:pPr>
            <a:r>
              <a:rPr lang="pl-PL" sz="2000" spc="-95" dirty="0">
                <a:solidFill>
                  <a:srgbClr val="FFFFFF"/>
                </a:solidFill>
                <a:latin typeface="Trebuchet MS"/>
              </a:rPr>
              <a:t>Kolory i formaty w logotypach, a także w komunikacji przenoszą emocje, wrażenia i myśli twoich docelowych odbiorców</a:t>
            </a:r>
            <a:r>
              <a:rPr lang="pt-PT" sz="2000" spc="-95" dirty="0">
                <a:solidFill>
                  <a:srgbClr val="FFFFFF"/>
                </a:solidFill>
                <a:latin typeface="Trebuchet MS"/>
              </a:rPr>
              <a:t>.</a:t>
            </a:r>
          </a:p>
          <a:p>
            <a:pPr marL="12700" marR="5080">
              <a:spcBef>
                <a:spcPts val="100"/>
              </a:spcBef>
            </a:pPr>
            <a:r>
              <a:rPr lang="pt-PT" sz="2000" spc="-95" dirty="0" err="1">
                <a:solidFill>
                  <a:srgbClr val="FFFFFF"/>
                </a:solidFill>
                <a:latin typeface="Trebuchet MS"/>
                <a:hlinkClick r:id="rId3"/>
              </a:rPr>
              <a:t>Learn</a:t>
            </a:r>
            <a:r>
              <a:rPr lang="pt-PT" sz="2000" spc="-95" dirty="0">
                <a:solidFill>
                  <a:srgbClr val="FFFFFF"/>
                </a:solidFill>
                <a:latin typeface="Trebuchet MS"/>
                <a:hlinkClick r:id="rId3"/>
              </a:rPr>
              <a:t> more</a:t>
            </a:r>
            <a:endParaRPr lang="pt-PT" sz="2000" spc="-95" dirty="0">
              <a:solidFill>
                <a:srgbClr val="FFFFFF"/>
              </a:solidFill>
              <a:latin typeface="Trebuchet MS"/>
            </a:endParaRPr>
          </a:p>
        </p:txBody>
      </p:sp>
      <p:sp>
        <p:nvSpPr>
          <p:cNvPr id="38" name="object 8">
            <a:extLst>
              <a:ext uri="{FF2B5EF4-FFF2-40B4-BE49-F238E27FC236}">
                <a16:creationId xmlns:a16="http://schemas.microsoft.com/office/drawing/2014/main" id="{EF22A4B1-F588-4155-A3FC-B146F583E513}"/>
              </a:ext>
            </a:extLst>
          </p:cNvPr>
          <p:cNvSpPr txBox="1">
            <a:spLocks/>
          </p:cNvSpPr>
          <p:nvPr/>
        </p:nvSpPr>
        <p:spPr>
          <a:xfrm>
            <a:off x="5292052" y="5438949"/>
            <a:ext cx="3116460" cy="44371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pl-PL" sz="2800" kern="0" spc="140" dirty="0">
                <a:solidFill>
                  <a:srgbClr val="FFFFFF"/>
                </a:solidFill>
                <a:latin typeface="Trebuchet MS"/>
                <a:cs typeface="Trebuchet MS"/>
              </a:rPr>
              <a:t>Projektowanie</a:t>
            </a:r>
            <a:endParaRPr lang="pt-PT" sz="2400" kern="0" dirty="0">
              <a:solidFill>
                <a:sysClr val="windowText" lastClr="000000"/>
              </a:solidFill>
              <a:latin typeface="Trebuchet MS"/>
              <a:cs typeface="Trebuchet MS"/>
            </a:endParaRPr>
          </a:p>
        </p:txBody>
      </p:sp>
      <p:sp>
        <p:nvSpPr>
          <p:cNvPr id="39" name="object 10">
            <a:extLst>
              <a:ext uri="{FF2B5EF4-FFF2-40B4-BE49-F238E27FC236}">
                <a16:creationId xmlns:a16="http://schemas.microsoft.com/office/drawing/2014/main" id="{A80752BF-E113-4D30-9F36-DA90BCCB9A0D}"/>
              </a:ext>
            </a:extLst>
          </p:cNvPr>
          <p:cNvSpPr txBox="1"/>
          <p:nvPr/>
        </p:nvSpPr>
        <p:spPr>
          <a:xfrm>
            <a:off x="152400" y="1600201"/>
            <a:ext cx="153888" cy="6019799"/>
          </a:xfrm>
          <a:prstGeom prst="rect">
            <a:avLst/>
          </a:prstGeom>
        </p:spPr>
        <p:txBody>
          <a:bodyPr vert="vert270" wrap="square" lIns="0" tIns="4445" rIns="0" bIns="0" rtlCol="0">
            <a:spAutoFit/>
          </a:bodyPr>
          <a:lstStyle/>
          <a:p>
            <a:pPr marL="12700">
              <a:lnSpc>
                <a:spcPct val="100000"/>
              </a:lnSpc>
              <a:spcBef>
                <a:spcPts val="35"/>
              </a:spcBef>
            </a:pPr>
            <a:r>
              <a:rPr lang="pt-PT" sz="1000" b="1" spc="15" dirty="0" err="1">
                <a:solidFill>
                  <a:srgbClr val="5E5D5D"/>
                </a:solidFill>
                <a:latin typeface="Trebuchet MS"/>
                <a:cs typeface="Trebuchet MS"/>
              </a:rPr>
              <a:t>Source</a:t>
            </a:r>
            <a:r>
              <a:rPr lang="pt-PT" sz="1000" b="1" spc="15" dirty="0">
                <a:solidFill>
                  <a:srgbClr val="5E5D5D"/>
                </a:solidFill>
                <a:latin typeface="Trebuchet MS"/>
                <a:cs typeface="Trebuchet MS"/>
              </a:rPr>
              <a:t>: https://www.graphicsprings.com/blog/view/infographic-psychology-behind-colors-1</a:t>
            </a:r>
            <a:endParaRPr sz="10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984219" y="3208967"/>
              <a:ext cx="7087234" cy="3039434"/>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dirty="0"/>
            </a:p>
          </p:txBody>
        </p:sp>
      </p:grpSp>
      <p:sp>
        <p:nvSpPr>
          <p:cNvPr id="5" name="object 5"/>
          <p:cNvSpPr txBox="1">
            <a:spLocks noGrp="1"/>
          </p:cNvSpPr>
          <p:nvPr>
            <p:ph type="title"/>
          </p:nvPr>
        </p:nvSpPr>
        <p:spPr>
          <a:xfrm>
            <a:off x="1460487" y="3276600"/>
            <a:ext cx="3263913" cy="751488"/>
          </a:xfrm>
          <a:prstGeom prst="rect">
            <a:avLst/>
          </a:prstGeom>
        </p:spPr>
        <p:txBody>
          <a:bodyPr vert="horz" wrap="square" lIns="0" tIns="12700" rIns="0" bIns="0" rtlCol="0">
            <a:spAutoFit/>
          </a:bodyPr>
          <a:lstStyle/>
          <a:p>
            <a:pPr marL="12700">
              <a:lnSpc>
                <a:spcPct val="100000"/>
              </a:lnSpc>
              <a:spcBef>
                <a:spcPts val="100"/>
              </a:spcBef>
            </a:pPr>
            <a:r>
              <a:rPr lang="pl-PL" sz="2400" b="0" spc="140" dirty="0">
                <a:solidFill>
                  <a:srgbClr val="1D1D1B"/>
                </a:solidFill>
                <a:latin typeface="Trebuchet MS"/>
                <a:cs typeface="Trebuchet MS"/>
              </a:rPr>
              <a:t>Media społecznościowe</a:t>
            </a:r>
            <a:endParaRPr sz="2400" dirty="0">
              <a:latin typeface="Trebuchet MS"/>
              <a:cs typeface="Trebuchet MS"/>
            </a:endParaRPr>
          </a:p>
        </p:txBody>
      </p:sp>
      <p:sp>
        <p:nvSpPr>
          <p:cNvPr id="6" name="object 6"/>
          <p:cNvSpPr txBox="1"/>
          <p:nvPr/>
        </p:nvSpPr>
        <p:spPr>
          <a:xfrm>
            <a:off x="1460487" y="4221971"/>
            <a:ext cx="6226175" cy="1120820"/>
          </a:xfrm>
          <a:prstGeom prst="rect">
            <a:avLst/>
          </a:prstGeom>
        </p:spPr>
        <p:txBody>
          <a:bodyPr vert="horz" wrap="square" lIns="0" tIns="12700" rIns="0" bIns="0" rtlCol="0">
            <a:spAutoFit/>
          </a:bodyPr>
          <a:lstStyle/>
          <a:p>
            <a:pPr marL="2880">
              <a:buClr>
                <a:srgbClr val="000000"/>
              </a:buClr>
            </a:pPr>
            <a:r>
              <a:rPr lang="pl-PL" spc="-50" dirty="0">
                <a:solidFill>
                  <a:srgbClr val="1D1D1B"/>
                </a:solidFill>
                <a:latin typeface="Trebuchet MS"/>
              </a:rPr>
              <a:t>Media społecznościowe to zbiór kanałów do  komunikacji nastawionych na interakcję, udostępnianie treści, </a:t>
            </a:r>
            <a:br>
              <a:rPr lang="pl-PL" spc="-50" dirty="0">
                <a:solidFill>
                  <a:srgbClr val="1D1D1B"/>
                </a:solidFill>
                <a:latin typeface="Trebuchet MS"/>
              </a:rPr>
            </a:br>
            <a:r>
              <a:rPr lang="pl-PL" spc="-50" dirty="0">
                <a:solidFill>
                  <a:srgbClr val="1D1D1B"/>
                </a:solidFill>
                <a:latin typeface="Trebuchet MS"/>
              </a:rPr>
              <a:t>i doświadczenia grupowe. Dają one marce dużo siły </a:t>
            </a:r>
            <a:br>
              <a:rPr lang="pl-PL" spc="-50" dirty="0">
                <a:solidFill>
                  <a:srgbClr val="1D1D1B"/>
                </a:solidFill>
                <a:latin typeface="Trebuchet MS"/>
              </a:rPr>
            </a:br>
            <a:r>
              <a:rPr lang="pl-PL" spc="-50" dirty="0">
                <a:solidFill>
                  <a:srgbClr val="1D1D1B"/>
                </a:solidFill>
                <a:latin typeface="Trebuchet MS"/>
              </a:rPr>
              <a:t>i pomagają przyciągnąć klientów.</a:t>
            </a:r>
            <a:endParaRPr lang="pt-PT" spc="-50" dirty="0">
              <a:solidFill>
                <a:srgbClr val="1D1D1B"/>
              </a:solidFill>
              <a:latin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473200" cy="289823"/>
          </a:xfrm>
          <a:prstGeom prst="rect">
            <a:avLst/>
          </a:prstGeom>
        </p:spPr>
        <p:txBody>
          <a:bodyPr vert="horz" wrap="square" lIns="0" tIns="12700" rIns="0" bIns="0" rtlCol="0">
            <a:spAutoFit/>
          </a:bodyPr>
          <a:lstStyle/>
          <a:p>
            <a:pPr marL="12700">
              <a:lnSpc>
                <a:spcPct val="100000"/>
              </a:lnSpc>
              <a:spcBef>
                <a:spcPts val="100"/>
              </a:spcBef>
            </a:pPr>
            <a:r>
              <a:rPr lang="pl-PL" sz="1800" b="1" spc="20" dirty="0">
                <a:solidFill>
                  <a:srgbClr val="FFFFFF"/>
                </a:solidFill>
                <a:latin typeface="Trebuchet MS"/>
                <a:cs typeface="Trebuchet MS"/>
              </a:rPr>
              <a:t>Definicja</a:t>
            </a:r>
            <a:endParaRPr lang="pt-PT" sz="1800" dirty="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3">
            <a:extLst>
              <a:ext uri="{FF2B5EF4-FFF2-40B4-BE49-F238E27FC236}">
                <a16:creationId xmlns:a16="http://schemas.microsoft.com/office/drawing/2014/main" id="{11E5375F-F976-4608-BA6A-D43EC56ADD6D}"/>
              </a:ext>
            </a:extLst>
          </p:cNvPr>
          <p:cNvSpPr/>
          <p:nvPr/>
        </p:nvSpPr>
        <p:spPr>
          <a:xfrm>
            <a:off x="1004202" y="3304345"/>
            <a:ext cx="3817654"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0" name="object 13">
            <a:extLst>
              <a:ext uri="{FF2B5EF4-FFF2-40B4-BE49-F238E27FC236}">
                <a16:creationId xmlns:a16="http://schemas.microsoft.com/office/drawing/2014/main" id="{81D8F62D-A980-4967-AF58-0D23A9453F90}"/>
              </a:ext>
            </a:extLst>
          </p:cNvPr>
          <p:cNvSpPr/>
          <p:nvPr/>
        </p:nvSpPr>
        <p:spPr>
          <a:xfrm>
            <a:off x="1004202" y="3985401"/>
            <a:ext cx="3817654"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1" name="object 13">
            <a:extLst>
              <a:ext uri="{FF2B5EF4-FFF2-40B4-BE49-F238E27FC236}">
                <a16:creationId xmlns:a16="http://schemas.microsoft.com/office/drawing/2014/main" id="{AB0C7C50-1D26-4CAB-9011-EAE5876EC817}"/>
              </a:ext>
            </a:extLst>
          </p:cNvPr>
          <p:cNvSpPr/>
          <p:nvPr/>
        </p:nvSpPr>
        <p:spPr>
          <a:xfrm>
            <a:off x="1004202" y="4614051"/>
            <a:ext cx="3817654"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2" name="object 13">
            <a:extLst>
              <a:ext uri="{FF2B5EF4-FFF2-40B4-BE49-F238E27FC236}">
                <a16:creationId xmlns:a16="http://schemas.microsoft.com/office/drawing/2014/main" id="{EDC512FB-4DF9-4F24-9654-CF6334B226F4}"/>
              </a:ext>
            </a:extLst>
          </p:cNvPr>
          <p:cNvSpPr/>
          <p:nvPr/>
        </p:nvSpPr>
        <p:spPr>
          <a:xfrm>
            <a:off x="1019868" y="5223651"/>
            <a:ext cx="3801988"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3" name="object 13">
            <a:extLst>
              <a:ext uri="{FF2B5EF4-FFF2-40B4-BE49-F238E27FC236}">
                <a16:creationId xmlns:a16="http://schemas.microsoft.com/office/drawing/2014/main" id="{320C9333-38BE-4C2C-A8AC-DEF5FBC6486F}"/>
              </a:ext>
            </a:extLst>
          </p:cNvPr>
          <p:cNvSpPr/>
          <p:nvPr/>
        </p:nvSpPr>
        <p:spPr>
          <a:xfrm>
            <a:off x="1004201" y="5890401"/>
            <a:ext cx="3817653"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4" name="object 13">
            <a:extLst>
              <a:ext uri="{FF2B5EF4-FFF2-40B4-BE49-F238E27FC236}">
                <a16:creationId xmlns:a16="http://schemas.microsoft.com/office/drawing/2014/main" id="{103AEAFB-6EDE-4185-8605-FF7E0777F8BE}"/>
              </a:ext>
            </a:extLst>
          </p:cNvPr>
          <p:cNvSpPr/>
          <p:nvPr/>
        </p:nvSpPr>
        <p:spPr>
          <a:xfrm>
            <a:off x="1019868" y="6519051"/>
            <a:ext cx="3801986"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4860349" y="0"/>
              <a:ext cx="5198050" cy="7772400"/>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4822252" y="0"/>
              <a:ext cx="2957220" cy="7772399"/>
            </a:xfrm>
            <a:prstGeom prst="rect">
              <a:avLst/>
            </a:prstGeom>
          </p:spPr>
        </p:pic>
      </p:grpSp>
      <p:sp>
        <p:nvSpPr>
          <p:cNvPr id="6" name="object 6"/>
          <p:cNvSpPr txBox="1"/>
          <p:nvPr/>
        </p:nvSpPr>
        <p:spPr>
          <a:xfrm>
            <a:off x="837059" y="3023799"/>
            <a:ext cx="4428819" cy="4029308"/>
          </a:xfrm>
          <a:prstGeom prst="rect">
            <a:avLst/>
          </a:prstGeom>
        </p:spPr>
        <p:txBody>
          <a:bodyPr vert="horz" wrap="square" lIns="0" tIns="149860" rIns="0" bIns="0" rtlCol="0">
            <a:spAutoFit/>
          </a:bodyPr>
          <a:lstStyle/>
          <a:p>
            <a:pPr marL="460080" indent="-457200">
              <a:lnSpc>
                <a:spcPct val="200000"/>
              </a:lnSpc>
              <a:buClr>
                <a:srgbClr val="FF0000"/>
              </a:buClr>
              <a:buFont typeface="Arial" panose="020B0604020202020204" pitchFamily="34" charset="0"/>
              <a:buChar char="•"/>
            </a:pPr>
            <a:r>
              <a:rPr lang="pl-PL" sz="2100" spc="170" dirty="0">
                <a:solidFill>
                  <a:schemeClr val="bg1"/>
                </a:solidFill>
                <a:uFill>
                  <a:solidFill>
                    <a:srgbClr val="D21924"/>
                  </a:solidFill>
                </a:uFill>
                <a:latin typeface="Trebuchet MS"/>
              </a:rPr>
              <a:t>Media społecznościowe</a:t>
            </a:r>
            <a:r>
              <a:rPr lang="pt-PT" sz="2100" spc="170" dirty="0">
                <a:solidFill>
                  <a:schemeClr val="bg1"/>
                </a:solidFill>
                <a:uFill>
                  <a:solidFill>
                    <a:srgbClr val="D21924"/>
                  </a:solidFill>
                </a:uFill>
                <a:latin typeface="Trebuchet MS"/>
              </a:rPr>
              <a:t>;</a:t>
            </a:r>
          </a:p>
          <a:p>
            <a:pPr marL="460080" indent="-457200">
              <a:lnSpc>
                <a:spcPct val="200000"/>
              </a:lnSpc>
              <a:buClr>
                <a:srgbClr val="FF0000"/>
              </a:buClr>
              <a:buFont typeface="Arial" panose="020B0604020202020204" pitchFamily="34" charset="0"/>
              <a:buChar char="•"/>
            </a:pPr>
            <a:r>
              <a:rPr lang="pl-PL" sz="2100" spc="170" dirty="0">
                <a:solidFill>
                  <a:schemeClr val="bg1"/>
                </a:solidFill>
                <a:uFill>
                  <a:solidFill>
                    <a:srgbClr val="D21924"/>
                  </a:solidFill>
                </a:uFill>
                <a:latin typeface="Trebuchet MS"/>
              </a:rPr>
              <a:t>Blogi</a:t>
            </a:r>
            <a:r>
              <a:rPr lang="pt-PT" sz="2100" spc="170" dirty="0">
                <a:solidFill>
                  <a:schemeClr val="bg1"/>
                </a:solidFill>
                <a:uFill>
                  <a:solidFill>
                    <a:srgbClr val="D21924"/>
                  </a:solidFill>
                </a:uFill>
                <a:latin typeface="Trebuchet MS"/>
              </a:rPr>
              <a:t>;</a:t>
            </a:r>
          </a:p>
          <a:p>
            <a:pPr marL="460080" indent="-457200">
              <a:lnSpc>
                <a:spcPct val="200000"/>
              </a:lnSpc>
              <a:buClr>
                <a:srgbClr val="FF0000"/>
              </a:buClr>
              <a:buFont typeface="Arial" panose="020B0604020202020204" pitchFamily="34" charset="0"/>
              <a:buChar char="•"/>
            </a:pPr>
            <a:r>
              <a:rPr lang="pl-PL" sz="2100" spc="170" dirty="0">
                <a:solidFill>
                  <a:schemeClr val="bg1"/>
                </a:solidFill>
                <a:uFill>
                  <a:solidFill>
                    <a:srgbClr val="D21924"/>
                  </a:solidFill>
                </a:uFill>
                <a:latin typeface="Trebuchet MS"/>
              </a:rPr>
              <a:t>Fora</a:t>
            </a:r>
            <a:r>
              <a:rPr lang="pt-PT" sz="2100" spc="170" dirty="0">
                <a:solidFill>
                  <a:schemeClr val="bg1"/>
                </a:solidFill>
                <a:uFill>
                  <a:solidFill>
                    <a:srgbClr val="D21924"/>
                  </a:solidFill>
                </a:uFill>
                <a:latin typeface="Trebuchet MS"/>
              </a:rPr>
              <a:t>;</a:t>
            </a:r>
          </a:p>
          <a:p>
            <a:pPr marL="460080" indent="-457200">
              <a:lnSpc>
                <a:spcPct val="200000"/>
              </a:lnSpc>
              <a:buClr>
                <a:srgbClr val="FF0000"/>
              </a:buClr>
              <a:buFont typeface="Arial" panose="020B0604020202020204" pitchFamily="34" charset="0"/>
              <a:buChar char="•"/>
            </a:pPr>
            <a:r>
              <a:rPr lang="pl-PL" sz="2100" spc="170" dirty="0">
                <a:solidFill>
                  <a:schemeClr val="bg1"/>
                </a:solidFill>
                <a:uFill>
                  <a:solidFill>
                    <a:srgbClr val="D21924"/>
                  </a:solidFill>
                </a:uFill>
                <a:latin typeface="Trebuchet MS"/>
              </a:rPr>
              <a:t>Strony internetowe</a:t>
            </a:r>
            <a:r>
              <a:rPr lang="pt-PT" sz="2100" spc="170" dirty="0">
                <a:solidFill>
                  <a:schemeClr val="bg1"/>
                </a:solidFill>
                <a:uFill>
                  <a:solidFill>
                    <a:srgbClr val="D21924"/>
                  </a:solidFill>
                </a:uFill>
                <a:latin typeface="Trebuchet MS"/>
              </a:rPr>
              <a:t>;</a:t>
            </a:r>
          </a:p>
          <a:p>
            <a:pPr marL="460080" indent="-457200">
              <a:lnSpc>
                <a:spcPct val="200000"/>
              </a:lnSpc>
              <a:buClr>
                <a:srgbClr val="FF0000"/>
              </a:buClr>
              <a:buFont typeface="Arial" panose="020B0604020202020204" pitchFamily="34" charset="0"/>
              <a:buChar char="•"/>
            </a:pPr>
            <a:r>
              <a:rPr lang="pl-PL" sz="2100" spc="170" dirty="0">
                <a:solidFill>
                  <a:schemeClr val="bg1"/>
                </a:solidFill>
                <a:uFill>
                  <a:solidFill>
                    <a:srgbClr val="D21924"/>
                  </a:solidFill>
                </a:uFill>
                <a:latin typeface="Trebuchet MS"/>
              </a:rPr>
              <a:t>Strony partnerskie</a:t>
            </a:r>
            <a:r>
              <a:rPr lang="pt-PT" sz="2100" spc="170" dirty="0">
                <a:solidFill>
                  <a:schemeClr val="bg1"/>
                </a:solidFill>
                <a:uFill>
                  <a:solidFill>
                    <a:srgbClr val="D21924"/>
                  </a:solidFill>
                </a:uFill>
                <a:latin typeface="Trebuchet MS"/>
              </a:rPr>
              <a:t>;</a:t>
            </a:r>
          </a:p>
          <a:p>
            <a:pPr marL="460080" indent="-457200">
              <a:lnSpc>
                <a:spcPct val="200000"/>
              </a:lnSpc>
              <a:buClr>
                <a:srgbClr val="FF0000"/>
              </a:buClr>
              <a:buFont typeface="Arial" panose="020B0604020202020204" pitchFamily="34" charset="0"/>
              <a:buChar char="•"/>
            </a:pPr>
            <a:r>
              <a:rPr lang="pl-PL" sz="2100" spc="170" dirty="0">
                <a:solidFill>
                  <a:schemeClr val="bg1"/>
                </a:solidFill>
                <a:uFill>
                  <a:solidFill>
                    <a:srgbClr val="D21924"/>
                  </a:solidFill>
                </a:uFill>
                <a:latin typeface="Trebuchet MS"/>
              </a:rPr>
              <a:t>Marketing </a:t>
            </a:r>
            <a:r>
              <a:rPr lang="pl-PL" sz="2100" spc="170" dirty="0" err="1">
                <a:solidFill>
                  <a:schemeClr val="bg1"/>
                </a:solidFill>
                <a:uFill>
                  <a:solidFill>
                    <a:srgbClr val="D21924"/>
                  </a:solidFill>
                </a:uFill>
                <a:latin typeface="Trebuchet MS"/>
              </a:rPr>
              <a:t>emailowy</a:t>
            </a:r>
            <a:r>
              <a:rPr lang="pt-PT" sz="2100" spc="170" dirty="0">
                <a:solidFill>
                  <a:schemeClr val="bg1"/>
                </a:solidFill>
                <a:uFill>
                  <a:solidFill>
                    <a:srgbClr val="D21924"/>
                  </a:solidFill>
                </a:uFill>
                <a:latin typeface="Trebuchet MS"/>
              </a:rPr>
              <a:t>;</a:t>
            </a: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3" name="object 10">
            <a:extLst>
              <a:ext uri="{FF2B5EF4-FFF2-40B4-BE49-F238E27FC236}">
                <a16:creationId xmlns:a16="http://schemas.microsoft.com/office/drawing/2014/main" id="{D65A655C-4E06-46A0-AC71-F2D3096E0315}"/>
              </a:ext>
            </a:extLst>
          </p:cNvPr>
          <p:cNvSpPr txBox="1"/>
          <p:nvPr/>
        </p:nvSpPr>
        <p:spPr>
          <a:xfrm>
            <a:off x="5246176" y="4452661"/>
            <a:ext cx="2318332" cy="2980303"/>
          </a:xfrm>
          <a:prstGeom prst="rect">
            <a:avLst/>
          </a:prstGeom>
        </p:spPr>
        <p:txBody>
          <a:bodyPr vert="horz" wrap="square" lIns="0" tIns="12700" rIns="0" bIns="0" rtlCol="0">
            <a:spAutoFit/>
          </a:bodyPr>
          <a:lstStyle/>
          <a:p>
            <a:pPr marL="12700" marR="5080">
              <a:spcBef>
                <a:spcPts val="100"/>
              </a:spcBef>
            </a:pPr>
            <a:r>
              <a:rPr lang="pl-PL" sz="2400" i="1" spc="-70" dirty="0">
                <a:solidFill>
                  <a:srgbClr val="1D1D1B"/>
                </a:solidFill>
                <a:latin typeface="Arial"/>
                <a:cs typeface="Arial"/>
              </a:rPr>
              <a:t>Sieci społecznościowe nie opierają się na stronach internetowych, </a:t>
            </a:r>
            <a:br>
              <a:rPr lang="pl-PL" sz="2400" i="1" spc="-70" dirty="0">
                <a:solidFill>
                  <a:srgbClr val="1D1D1B"/>
                </a:solidFill>
                <a:latin typeface="Arial"/>
                <a:cs typeface="Arial"/>
              </a:rPr>
            </a:br>
            <a:r>
              <a:rPr lang="pl-PL" sz="2400" i="1" spc="-70" dirty="0">
                <a:solidFill>
                  <a:srgbClr val="1D1D1B"/>
                </a:solidFill>
                <a:latin typeface="Arial"/>
                <a:cs typeface="Arial"/>
              </a:rPr>
              <a:t>ale na doświadczeniach</a:t>
            </a:r>
            <a:r>
              <a:rPr lang="pt-PT" sz="2400" i="1" spc="-70" dirty="0">
                <a:solidFill>
                  <a:srgbClr val="1D1D1B"/>
                </a:solidFill>
                <a:latin typeface="Arial"/>
                <a:cs typeface="Arial"/>
              </a:rPr>
              <a:t>.</a:t>
            </a:r>
            <a:endParaRPr lang="en-PT" sz="2400" i="1" spc="-70" dirty="0">
              <a:solidFill>
                <a:srgbClr val="1D1D1B"/>
              </a:solidFill>
              <a:latin typeface="Arial"/>
              <a:cs typeface="Arial"/>
            </a:endParaRPr>
          </a:p>
          <a:p>
            <a:pPr marL="12700" marR="5080">
              <a:lnSpc>
                <a:spcPct val="100000"/>
              </a:lnSpc>
              <a:spcBef>
                <a:spcPts val="100"/>
              </a:spcBef>
            </a:pPr>
            <a:endParaRPr sz="2400" dirty="0">
              <a:latin typeface="Arial"/>
              <a:cs typeface="Arial"/>
            </a:endParaRPr>
          </a:p>
        </p:txBody>
      </p:sp>
      <p:sp>
        <p:nvSpPr>
          <p:cNvPr id="14" name="object 11">
            <a:extLst>
              <a:ext uri="{FF2B5EF4-FFF2-40B4-BE49-F238E27FC236}">
                <a16:creationId xmlns:a16="http://schemas.microsoft.com/office/drawing/2014/main" id="{1C573DDB-8DF9-4DF5-AA83-6455D48B302F}"/>
              </a:ext>
            </a:extLst>
          </p:cNvPr>
          <p:cNvSpPr/>
          <p:nvPr/>
        </p:nvSpPr>
        <p:spPr>
          <a:xfrm>
            <a:off x="7110994" y="7043023"/>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5" name="object 12">
            <a:extLst>
              <a:ext uri="{FF2B5EF4-FFF2-40B4-BE49-F238E27FC236}">
                <a16:creationId xmlns:a16="http://schemas.microsoft.com/office/drawing/2014/main" id="{A7E5440F-A94E-4D9A-B270-670C93EE098A}"/>
              </a:ext>
            </a:extLst>
          </p:cNvPr>
          <p:cNvSpPr/>
          <p:nvPr/>
        </p:nvSpPr>
        <p:spPr>
          <a:xfrm>
            <a:off x="5125987" y="4225133"/>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27" name="Title 26">
            <a:extLst>
              <a:ext uri="{FF2B5EF4-FFF2-40B4-BE49-F238E27FC236}">
                <a16:creationId xmlns:a16="http://schemas.microsoft.com/office/drawing/2014/main" id="{21491263-DEC1-4CDC-81E3-347130296E27}"/>
              </a:ext>
            </a:extLst>
          </p:cNvPr>
          <p:cNvSpPr>
            <a:spLocks noGrp="1"/>
          </p:cNvSpPr>
          <p:nvPr>
            <p:ph type="title"/>
          </p:nvPr>
        </p:nvSpPr>
        <p:spPr>
          <a:xfrm>
            <a:off x="1163910" y="561586"/>
            <a:ext cx="3384381" cy="2462213"/>
          </a:xfrm>
        </p:spPr>
        <p:txBody>
          <a:bodyPr/>
          <a:lstStyle/>
          <a:p>
            <a:r>
              <a:rPr lang="pl-PL" sz="4000" u="sng" dirty="0">
                <a:solidFill>
                  <a:schemeClr val="tx1"/>
                </a:solidFill>
                <a:latin typeface="Trebuchet MS" panose="020B0603020202020204" pitchFamily="34" charset="0"/>
              </a:rPr>
              <a:t>Kanały, których można </a:t>
            </a:r>
            <a:br>
              <a:rPr lang="pl-PL" sz="4000" u="sng" dirty="0">
                <a:solidFill>
                  <a:schemeClr val="tx1"/>
                </a:solidFill>
                <a:latin typeface="Trebuchet MS" panose="020B0603020202020204" pitchFamily="34" charset="0"/>
              </a:rPr>
            </a:br>
            <a:r>
              <a:rPr lang="pl-PL" sz="4000" u="sng" dirty="0">
                <a:solidFill>
                  <a:schemeClr val="tx1"/>
                </a:solidFill>
                <a:latin typeface="Trebuchet MS" panose="020B0603020202020204" pitchFamily="34" charset="0"/>
              </a:rPr>
              <a:t>użyć</a:t>
            </a:r>
            <a:endParaRPr lang="pt-PT" sz="4000" u="sng" dirty="0">
              <a:solidFill>
                <a:schemeClr val="tx1"/>
              </a:solidFill>
              <a:latin typeface="Trebuchet MS" panose="020B0603020202020204" pitchFamily="34" charset="0"/>
            </a:endParaRPr>
          </a:p>
        </p:txBody>
      </p:sp>
      <p:sp>
        <p:nvSpPr>
          <p:cNvPr id="28" name="Arrow: Bent 27">
            <a:extLst>
              <a:ext uri="{FF2B5EF4-FFF2-40B4-BE49-F238E27FC236}">
                <a16:creationId xmlns:a16="http://schemas.microsoft.com/office/drawing/2014/main" id="{34C38C8B-E22C-495C-9731-6CB9A2583518}"/>
              </a:ext>
            </a:extLst>
          </p:cNvPr>
          <p:cNvSpPr/>
          <p:nvPr/>
        </p:nvSpPr>
        <p:spPr>
          <a:xfrm rot="5400000">
            <a:off x="2633247" y="2104592"/>
            <a:ext cx="1219200" cy="694495"/>
          </a:xfrm>
          <a:prstGeom prst="bentArrow">
            <a:avLst/>
          </a:prstGeom>
          <a:solidFill>
            <a:srgbClr val="D2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5" name="object 5"/>
          <p:cNvSpPr txBox="1">
            <a:spLocks noGrp="1"/>
          </p:cNvSpPr>
          <p:nvPr>
            <p:ph type="body" idx="1"/>
          </p:nvPr>
        </p:nvSpPr>
        <p:spPr>
          <a:xfrm>
            <a:off x="1117752" y="1925942"/>
            <a:ext cx="3799547" cy="1951816"/>
          </a:xfrm>
          <a:prstGeom prst="rect">
            <a:avLst/>
          </a:prstGeom>
        </p:spPr>
        <p:txBody>
          <a:bodyPr vert="horz" wrap="square" lIns="0" tIns="12700" rIns="0" bIns="0" rtlCol="0">
            <a:spAutoFit/>
          </a:bodyPr>
          <a:lstStyle/>
          <a:p>
            <a:pPr marL="12700" marR="244475">
              <a:lnSpc>
                <a:spcPct val="100000"/>
              </a:lnSpc>
              <a:spcBef>
                <a:spcPts val="100"/>
              </a:spcBef>
            </a:pPr>
            <a:r>
              <a:rPr lang="pl-PL" sz="1800" spc="-45" dirty="0"/>
              <a:t>Wszystko w sieci może być zmierzone i policzone. Dla uzyskania optymalnej widoczności  powinieneś dostosować swoją strategię w oparciu o dane, zebrane w miejscach, w których jest obecna twoja marka.</a:t>
            </a:r>
            <a:endParaRPr sz="1800" dirty="0"/>
          </a:p>
        </p:txBody>
      </p:sp>
      <p:sp>
        <p:nvSpPr>
          <p:cNvPr id="6" name="object 6"/>
          <p:cNvSpPr/>
          <p:nvPr/>
        </p:nvSpPr>
        <p:spPr>
          <a:xfrm>
            <a:off x="1118661" y="1090849"/>
            <a:ext cx="2767539"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2526240"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Kluczowe są dane</a:t>
            </a:r>
            <a:r>
              <a:rPr lang="pt-PT" sz="1800" b="1" spc="-30" dirty="0">
                <a:solidFill>
                  <a:srgbClr val="FFFFFF"/>
                </a:solidFill>
                <a:latin typeface="Trebuchet MS"/>
                <a:cs typeface="Trebuchet MS"/>
              </a:rPr>
              <a:t>…</a:t>
            </a:r>
            <a:endParaRPr sz="1800" dirty="0">
              <a:latin typeface="Trebuchet MS"/>
              <a:cs typeface="Trebuchet MS"/>
            </a:endParaRPr>
          </a:p>
        </p:txBody>
      </p:sp>
      <p:sp>
        <p:nvSpPr>
          <p:cNvPr id="8" name="object 8"/>
          <p:cNvSpPr/>
          <p:nvPr/>
        </p:nvSpPr>
        <p:spPr>
          <a:xfrm>
            <a:off x="1094715" y="4544525"/>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5137340" y="0"/>
            <a:ext cx="4921059" cy="4114368"/>
          </a:xfrm>
          <a:prstGeom prst="rect">
            <a:avLst/>
          </a:prstGeom>
        </p:spPr>
      </p:pic>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object 6">
            <a:extLst>
              <a:ext uri="{FF2B5EF4-FFF2-40B4-BE49-F238E27FC236}">
                <a16:creationId xmlns:a16="http://schemas.microsoft.com/office/drawing/2014/main" id="{E7F89F97-6303-45C8-9D37-4B407CEFF47C}"/>
              </a:ext>
            </a:extLst>
          </p:cNvPr>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sp>
        <p:nvSpPr>
          <p:cNvPr id="14" name="object 14">
            <a:extLst>
              <a:ext uri="{FF2B5EF4-FFF2-40B4-BE49-F238E27FC236}">
                <a16:creationId xmlns:a16="http://schemas.microsoft.com/office/drawing/2014/main" id="{ECA269F4-5CC2-45C9-9352-F802EDA3672E}"/>
              </a:ext>
            </a:extLst>
          </p:cNvPr>
          <p:cNvSpPr txBox="1"/>
          <p:nvPr/>
        </p:nvSpPr>
        <p:spPr>
          <a:xfrm>
            <a:off x="6477000" y="4937599"/>
            <a:ext cx="2854325" cy="1674817"/>
          </a:xfrm>
          <a:prstGeom prst="rect">
            <a:avLst/>
          </a:prstGeom>
        </p:spPr>
        <p:txBody>
          <a:bodyPr vert="horz" wrap="square" lIns="0" tIns="12700" rIns="0" bIns="0" rtlCol="0">
            <a:spAutoFit/>
          </a:bodyPr>
          <a:lstStyle/>
          <a:p>
            <a:pPr marL="12700" marR="5080">
              <a:lnSpc>
                <a:spcPct val="100000"/>
              </a:lnSpc>
              <a:spcBef>
                <a:spcPts val="100"/>
              </a:spcBef>
            </a:pPr>
            <a:r>
              <a:rPr lang="pl-PL" spc="-45" dirty="0">
                <a:solidFill>
                  <a:srgbClr val="FFFFFF"/>
                </a:solidFill>
                <a:latin typeface="Trebuchet MS"/>
              </a:rPr>
              <a:t>Analiza mediów społecznościowych to dane służące do oceny wpływu aktywności w mediach na kampanie marketingowe </a:t>
            </a:r>
            <a:br>
              <a:rPr lang="pl-PL" spc="-45" dirty="0">
                <a:solidFill>
                  <a:srgbClr val="FFFFFF"/>
                </a:solidFill>
                <a:latin typeface="Trebuchet MS"/>
              </a:rPr>
            </a:br>
            <a:r>
              <a:rPr lang="pl-PL" spc="-45" dirty="0">
                <a:solidFill>
                  <a:srgbClr val="FFFFFF"/>
                </a:solidFill>
                <a:latin typeface="Trebuchet MS"/>
              </a:rPr>
              <a:t>i przychody firmy. </a:t>
            </a:r>
            <a:endParaRPr spc="-45" dirty="0">
              <a:solidFill>
                <a:srgbClr val="FFFFFF"/>
              </a:solidFill>
              <a:latin typeface="Trebuchet MS"/>
            </a:endParaRPr>
          </a:p>
        </p:txBody>
      </p:sp>
      <p:sp>
        <p:nvSpPr>
          <p:cNvPr id="16" name="object 8">
            <a:extLst>
              <a:ext uri="{FF2B5EF4-FFF2-40B4-BE49-F238E27FC236}">
                <a16:creationId xmlns:a16="http://schemas.microsoft.com/office/drawing/2014/main" id="{46D44759-0A60-48C8-A0FB-D23EDD71E17A}"/>
              </a:ext>
            </a:extLst>
          </p:cNvPr>
          <p:cNvSpPr/>
          <p:nvPr/>
        </p:nvSpPr>
        <p:spPr>
          <a:xfrm>
            <a:off x="4700587" y="4546297"/>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8" name="object 8">
            <a:extLst>
              <a:ext uri="{FF2B5EF4-FFF2-40B4-BE49-F238E27FC236}">
                <a16:creationId xmlns:a16="http://schemas.microsoft.com/office/drawing/2014/main" id="{7DD043D6-9017-40EF-9BFE-5EC254606B81}"/>
              </a:ext>
            </a:extLst>
          </p:cNvPr>
          <p:cNvSpPr/>
          <p:nvPr/>
        </p:nvSpPr>
        <p:spPr>
          <a:xfrm>
            <a:off x="1094715" y="6931490"/>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9" name="object 8">
            <a:extLst>
              <a:ext uri="{FF2B5EF4-FFF2-40B4-BE49-F238E27FC236}">
                <a16:creationId xmlns:a16="http://schemas.microsoft.com/office/drawing/2014/main" id="{399A78CC-CB15-4EA1-A2B4-D4B2F7684833}"/>
              </a:ext>
            </a:extLst>
          </p:cNvPr>
          <p:cNvSpPr/>
          <p:nvPr/>
        </p:nvSpPr>
        <p:spPr>
          <a:xfrm>
            <a:off x="4700587" y="6933262"/>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20" name="Marcador de Posição de Conteúdo 2">
            <a:extLst>
              <a:ext uri="{FF2B5EF4-FFF2-40B4-BE49-F238E27FC236}">
                <a16:creationId xmlns:a16="http://schemas.microsoft.com/office/drawing/2014/main" id="{C69317E6-7FB3-4A79-B6DE-1D579489AEBD}"/>
              </a:ext>
            </a:extLst>
          </p:cNvPr>
          <p:cNvSpPr txBox="1">
            <a:spLocks/>
          </p:cNvSpPr>
          <p:nvPr/>
        </p:nvSpPr>
        <p:spPr>
          <a:xfrm>
            <a:off x="1351088" y="4806950"/>
            <a:ext cx="3340627" cy="2185077"/>
          </a:xfrm>
          <a:prstGeom prst="rect">
            <a:avLst/>
          </a:prstGeom>
        </p:spPr>
        <p:txBody>
          <a:bodyPr wrap="square" lIns="0" tIns="0" rIns="0" bIns="0">
            <a:normAutofit fontScale="92500"/>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60080" indent="-457200">
              <a:buClr>
                <a:srgbClr val="000000"/>
              </a:buClr>
              <a:buFont typeface="Arial"/>
              <a:buChar char="•"/>
            </a:pPr>
            <a:r>
              <a:rPr lang="pl-PL" kern="0" spc="-1" dirty="0">
                <a:solidFill>
                  <a:srgbClr val="000000"/>
                </a:solidFill>
                <a:ea typeface="Calibri"/>
              </a:rPr>
              <a:t>Zaangażowanie</a:t>
            </a:r>
            <a:r>
              <a:rPr lang="pt-PT" kern="0" spc="-1" dirty="0">
                <a:solidFill>
                  <a:srgbClr val="000000"/>
                </a:solidFill>
                <a:ea typeface="Calibri"/>
              </a:rPr>
              <a:t>;</a:t>
            </a:r>
          </a:p>
          <a:p>
            <a:pPr marL="460080" indent="-457200">
              <a:buClr>
                <a:srgbClr val="000000"/>
              </a:buClr>
              <a:buFont typeface="Arial"/>
              <a:buChar char="•"/>
            </a:pPr>
            <a:r>
              <a:rPr lang="pl-PL" kern="0" spc="-1" dirty="0">
                <a:solidFill>
                  <a:srgbClr val="000000"/>
                </a:solidFill>
                <a:ea typeface="Calibri"/>
              </a:rPr>
              <a:t>Zasięg</a:t>
            </a:r>
            <a:r>
              <a:rPr lang="pt-PT" kern="0" spc="-1" dirty="0">
                <a:solidFill>
                  <a:srgbClr val="000000"/>
                </a:solidFill>
                <a:ea typeface="Calibri"/>
              </a:rPr>
              <a:t>;</a:t>
            </a:r>
          </a:p>
          <a:p>
            <a:pPr marL="460080" indent="-457200">
              <a:buClr>
                <a:srgbClr val="000000"/>
              </a:buClr>
              <a:buFont typeface="Arial"/>
              <a:buChar char="•"/>
            </a:pPr>
            <a:r>
              <a:rPr lang="pl-PL" kern="0" spc="-1" dirty="0">
                <a:solidFill>
                  <a:srgbClr val="000000"/>
                </a:solidFill>
                <a:ea typeface="Calibri"/>
              </a:rPr>
              <a:t>Ilość odrzuceń</a:t>
            </a:r>
            <a:r>
              <a:rPr lang="pt-PT" kern="0" spc="-1" dirty="0">
                <a:solidFill>
                  <a:srgbClr val="000000"/>
                </a:solidFill>
                <a:ea typeface="Calibri"/>
              </a:rPr>
              <a:t>;</a:t>
            </a:r>
          </a:p>
          <a:p>
            <a:pPr marL="460080" indent="-457200">
              <a:buClr>
                <a:srgbClr val="000000"/>
              </a:buClr>
              <a:buFont typeface="Arial"/>
              <a:buChar char="•"/>
            </a:pPr>
            <a:r>
              <a:rPr lang="pl-PL" kern="0" spc="-1" dirty="0">
                <a:solidFill>
                  <a:srgbClr val="000000"/>
                </a:solidFill>
                <a:ea typeface="Calibri"/>
              </a:rPr>
              <a:t>Kliknięcia</a:t>
            </a:r>
            <a:r>
              <a:rPr lang="pt-PT" kern="0" spc="-1" dirty="0">
                <a:solidFill>
                  <a:srgbClr val="000000"/>
                </a:solidFill>
                <a:ea typeface="Calibri"/>
              </a:rPr>
              <a:t>;</a:t>
            </a:r>
          </a:p>
          <a:p>
            <a:pPr marL="342900" indent="-342900">
              <a:buFont typeface="Arial" panose="020B0604020202020204" pitchFamily="34" charset="0"/>
              <a:buChar char="•"/>
            </a:pPr>
            <a:r>
              <a:rPr lang="pt-PT" kern="0" dirty="0"/>
              <a:t>  </a:t>
            </a:r>
            <a:r>
              <a:rPr lang="pl-PL" kern="0" dirty="0"/>
              <a:t>Więcej</a:t>
            </a:r>
            <a:r>
              <a:rPr lang="pt-PT" kern="0" dirty="0"/>
              <a:t>: </a:t>
            </a:r>
            <a:r>
              <a:rPr lang="pt-PT" kern="0" dirty="0">
                <a:hlinkClick r:id="rId3"/>
              </a:rPr>
              <a:t>https://blog.hootsuite.com/social-media-metrics/</a:t>
            </a:r>
            <a:endParaRPr lang="pt-PT" kern="0" dirty="0"/>
          </a:p>
          <a:p>
            <a:endParaRPr lang="pt-PT" kern="0" dirty="0"/>
          </a:p>
        </p:txBody>
      </p:sp>
    </p:spTree>
    <p:extLst>
      <p:ext uri="{BB962C8B-B14F-4D97-AF65-F5344CB8AC3E}">
        <p14:creationId xmlns:p14="http://schemas.microsoft.com/office/powerpoint/2010/main" val="510709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c902c99-4c24-4589-a71d-4f61aa4c513d" xsi:nil="true"/>
    <lcf76f155ced4ddcb4097134ff3c332f xmlns="0d0463e3-c0c8-4f1b-b9c1-25a61cf629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B16AA6F019441E44AD95A48FEC52B782" ma:contentTypeVersion="16" ma:contentTypeDescription="Criar um novo documento." ma:contentTypeScope="" ma:versionID="448d404332c1ce5b79fad5597854f35c">
  <xsd:schema xmlns:xsd="http://www.w3.org/2001/XMLSchema" xmlns:xs="http://www.w3.org/2001/XMLSchema" xmlns:p="http://schemas.microsoft.com/office/2006/metadata/properties" xmlns:ns2="0d0463e3-c0c8-4f1b-b9c1-25a61cf629a9" xmlns:ns3="3c902c99-4c24-4589-a71d-4f61aa4c513d" targetNamespace="http://schemas.microsoft.com/office/2006/metadata/properties" ma:root="true" ma:fieldsID="5be7a637033089e53f39146ea6bc9e5b" ns2:_="" ns3:_="">
    <xsd:import namespace="0d0463e3-c0c8-4f1b-b9c1-25a61cf629a9"/>
    <xsd:import namespace="3c902c99-4c24-4589-a71d-4f61aa4c51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463e3-c0c8-4f1b-b9c1-25a61cf62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m" ma:readOnly="false" ma:fieldId="{5cf76f15-5ced-4ddc-b409-7134ff3c332f}" ma:taxonomyMulti="true" ma:sspId="1374c586-51ca-419d-b13a-551147e708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902c99-4c24-4589-a71d-4f61aa4c513d" elementFormDefault="qualified">
    <xsd:import namespace="http://schemas.microsoft.com/office/2006/documentManagement/types"/>
    <xsd:import namespace="http://schemas.microsoft.com/office/infopath/2007/PartnerControls"/>
    <xsd:element name="SharedWithUsers" ma:index="14"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Partilhado Com" ma:internalName="SharedWithDetails" ma:readOnly="true">
      <xsd:simpleType>
        <xsd:restriction base="dms:Note">
          <xsd:maxLength value="255"/>
        </xsd:restriction>
      </xsd:simpleType>
    </xsd:element>
    <xsd:element name="TaxCatchAll" ma:index="22" nillable="true" ma:displayName="Taxonomy Catch All Column" ma:hidden="true" ma:list="{0d1219ce-2df3-4308-bda3-860dae31ec36}" ma:internalName="TaxCatchAll" ma:showField="CatchAllData" ma:web="3c902c99-4c24-4589-a71d-4f61aa4c51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CEE022-3F25-4EC3-B3E9-A3895DBD8764}">
  <ds:schemaRefs>
    <ds:schemaRef ds:uri="0d0463e3-c0c8-4f1b-b9c1-25a61cf629a9"/>
    <ds:schemaRef ds:uri="3c902c99-4c24-4589-a71d-4f61aa4c51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7F6173F-6A08-4191-8966-50AC1D5B757C}">
  <ds:schemaRefs>
    <ds:schemaRef ds:uri="http://schemas.microsoft.com/sharepoint/v3/contenttype/forms"/>
  </ds:schemaRefs>
</ds:datastoreItem>
</file>

<file path=customXml/itemProps3.xml><?xml version="1.0" encoding="utf-8"?>
<ds:datastoreItem xmlns:ds="http://schemas.openxmlformats.org/officeDocument/2006/customXml" ds:itemID="{7818998F-F95C-494A-A3D1-BCA80E1C49A8}">
  <ds:schemaRefs>
    <ds:schemaRef ds:uri="0d0463e3-c0c8-4f1b-b9c1-25a61cf629a9"/>
    <ds:schemaRef ds:uri="3c902c99-4c24-4589-a71d-4f61aa4c51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3059</TotalTime>
  <Words>1741</Words>
  <Application>Microsoft Macintosh PowerPoint</Application>
  <PresentationFormat>Custom</PresentationFormat>
  <Paragraphs>193</Paragraphs>
  <Slides>29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Trebuchet MS</vt:lpstr>
      <vt:lpstr>Office Theme</vt:lpstr>
      <vt:lpstr>PowerPoint Presentation</vt:lpstr>
      <vt:lpstr>PowerPoint Presentation</vt:lpstr>
      <vt:lpstr>Definicja i Teoria</vt:lpstr>
      <vt:lpstr>Marka</vt:lpstr>
      <vt:lpstr>Tożsamość</vt:lpstr>
      <vt:lpstr>PowerPoint Presentation</vt:lpstr>
      <vt:lpstr>Media społecznościowe</vt:lpstr>
      <vt:lpstr>Kanały, których można  użyć</vt:lpstr>
      <vt:lpstr>PowerPoint Presentation</vt:lpstr>
      <vt:lpstr>PowerPoint Presentation</vt:lpstr>
      <vt:lpstr>PowerPoint Presentation</vt:lpstr>
      <vt:lpstr>PowerPoint Presentation</vt:lpstr>
      <vt:lpstr>Zasoby Multimedialne</vt:lpstr>
      <vt:lpstr>PowerPoint Presentation</vt:lpstr>
      <vt:lpstr>Zasoby Edukacyjne  w Pop Kulturze</vt:lpstr>
      <vt:lpstr>PowerPoint Presentation</vt:lpstr>
      <vt:lpstr>Zasoby Edukacyjne EMINENT</vt:lpstr>
      <vt:lpstr>Popraw komunikację w swoim projekcie kulinarnym</vt:lpstr>
      <vt:lpstr>Studium Przypadku</vt:lpstr>
      <vt:lpstr>Firma Coca-Cola </vt:lpstr>
      <vt:lpstr>Bordalo II</vt:lpstr>
      <vt:lpstr>PowerPoint Presentation</vt:lpstr>
      <vt:lpstr>Aktywność, Edukacja  </vt:lpstr>
      <vt:lpstr>1.Gra w „Podbój Świata”</vt:lpstr>
      <vt:lpstr>PowerPoint Presentation</vt:lpstr>
      <vt:lpstr>Ćwiczenie, Samoocena</vt:lpstr>
      <vt:lpstr>Narzędzie do Samooceny dla Przedsiębiorców</vt:lpstr>
      <vt:lpstr>Dziękuję!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creator>Michał Ledwosiński</dc:creator>
  <cp:lastModifiedBy>Ian Sayers</cp:lastModifiedBy>
  <cp:revision>43</cp:revision>
  <dcterms:created xsi:type="dcterms:W3CDTF">2022-02-14T15:38:20Z</dcterms:created>
  <dcterms:modified xsi:type="dcterms:W3CDTF">2022-08-19T12:45:13Z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y fmtid="{D5CDD505-2E9C-101B-9397-08002B2CF9AE}" pid="5" name="ContentTypeId">
    <vt:lpwstr>0x010100B16AA6F019441E44AD95A48FEC52B782</vt:lpwstr>
  </property>
  <property fmtid="{D5CDD505-2E9C-101B-9397-08002B2CF9AE}" pid="6" name="MediaServiceImageTags">
    <vt:lpwstr/>
  </property>
</Properties>
</file>