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9" r:id="rId4"/>
    <p:sldId id="258" r:id="rId5"/>
    <p:sldId id="260" r:id="rId6"/>
    <p:sldId id="288" r:id="rId7"/>
    <p:sldId id="262" r:id="rId8"/>
    <p:sldId id="263" r:id="rId9"/>
    <p:sldId id="264" r:id="rId10"/>
    <p:sldId id="265" r:id="rId11"/>
    <p:sldId id="266" r:id="rId12"/>
    <p:sldId id="289" r:id="rId13"/>
    <p:sldId id="268" r:id="rId14"/>
    <p:sldId id="269" r:id="rId15"/>
    <p:sldId id="270" r:id="rId16"/>
    <p:sldId id="271" r:id="rId17"/>
    <p:sldId id="290" r:id="rId18"/>
    <p:sldId id="291" r:id="rId19"/>
    <p:sldId id="292" r:id="rId20"/>
    <p:sldId id="293" r:id="rId21"/>
    <p:sldId id="272" r:id="rId22"/>
    <p:sldId id="273" r:id="rId23"/>
    <p:sldId id="274" r:id="rId24"/>
    <p:sldId id="276" r:id="rId25"/>
    <p:sldId id="277" r:id="rId26"/>
    <p:sldId id="294" r:id="rId27"/>
    <p:sldId id="295" r:id="rId28"/>
    <p:sldId id="281" r:id="rId29"/>
    <p:sldId id="296" r:id="rId30"/>
    <p:sldId id="282" r:id="rId31"/>
    <p:sldId id="283" r:id="rId32"/>
    <p:sldId id="284" r:id="rId33"/>
    <p:sldId id="285" r:id="rId34"/>
    <p:sldId id="286" r:id="rId35"/>
  </p:sldIdLst>
  <p:sldSz cx="10058400" cy="7772400"/>
  <p:notesSz cx="10058400" cy="77724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D5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07" d="100"/>
          <a:sy n="107" d="100"/>
        </p:scale>
        <p:origin x="2000"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9888605-DFFE-4121-9993-9382B1023B6B}" type="datetimeFigureOut">
              <a:rPr lang="pt-PT" smtClean="0"/>
              <a:t>25/07/22</a:t>
            </a:fld>
            <a:endParaRPr lang="pt-PT"/>
          </a:p>
        </p:txBody>
      </p:sp>
      <p:sp>
        <p:nvSpPr>
          <p:cNvPr id="4" name="Marcador de Posição da Imagem do Diapositivo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55CC2F46-DB1F-4E85-B07C-E5E36137C4A8}" type="slidenum">
              <a:rPr lang="pt-PT" smtClean="0"/>
              <a:t>‹#›</a:t>
            </a:fld>
            <a:endParaRPr lang="pt-PT"/>
          </a:p>
        </p:txBody>
      </p:sp>
    </p:spTree>
    <p:extLst>
      <p:ext uri="{BB962C8B-B14F-4D97-AF65-F5344CB8AC3E}">
        <p14:creationId xmlns:p14="http://schemas.microsoft.com/office/powerpoint/2010/main" val="274666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55CC2F46-DB1F-4E85-B07C-E5E36137C4A8}" type="slidenum">
              <a:rPr lang="pt-PT" smtClean="0"/>
              <a:t>5</a:t>
            </a:fld>
            <a:endParaRPr lang="pt-PT"/>
          </a:p>
        </p:txBody>
      </p:sp>
    </p:spTree>
    <p:extLst>
      <p:ext uri="{BB962C8B-B14F-4D97-AF65-F5344CB8AC3E}">
        <p14:creationId xmlns:p14="http://schemas.microsoft.com/office/powerpoint/2010/main" val="529503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55CC2F46-DB1F-4E85-B07C-E5E36137C4A8}" type="slidenum">
              <a:rPr lang="pt-PT" smtClean="0"/>
              <a:t>6</a:t>
            </a:fld>
            <a:endParaRPr lang="pt-PT"/>
          </a:p>
        </p:txBody>
      </p:sp>
    </p:spTree>
    <p:extLst>
      <p:ext uri="{BB962C8B-B14F-4D97-AF65-F5344CB8AC3E}">
        <p14:creationId xmlns:p14="http://schemas.microsoft.com/office/powerpoint/2010/main" val="153926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55CC2F46-DB1F-4E85-B07C-E5E36137C4A8}" type="slidenum">
              <a:rPr lang="pt-PT" smtClean="0"/>
              <a:t>34</a:t>
            </a:fld>
            <a:endParaRPr lang="pt-PT"/>
          </a:p>
        </p:txBody>
      </p:sp>
    </p:spTree>
    <p:extLst>
      <p:ext uri="{BB962C8B-B14F-4D97-AF65-F5344CB8AC3E}">
        <p14:creationId xmlns:p14="http://schemas.microsoft.com/office/powerpoint/2010/main" val="3492547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7" name="bg object 17"/>
          <p:cNvSpPr/>
          <p:nvPr/>
        </p:nvSpPr>
        <p:spPr>
          <a:xfrm>
            <a:off x="1168552" y="3667141"/>
            <a:ext cx="1919605" cy="48133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a:extLst>
              <a:ext uri="{FF2B5EF4-FFF2-40B4-BE49-F238E27FC236}">
                <a16:creationId xmlns:a16="http://schemas.microsoft.com/office/drawing/2014/main" id="{6E0239E8-7FBC-A000-1030-2C02D39C483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16200000">
            <a:off x="1949992" y="-1974957"/>
            <a:ext cx="7797365" cy="1169734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7/25/22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trategyzer.com/" TargetMode="External"/><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buildsuccessfulstartups.com/startup-tool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hbr.org/2015/01/what-is-a-business-model?msclkid=3d09455cba7d11ec91235f18dad36e10" TargetMode="External"/><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bstrategyhub.com/50-types-of-business-models-the-best-examples-of-companies-using-it/?msclkid=7ccab93aba7c11eca9b888399dd78e59" TargetMode="Externa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hyperlink" Target="https://www.investopedia.com/terms/b/businessmodel.asp"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misturaurbana.com/" TargetMode="External"/><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hyperlink" Target="https://misturaurbana.com/urbanization-street-culture-and-urban-health/" TargetMode="Externa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hyperlink" Target="https://railsware.com/blog/5-lean-canvas-examples/"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ba.gov/business-guide/plan-your-business/write-your-business-plan" TargetMode="Externa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ing.com/videos/search?q=Lego+Story+how+to+create+a+startup&amp;docid=608053887779416648&amp;mid=0C05768C7F2D111DEFCD0C05768C7F2D111DEFCD&amp;view=detail&amp;FORM=VIRE"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hyperlink" Target="https://streetcvlture.com/" TargetMode="External"/><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hyperlink" Target="https://streetcvlture.com/pages/music" TargetMode="External"/><Relationship Id="rId4" Type="http://schemas.openxmlformats.org/officeDocument/2006/relationships/hyperlink" Target="https://streetcvlture.com/pages/studio-gallery"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6.pn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7.png"/><Relationship Id="rId32" Type="http://schemas.openxmlformats.org/officeDocument/2006/relationships/image" Target="../media/image105.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101.png"/><Relationship Id="rId10" Type="http://schemas.openxmlformats.org/officeDocument/2006/relationships/image" Target="../media/image83.png"/><Relationship Id="rId19" Type="http://schemas.openxmlformats.org/officeDocument/2006/relationships/image" Target="../media/image92.png"/><Relationship Id="rId31" Type="http://schemas.openxmlformats.org/officeDocument/2006/relationships/image" Target="../media/image104.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 Id="rId30"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5.xml"/><Relationship Id="rId4" Type="http://schemas.openxmlformats.org/officeDocument/2006/relationships/hyperlink" Target="https://streetartagency.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streetartagency.com/service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streetartagency.com/servic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streetartagency.com/service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hyperlink" Target="https://searchingforstreetart.files.wordpress.com/2014/08/30-yoga.jpg"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122.png"/><Relationship Id="rId21" Type="http://schemas.openxmlformats.org/officeDocument/2006/relationships/image" Target="../media/image140.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5" Type="http://schemas.openxmlformats.org/officeDocument/2006/relationships/hyperlink" Target="https://www.bdc.ca/en/articles-tools/entrepreneur-toolkit/business-assessments/self-assessment-test-your-entrepreneurial-potential" TargetMode="External"/><Relationship Id="rId2" Type="http://schemas.openxmlformats.org/officeDocument/2006/relationships/image" Target="../media/image121.png"/><Relationship Id="rId16" Type="http://schemas.openxmlformats.org/officeDocument/2006/relationships/image" Target="../media/image135.png"/><Relationship Id="rId20"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24" Type="http://schemas.openxmlformats.org/officeDocument/2006/relationships/image" Target="../media/image143.png"/><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png"/><Relationship Id="rId10" Type="http://schemas.openxmlformats.org/officeDocument/2006/relationships/image" Target="../media/image129.png"/><Relationship Id="rId19" Type="http://schemas.openxmlformats.org/officeDocument/2006/relationships/image" Target="../media/image138.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 Id="rId22" Type="http://schemas.openxmlformats.org/officeDocument/2006/relationships/image" Target="../media/image1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street-culture.eu/" TargetMode="External"/><Relationship Id="rId7" Type="http://schemas.openxmlformats.org/officeDocument/2006/relationships/image" Target="../media/image146.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hyperlink" Target="http://www.facebook.com/streetcultureforregion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amazon.com/The-New-Thing-Silicon-Valley/dp/0393347818"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hyperlink" Target="https://news.artnet.com/art-world/la-keeps-beloved-mural-gets-a-new-one-from-shepard-fairey-61751" TargetMode="External"/><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s://www.theguardian.com/australia-news/2017/oct/05/gentrification-street-art-and-the-rise-of-the-bogus-block-par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916291" y="4292600"/>
            <a:ext cx="8380109" cy="1674817"/>
          </a:xfrm>
          <a:prstGeom prst="rect">
            <a:avLst/>
          </a:prstGeom>
        </p:spPr>
        <p:txBody>
          <a:bodyPr vert="horz" wrap="square" lIns="0" tIns="12700" rIns="0" bIns="0" rtlCol="0">
            <a:spAutoFit/>
          </a:bodyPr>
          <a:lstStyle/>
          <a:p>
            <a:pPr marL="297815" marR="5080">
              <a:lnSpc>
                <a:spcPct val="100000"/>
              </a:lnSpc>
              <a:spcBef>
                <a:spcPts val="100"/>
              </a:spcBef>
            </a:pPr>
            <a:r>
              <a:rPr lang="en-US" spc="204" dirty="0">
                <a:highlight>
                  <a:srgbClr val="C0C0C0"/>
                </a:highlight>
              </a:rPr>
              <a:t>IDEAÇÃO: CONCEPÇÃO DE MODELOS DE NEGÓCIO, FERRAMENTAS E ESTRUTURAS EMPRESARIAIS, PLANO DE NEGÓCIOS</a:t>
            </a:r>
          </a:p>
        </p:txBody>
      </p:sp>
      <p:grpSp>
        <p:nvGrpSpPr>
          <p:cNvPr id="3" name="object 3"/>
          <p:cNvGrpSpPr/>
          <p:nvPr/>
        </p:nvGrpSpPr>
        <p:grpSpPr>
          <a:xfrm>
            <a:off x="1214120" y="647661"/>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2" cstate="print">
              <a:extLst>
                <a:ext uri="{28A0092B-C50C-407E-A947-70E740481C1C}">
                  <a14:useLocalDpi xmlns:a14="http://schemas.microsoft.com/office/drawing/2010/main" val="0"/>
                </a:ext>
              </a:extLst>
            </a:blip>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3" cstate="print">
              <a:extLst>
                <a:ext uri="{28A0092B-C50C-407E-A947-70E740481C1C}">
                  <a14:useLocalDpi xmlns:a14="http://schemas.microsoft.com/office/drawing/2010/main" val="0"/>
                </a:ext>
              </a:extLst>
            </a:blip>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295400" y="3683000"/>
            <a:ext cx="1752600" cy="382156"/>
          </a:xfrm>
          <a:prstGeom prst="rect">
            <a:avLst/>
          </a:prstGeom>
        </p:spPr>
        <p:txBody>
          <a:bodyPr vert="horz" wrap="square" lIns="0" tIns="12700" rIns="0" bIns="0" rtlCol="0">
            <a:spAutoFit/>
          </a:bodyPr>
          <a:lstStyle/>
          <a:p>
            <a:pPr marL="12700">
              <a:lnSpc>
                <a:spcPct val="100000"/>
              </a:lnSpc>
              <a:spcBef>
                <a:spcPts val="100"/>
              </a:spcBef>
            </a:pPr>
            <a:r>
              <a:rPr sz="2400" spc="80" dirty="0">
                <a:solidFill>
                  <a:srgbClr val="FFFFFF"/>
                </a:solidFill>
                <a:latin typeface="Trebuchet MS"/>
                <a:cs typeface="Trebuchet MS"/>
              </a:rPr>
              <a:t>MÓDULO </a:t>
            </a:r>
            <a:r>
              <a:rPr lang="pt-PT" sz="2400" spc="75" dirty="0">
                <a:solidFill>
                  <a:srgbClr val="FFFFFF"/>
                </a:solidFill>
                <a:latin typeface="Trebuchet MS"/>
                <a:cs typeface="Trebuchet MS"/>
              </a:rPr>
              <a:t>2</a:t>
            </a:r>
            <a:endParaRPr sz="2400" dirty="0">
              <a:latin typeface="Trebuchet MS"/>
              <a:cs typeface="Trebuchet MS"/>
            </a:endParaRPr>
          </a:p>
        </p:txBody>
      </p:sp>
      <p:sp>
        <p:nvSpPr>
          <p:cNvPr id="27" name="object 13">
            <a:extLst>
              <a:ext uri="{FF2B5EF4-FFF2-40B4-BE49-F238E27FC236}">
                <a16:creationId xmlns:a16="http://schemas.microsoft.com/office/drawing/2014/main" id="{DEFA693B-CA61-8B0C-18A2-D76CAEE69553}"/>
              </a:ext>
            </a:extLst>
          </p:cNvPr>
          <p:cNvSpPr txBox="1"/>
          <p:nvPr/>
        </p:nvSpPr>
        <p:spPr>
          <a:xfrm>
            <a:off x="76200" y="3022705"/>
            <a:ext cx="123111" cy="4647764"/>
          </a:xfrm>
          <a:prstGeom prst="rect">
            <a:avLst/>
          </a:prstGeom>
        </p:spPr>
        <p:txBody>
          <a:bodyPr vert="vert270" wrap="square" lIns="0" tIns="1270" rIns="0" bIns="0" rtlCol="0">
            <a:spAutoFit/>
          </a:bodyPr>
          <a:lstStyle/>
          <a:p>
            <a:pPr marL="12700">
              <a:lnSpc>
                <a:spcPct val="100000"/>
              </a:lnSpc>
              <a:spcBef>
                <a:spcPts val="10"/>
              </a:spcBef>
            </a:pPr>
            <a:r>
              <a:rPr lang="en-US" sz="800" b="0" i="0" u="none" strike="noStrike" dirty="0">
                <a:effectLst/>
                <a:latin typeface="inherit"/>
              </a:rPr>
              <a:t>Foto de Julio Motta em </a:t>
            </a:r>
            <a:r>
              <a:rPr lang="en-US" sz="800" b="0" i="0" u="none" strike="noStrike" dirty="0" err="1">
                <a:effectLst/>
                <a:latin typeface="inherit"/>
              </a:rPr>
              <a:t>Pexels.com</a:t>
            </a:r>
            <a:endParaRPr sz="800" dirty="0">
              <a:latin typeface="Trebuchet MS"/>
              <a:cs typeface="Trebuchet MS"/>
            </a:endParaRPr>
          </a:p>
        </p:txBody>
      </p:sp>
      <p:pic>
        <p:nvPicPr>
          <p:cNvPr id="20" name="21 - Εικόνα" descr="png-transparent-european-union-erasmus-programme-erasmus-erasmus-mundus-teacher.png">
            <a:extLst>
              <a:ext uri="{FF2B5EF4-FFF2-40B4-BE49-F238E27FC236}">
                <a16:creationId xmlns:a16="http://schemas.microsoft.com/office/drawing/2014/main" id="{CD02DCA8-18CB-A4C0-409E-AD935A910376}"/>
              </a:ext>
            </a:extLst>
          </p:cNvPr>
          <p:cNvPicPr>
            <a:picLocks noChangeAspect="1"/>
          </p:cNvPicPr>
          <p:nvPr/>
        </p:nvPicPr>
        <p:blipFill>
          <a:blip r:embed="rId4" cstate="print"/>
          <a:stretch>
            <a:fillRect/>
          </a:stretch>
        </p:blipFill>
        <p:spPr>
          <a:xfrm>
            <a:off x="1171548" y="6828604"/>
            <a:ext cx="3357586" cy="703596"/>
          </a:xfrm>
          <a:prstGeom prst="rect">
            <a:avLst/>
          </a:prstGeom>
        </p:spPr>
      </p:pic>
      <p:sp>
        <p:nvSpPr>
          <p:cNvPr id="21" name="TextBox 42">
            <a:extLst>
              <a:ext uri="{FF2B5EF4-FFF2-40B4-BE49-F238E27FC236}">
                <a16:creationId xmlns:a16="http://schemas.microsoft.com/office/drawing/2014/main" id="{20F70ABE-FBAB-5F17-8351-02AFE6B187EC}"/>
              </a:ext>
            </a:extLst>
          </p:cNvPr>
          <p:cNvSpPr txBox="1"/>
          <p:nvPr/>
        </p:nvSpPr>
        <p:spPr>
          <a:xfrm>
            <a:off x="4529134" y="6815158"/>
            <a:ext cx="4591048" cy="707886"/>
          </a:xfrm>
          <a:prstGeom prst="rect">
            <a:avLst/>
          </a:prstGeom>
          <a:noFill/>
        </p:spPr>
        <p:txBody>
          <a:bodyPr wrap="square" rtlCol="0">
            <a:spAutoFit/>
          </a:bodyPr>
          <a:lstStyle/>
          <a:p>
            <a:r>
              <a:rPr lang="en-GB" sz="800" dirty="0">
                <a:solidFill>
                  <a:schemeClr val="bg1"/>
                </a:solidFill>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533400" y="914400"/>
            <a:ext cx="4724400" cy="1090042"/>
          </a:xfrm>
          <a:prstGeom prst="rect">
            <a:avLst/>
          </a:prstGeom>
        </p:spPr>
        <p:txBody>
          <a:bodyPr vert="horz" wrap="square" lIns="0" tIns="63500" rIns="0" bIns="0" rtlCol="0">
            <a:spAutoFit/>
          </a:bodyPr>
          <a:lstStyle/>
          <a:p>
            <a:pPr marL="12700" marR="5080">
              <a:lnSpc>
                <a:spcPts val="4000"/>
              </a:lnSpc>
              <a:spcBef>
                <a:spcPts val="500"/>
              </a:spcBef>
            </a:pPr>
            <a:r>
              <a:rPr lang="pt-PT" sz="3600" spc="100" dirty="0" err="1">
                <a:solidFill>
                  <a:srgbClr val="1D1D1B"/>
                </a:solidFill>
                <a:latin typeface="Trebuchet MS"/>
                <a:cs typeface="Trebuchet MS"/>
              </a:rPr>
              <a:t>Arte e </a:t>
            </a:r>
            <a:r>
              <a:rPr lang="pt-PT" sz="3600" spc="100" dirty="0">
                <a:solidFill>
                  <a:srgbClr val="1D1D1B"/>
                </a:solidFill>
                <a:latin typeface="Trebuchet MS"/>
                <a:cs typeface="Trebuchet MS"/>
              </a:rPr>
              <a:t>Negócios de Rua</a:t>
            </a:r>
            <a:endParaRPr sz="3600" dirty="0">
              <a:latin typeface="Trebuchet MS"/>
              <a:cs typeface="Trebuchet MS"/>
            </a:endParaRPr>
          </a:p>
        </p:txBody>
      </p:sp>
      <p:sp>
        <p:nvSpPr>
          <p:cNvPr id="8" name="object 8"/>
          <p:cNvSpPr txBox="1"/>
          <p:nvPr/>
        </p:nvSpPr>
        <p:spPr>
          <a:xfrm>
            <a:off x="533400" y="2203767"/>
            <a:ext cx="3276600" cy="4167808"/>
          </a:xfrm>
          <a:prstGeom prst="rect">
            <a:avLst/>
          </a:prstGeom>
        </p:spPr>
        <p:txBody>
          <a:bodyPr vert="horz" wrap="square" lIns="0" tIns="12700" rIns="0" bIns="0" rtlCol="0">
            <a:spAutoFit/>
          </a:bodyPr>
          <a:lstStyle/>
          <a:p>
            <a:pPr algn="l" fontAlgn="base"/>
            <a:r>
              <a:rPr lang="en-US" spc="-65" dirty="0">
                <a:solidFill>
                  <a:srgbClr val="1D1D1B"/>
                </a:solidFill>
                <a:latin typeface="Trebuchet MS"/>
              </a:rPr>
              <a:t>É muito interessante perceber como a arte de rua interage com as empresas locais. Alguns artistas são encarregados de pintar um mural para dar mais vida às paredes de restaurantes ou bares. Em certo sentido, a sua arte é comercializada.</a:t>
            </a:r>
          </a:p>
          <a:p>
            <a:pPr algn="l" fontAlgn="base"/>
            <a:endParaRPr lang="en-US" spc="-65" dirty="0">
              <a:solidFill>
                <a:srgbClr val="1D1D1B"/>
              </a:solidFill>
              <a:latin typeface="Trebuchet MS"/>
            </a:endParaRPr>
          </a:p>
          <a:p>
            <a:pPr algn="l" fontAlgn="base"/>
            <a:endParaRPr lang="en-US" spc="-65" dirty="0">
              <a:solidFill>
                <a:srgbClr val="1D1D1B"/>
              </a:solidFill>
              <a:latin typeface="Trebuchet MS"/>
            </a:endParaRPr>
          </a:p>
          <a:p>
            <a:pPr marL="12700" marR="60960" fontAlgn="base"/>
            <a:r>
              <a:rPr lang="en-US" b="1" i="1" spc="-60" dirty="0">
                <a:solidFill>
                  <a:srgbClr val="D21924"/>
                </a:solidFill>
                <a:latin typeface="Trebuchet MS"/>
              </a:rPr>
              <a:t>Por exemplo, </a:t>
            </a:r>
            <a:r>
              <a:rPr lang="en-US" b="1" i="1" spc="-60" dirty="0" err="1">
                <a:solidFill>
                  <a:srgbClr val="D21924"/>
                </a:solidFill>
                <a:latin typeface="Trebuchet MS"/>
              </a:rPr>
              <a:t>aqui</a:t>
            </a:r>
            <a:r>
              <a:rPr lang="en-US" b="1" i="1" spc="-60" dirty="0">
                <a:solidFill>
                  <a:srgbClr val="D21924"/>
                </a:solidFill>
                <a:latin typeface="Trebuchet MS"/>
              </a:rPr>
              <a:t> </a:t>
            </a:r>
            <a:r>
              <a:rPr lang="en-US" b="1" i="1" spc="-60" dirty="0" err="1">
                <a:solidFill>
                  <a:srgbClr val="D21924"/>
                </a:solidFill>
                <a:latin typeface="Trebuchet MS"/>
              </a:rPr>
              <a:t>está</a:t>
            </a:r>
            <a:r>
              <a:rPr lang="en-US" b="1" i="1" spc="-60" dirty="0">
                <a:solidFill>
                  <a:srgbClr val="D21924"/>
                </a:solidFill>
                <a:latin typeface="Trebuchet MS"/>
              </a:rPr>
              <a:t> </a:t>
            </a:r>
            <a:r>
              <a:rPr lang="en-US" b="1" i="1" spc="-60" dirty="0" err="1">
                <a:solidFill>
                  <a:srgbClr val="D21924"/>
                </a:solidFill>
                <a:latin typeface="Trebuchet MS"/>
              </a:rPr>
              <a:t>uma</a:t>
            </a:r>
            <a:r>
              <a:rPr lang="en-US" b="1" i="1" spc="-60" dirty="0">
                <a:solidFill>
                  <a:srgbClr val="D21924"/>
                </a:solidFill>
                <a:latin typeface="Trebuchet MS"/>
              </a:rPr>
              <a:t> loja Dangerfield perto da Estação Flinders que mantém a arte de rua nas paredes para </a:t>
            </a:r>
            <a:r>
              <a:rPr lang="en-US" b="1" i="1" spc="-60" dirty="0" err="1">
                <a:solidFill>
                  <a:srgbClr val="D21924"/>
                </a:solidFill>
                <a:latin typeface="Trebuchet MS"/>
              </a:rPr>
              <a:t>adicionar</a:t>
            </a:r>
            <a:r>
              <a:rPr lang="en-US" b="1" i="1" spc="-60" dirty="0">
                <a:solidFill>
                  <a:srgbClr val="D21924"/>
                </a:solidFill>
                <a:latin typeface="Trebuchet MS"/>
              </a:rPr>
              <a:t> </a:t>
            </a:r>
            <a:r>
              <a:rPr lang="en-US" b="1" i="1" spc="-60" dirty="0" err="1">
                <a:solidFill>
                  <a:srgbClr val="D21924"/>
                </a:solidFill>
                <a:latin typeface="Trebuchet MS"/>
              </a:rPr>
              <a:t>vibração</a:t>
            </a:r>
            <a:r>
              <a:rPr lang="en-US" b="1" i="1" spc="-60" dirty="0">
                <a:solidFill>
                  <a:srgbClr val="D21924"/>
                </a:solidFill>
                <a:latin typeface="Trebuchet MS"/>
              </a:rPr>
              <a:t> artística.</a:t>
            </a:r>
          </a:p>
        </p:txBody>
      </p:sp>
      <p:sp>
        <p:nvSpPr>
          <p:cNvPr id="11" name="object 13">
            <a:extLst>
              <a:ext uri="{FF2B5EF4-FFF2-40B4-BE49-F238E27FC236}">
                <a16:creationId xmlns:a16="http://schemas.microsoft.com/office/drawing/2014/main" id="{83EE72DB-3F7D-4782-B45E-A44FA1510D5B}"/>
              </a:ext>
            </a:extLst>
          </p:cNvPr>
          <p:cNvSpPr txBox="1"/>
          <p:nvPr/>
        </p:nvSpPr>
        <p:spPr>
          <a:xfrm>
            <a:off x="9753600" y="5105400"/>
            <a:ext cx="153888" cy="2578735"/>
          </a:xfrm>
          <a:prstGeom prst="rect">
            <a:avLst/>
          </a:prstGeom>
        </p:spPr>
        <p:txBody>
          <a:bodyPr vert="vert270" wrap="square" lIns="0" tIns="1270" rIns="0" bIns="0" rtlCol="0">
            <a:spAutoFit/>
          </a:bodyPr>
          <a:lstStyle/>
          <a:p>
            <a:pPr marL="12700">
              <a:lnSpc>
                <a:spcPct val="100000"/>
              </a:lnSpc>
              <a:spcBef>
                <a:spcPts val="10"/>
              </a:spcBef>
            </a:pPr>
            <a:r>
              <a:rPr lang="en-US" sz="1000" b="0" i="0" u="none" strike="noStrike" dirty="0">
                <a:effectLst/>
                <a:latin typeface="inherit"/>
              </a:rPr>
              <a:t> em www.searchingforstreetart.wordpress.com</a:t>
            </a:r>
            <a:endParaRPr sz="1000" dirty="0">
              <a:latin typeface="Trebuchet MS"/>
              <a:cs typeface="Trebuchet MS"/>
            </a:endParaRPr>
          </a:p>
        </p:txBody>
      </p:sp>
      <p:pic>
        <p:nvPicPr>
          <p:cNvPr id="5" name="Picture 8">
            <a:extLst>
              <a:ext uri="{FF2B5EF4-FFF2-40B4-BE49-F238E27FC236}">
                <a16:creationId xmlns:a16="http://schemas.microsoft.com/office/drawing/2014/main" id="{EC3A9847-0EF5-FE92-3F47-0B9DCA35ABE8}"/>
              </a:ext>
            </a:extLst>
          </p:cNvPr>
          <p:cNvPicPr>
            <a:picLocks noChangeAspect="1" noChangeArrowheads="1"/>
          </p:cNvPicPr>
          <p:nvPr/>
        </p:nvPicPr>
        <p:blipFill>
          <a:blip r:embed="rId2" cstate="print">
            <a:alphaModFix amt="66000"/>
            <a:extLst>
              <a:ext uri="{28A0092B-C50C-407E-A947-70E740481C1C}">
                <a14:useLocalDpi xmlns:a14="http://schemas.microsoft.com/office/drawing/2010/main" val="0"/>
              </a:ext>
            </a:extLst>
          </a:blip>
          <a:srcRect/>
          <a:stretch>
            <a:fillRect/>
          </a:stretch>
        </p:blipFill>
        <p:spPr bwMode="auto">
          <a:xfrm>
            <a:off x="3845859" y="2971801"/>
            <a:ext cx="6212541"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sp>
        <p:nvSpPr>
          <p:cNvPr id="8" name="object 8"/>
          <p:cNvSpPr txBox="1">
            <a:spLocks noGrp="1"/>
          </p:cNvSpPr>
          <p:nvPr>
            <p:ph type="title"/>
          </p:nvPr>
        </p:nvSpPr>
        <p:spPr>
          <a:xfrm>
            <a:off x="1066787" y="744791"/>
            <a:ext cx="5342255" cy="2037080"/>
          </a:xfrm>
          <a:prstGeom prst="rect">
            <a:avLst/>
          </a:prstGeom>
        </p:spPr>
        <p:txBody>
          <a:bodyPr vert="horz" wrap="square" lIns="0" tIns="195580" rIns="0" bIns="0" rtlCol="0">
            <a:spAutoFit/>
          </a:bodyPr>
          <a:lstStyle/>
          <a:p>
            <a:pPr marL="12700" marR="5080">
              <a:lnSpc>
                <a:spcPts val="7200"/>
              </a:lnSpc>
              <a:spcBef>
                <a:spcPts val="1540"/>
              </a:spcBef>
            </a:pPr>
            <a:r>
              <a:rPr sz="7200" b="0" spc="455" dirty="0" err="1">
                <a:solidFill>
                  <a:srgbClr val="1D1D1B"/>
                </a:solidFill>
                <a:latin typeface="Trebuchet MS"/>
                <a:cs typeface="Trebuchet MS"/>
              </a:rPr>
              <a:t>Recursos</a:t>
            </a:r>
            <a:r>
              <a:rPr sz="7200" b="0" spc="455" dirty="0">
                <a:solidFill>
                  <a:srgbClr val="1D1D1B"/>
                </a:solidFill>
                <a:latin typeface="Trebuchet MS"/>
                <a:cs typeface="Trebuchet MS"/>
              </a:rPr>
              <a:t> </a:t>
            </a:r>
            <a:r>
              <a:rPr sz="7200" b="0" spc="560" dirty="0" err="1">
                <a:solidFill>
                  <a:srgbClr val="1D1D1B"/>
                </a:solidFill>
                <a:latin typeface="Trebuchet MS"/>
                <a:cs typeface="Trebuchet MS"/>
              </a:rPr>
              <a:t>Multim</a:t>
            </a:r>
            <a:r>
              <a:rPr lang="en-PT" sz="7200" b="0" spc="560" dirty="0">
                <a:solidFill>
                  <a:srgbClr val="1D1D1B"/>
                </a:solidFill>
                <a:latin typeface="Trebuchet MS"/>
                <a:cs typeface="Trebuchet MS"/>
              </a:rPr>
              <a:t>é</a:t>
            </a:r>
            <a:r>
              <a:rPr sz="7200" b="0" spc="560" dirty="0" err="1">
                <a:solidFill>
                  <a:srgbClr val="1D1D1B"/>
                </a:solidFill>
                <a:latin typeface="Trebuchet MS"/>
                <a:cs typeface="Trebuchet MS"/>
              </a:rPr>
              <a:t>dia</a:t>
            </a:r>
            <a:endParaRPr sz="7200" dirty="0">
              <a:latin typeface="Trebuchet MS"/>
              <a:cs typeface="Trebuchet MS"/>
            </a:endParaRPr>
          </a:p>
        </p:txBody>
      </p:sp>
      <p:sp>
        <p:nvSpPr>
          <p:cNvPr id="6" name="object 7">
            <a:extLst>
              <a:ext uri="{FF2B5EF4-FFF2-40B4-BE49-F238E27FC236}">
                <a16:creationId xmlns:a16="http://schemas.microsoft.com/office/drawing/2014/main" id="{B9C687E4-1F97-3C81-18DC-D13043B2C2DF}"/>
              </a:ext>
            </a:extLst>
          </p:cNvPr>
          <p:cNvSpPr/>
          <p:nvPr/>
        </p:nvSpPr>
        <p:spPr>
          <a:xfrm>
            <a:off x="1155698" y="3011805"/>
            <a:ext cx="2730502"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sp>
        <p:nvSpPr>
          <p:cNvPr id="7" name="object 9">
            <a:extLst>
              <a:ext uri="{FF2B5EF4-FFF2-40B4-BE49-F238E27FC236}">
                <a16:creationId xmlns:a16="http://schemas.microsoft.com/office/drawing/2014/main" id="{F1AD10DA-A16B-9D86-8F39-43F150F20CEA}"/>
              </a:ext>
            </a:extLst>
          </p:cNvPr>
          <p:cNvSpPr txBox="1"/>
          <p:nvPr/>
        </p:nvSpPr>
        <p:spPr>
          <a:xfrm>
            <a:off x="1200386" y="3048000"/>
            <a:ext cx="4098925" cy="1977464"/>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lang="pt-PT" sz="2100" b="1" spc="-65" dirty="0">
                <a:solidFill>
                  <a:srgbClr val="EEEDF3"/>
                </a:solidFill>
                <a:latin typeface="Trebuchet MS"/>
                <a:cs typeface="Trebuchet MS"/>
              </a:rPr>
              <a:t>2 </a:t>
            </a:r>
          </a:p>
          <a:p>
            <a:pPr marL="160655">
              <a:lnSpc>
                <a:spcPct val="100000"/>
              </a:lnSpc>
              <a:spcBef>
                <a:spcPts val="100"/>
              </a:spcBef>
            </a:pPr>
            <a:endParaRPr lang="pt-PT" sz="2100" b="1" i="1" spc="-65" dirty="0">
              <a:solidFill>
                <a:srgbClr val="EEEDF3"/>
              </a:solidFill>
              <a:latin typeface="Trebuchet MS"/>
            </a:endParaRPr>
          </a:p>
          <a:p>
            <a:pPr marL="160655">
              <a:lnSpc>
                <a:spcPct val="100000"/>
              </a:lnSpc>
              <a:spcBef>
                <a:spcPts val="100"/>
              </a:spcBef>
            </a:pPr>
            <a:r>
              <a:rPr lang="en-US" sz="2100" b="1" i="1" spc="-50" dirty="0">
                <a:solidFill>
                  <a:srgbClr val="1D1D1B"/>
                </a:solidFill>
                <a:latin typeface="Trebuchet MS"/>
              </a:rPr>
              <a:t>Tomar a iniciativa: identificação e investigação de novos modelos de negócio ágeis e motores de sucesso</a:t>
            </a:r>
            <a:endParaRPr sz="2100" dirty="0">
              <a:latin typeface="Trebuchet MS"/>
              <a:cs typeface="Trebuchet MS"/>
            </a:endParaRPr>
          </a:p>
        </p:txBody>
      </p:sp>
      <p:pic>
        <p:nvPicPr>
          <p:cNvPr id="10" name="object 6">
            <a:extLst>
              <a:ext uri="{FF2B5EF4-FFF2-40B4-BE49-F238E27FC236}">
                <a16:creationId xmlns:a16="http://schemas.microsoft.com/office/drawing/2014/main" id="{105FA472-BB13-CCE5-8712-AA17C4E01AC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882912" y="3050893"/>
            <a:ext cx="7175487" cy="47209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022AD044-D4B8-4429-A3F3-63D9FDC8CFA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6124" y="313157"/>
            <a:ext cx="7685405" cy="4269670"/>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6" name="object 6"/>
          <p:cNvSpPr txBox="1"/>
          <p:nvPr/>
        </p:nvSpPr>
        <p:spPr>
          <a:xfrm>
            <a:off x="2057400" y="5883337"/>
            <a:ext cx="7473801" cy="1564531"/>
          </a:xfrm>
          <a:prstGeom prst="rect">
            <a:avLst/>
          </a:prstGeom>
        </p:spPr>
        <p:txBody>
          <a:bodyPr vert="horz" wrap="square" lIns="0" tIns="12700" rIns="0" bIns="0" rtlCol="0">
            <a:spAutoFit/>
          </a:bodyPr>
          <a:lstStyle/>
          <a:p>
            <a:pPr marL="25400" marR="5080" indent="137795" algn="r">
              <a:lnSpc>
                <a:spcPct val="100000"/>
              </a:lnSpc>
              <a:spcBef>
                <a:spcPts val="1320"/>
              </a:spcBef>
            </a:pPr>
            <a:r>
              <a:rPr lang="en-US" sz="1800" spc="-70" dirty="0">
                <a:solidFill>
                  <a:srgbClr val="1D1D1B"/>
                </a:solidFill>
                <a:latin typeface="Trebuchet MS"/>
                <a:cs typeface="Trebuchet MS"/>
              </a:rPr>
              <a:t>Esta é uma publicação muito completa sobre vários métodos e ferramentas para </a:t>
            </a:r>
            <a:r>
              <a:rPr lang="en-US" sz="1800" spc="-70" dirty="0" err="1">
                <a:solidFill>
                  <a:srgbClr val="1D1D1B"/>
                </a:solidFill>
                <a:latin typeface="Trebuchet MS"/>
                <a:cs typeface="Trebuchet MS"/>
              </a:rPr>
              <a:t>compreensão</a:t>
            </a:r>
            <a:r>
              <a:rPr lang="en-US" sz="1800" spc="-70" dirty="0">
                <a:solidFill>
                  <a:srgbClr val="1D1D1B"/>
                </a:solidFill>
                <a:latin typeface="Trebuchet MS"/>
                <a:cs typeface="Trebuchet MS"/>
              </a:rPr>
              <a:t> dos utilizadores e clientes, bem como gestão de equipas e comunicação para ajudar o seu negócio e ideias a funcionar sem problemas.</a:t>
            </a:r>
            <a:endParaRPr lang="en-US" sz="1800" spc="-60" dirty="0">
              <a:solidFill>
                <a:srgbClr val="1D1D1B"/>
              </a:solidFill>
              <a:latin typeface="Trebuchet MS"/>
              <a:cs typeface="Trebuchet MS"/>
            </a:endParaRPr>
          </a:p>
          <a:p>
            <a:pPr marL="25400" marR="5080" indent="137795" algn="r">
              <a:lnSpc>
                <a:spcPct val="100000"/>
              </a:lnSpc>
              <a:spcBef>
                <a:spcPts val="1320"/>
              </a:spcBef>
            </a:pPr>
            <a:r>
              <a:rPr lang="en-US" spc="-60" dirty="0">
                <a:solidFill>
                  <a:srgbClr val="1D1D1B"/>
                </a:solidFill>
                <a:latin typeface="Trebuchet MS"/>
                <a:cs typeface="Trebuchet MS"/>
              </a:rPr>
              <a:t>Existe um conteúdo gratuito ao qual pode aceder, </a:t>
            </a:r>
            <a:r>
              <a:rPr lang="en-US" spc="-60" dirty="0" err="1">
                <a:solidFill>
                  <a:srgbClr val="1D1D1B"/>
                </a:solidFill>
                <a:latin typeface="Trebuchet MS"/>
                <a:cs typeface="Trebuchet MS"/>
              </a:rPr>
              <a:t>através</a:t>
            </a:r>
            <a:r>
              <a:rPr lang="en-US" spc="-60" dirty="0">
                <a:solidFill>
                  <a:srgbClr val="1D1D1B"/>
                </a:solidFill>
                <a:latin typeface="Trebuchet MS"/>
                <a:cs typeface="Trebuchet MS"/>
              </a:rPr>
              <a:t> </a:t>
            </a:r>
            <a:r>
              <a:rPr lang="en-US" spc="-60" dirty="0" err="1">
                <a:solidFill>
                  <a:srgbClr val="1D1D1B"/>
                </a:solidFill>
                <a:latin typeface="Trebuchet MS"/>
                <a:cs typeface="Trebuchet MS"/>
              </a:rPr>
              <a:t>desta</a:t>
            </a:r>
            <a:r>
              <a:rPr lang="en-US" spc="-60" dirty="0">
                <a:solidFill>
                  <a:srgbClr val="1D1D1B"/>
                </a:solidFill>
                <a:latin typeface="Trebuchet MS"/>
                <a:cs typeface="Trebuchet MS"/>
              </a:rPr>
              <a:t> </a:t>
            </a:r>
            <a:r>
              <a:rPr lang="en-US" spc="-60" dirty="0" err="1">
                <a:solidFill>
                  <a:srgbClr val="1D1D1B"/>
                </a:solidFill>
                <a:latin typeface="Trebuchet MS"/>
                <a:cs typeface="Trebuchet MS"/>
              </a:rPr>
              <a:t>ligação</a:t>
            </a:r>
            <a:r>
              <a:rPr lang="en-US" spc="-60" dirty="0">
                <a:solidFill>
                  <a:srgbClr val="1D1D1B"/>
                </a:solidFill>
                <a:latin typeface="Trebuchet MS"/>
                <a:cs typeface="Trebuchet MS"/>
              </a:rPr>
              <a:t>:</a:t>
            </a:r>
            <a:endParaRPr sz="1850" dirty="0">
              <a:latin typeface="Trebuchet MS"/>
              <a:cs typeface="Trebuchet MS"/>
            </a:endParaRPr>
          </a:p>
          <a:p>
            <a:pPr marL="119380" marR="5080" indent="-107314" algn="r">
              <a:lnSpc>
                <a:spcPct val="100000"/>
              </a:lnSpc>
            </a:pPr>
            <a:r>
              <a:rPr lang="en-US" sz="1800" b="1" spc="-20" dirty="0">
                <a:solidFill>
                  <a:srgbClr val="1D1D1B"/>
                </a:solidFill>
                <a:latin typeface="Trebuchet MS"/>
                <a:cs typeface="Trebuchet MS"/>
                <a:hlinkClick r:id="rId3"/>
              </a:rPr>
              <a:t>https://www.strategyzer.com/ </a:t>
            </a:r>
            <a:endParaRPr sz="1800" dirty="0">
              <a:latin typeface="Trebuchet MS"/>
              <a:cs typeface="Trebuchet MS"/>
            </a:endParaRPr>
          </a:p>
        </p:txBody>
      </p:sp>
      <p:sp>
        <p:nvSpPr>
          <p:cNvPr id="7" name="object 7"/>
          <p:cNvSpPr txBox="1"/>
          <p:nvPr/>
        </p:nvSpPr>
        <p:spPr>
          <a:xfrm rot="5400000">
            <a:off x="1526153" y="4795514"/>
            <a:ext cx="307777" cy="2356485"/>
          </a:xfrm>
          <a:prstGeom prst="rect">
            <a:avLst/>
          </a:prstGeom>
        </p:spPr>
        <p:txBody>
          <a:bodyPr vert="vert270" wrap="square" lIns="0" tIns="4445" rIns="0" bIns="0" rtlCol="0">
            <a:spAutoFit/>
          </a:bodyPr>
          <a:lstStyle/>
          <a:p>
            <a:pPr marL="12700">
              <a:lnSpc>
                <a:spcPct val="100000"/>
              </a:lnSpc>
              <a:spcBef>
                <a:spcPts val="35"/>
              </a:spcBef>
            </a:pPr>
            <a:r>
              <a:rPr lang="pt-PT" sz="1000" spc="15" dirty="0" err="1">
                <a:solidFill>
                  <a:srgbClr val="5E5D5D"/>
                </a:solidFill>
                <a:latin typeface="Trebuchet MS"/>
                <a:cs typeface="Trebuchet MS"/>
              </a:rPr>
              <a:t>Crédito</a:t>
            </a:r>
            <a:r>
              <a:rPr lang="pt-PT" sz="1000" spc="15" dirty="0">
                <a:solidFill>
                  <a:srgbClr val="5E5D5D"/>
                </a:solidFill>
                <a:latin typeface="Trebuchet MS"/>
                <a:cs typeface="Trebuchet MS"/>
              </a:rPr>
              <a:t>s </a:t>
            </a:r>
          </a:p>
          <a:p>
            <a:pPr marL="12700">
              <a:lnSpc>
                <a:spcPct val="100000"/>
              </a:lnSpc>
              <a:spcBef>
                <a:spcPts val="35"/>
              </a:spcBef>
            </a:pPr>
            <a:r>
              <a:rPr lang="pt-PT" sz="1000" b="1" spc="15" dirty="0" err="1">
                <a:solidFill>
                  <a:srgbClr val="5E5D5D"/>
                </a:solidFill>
                <a:latin typeface="Trebuchet MS"/>
                <a:cs typeface="Trebuchet MS"/>
              </a:rPr>
              <a:t>Strategyzer</a:t>
            </a:r>
            <a:endParaRPr sz="1000" dirty="0">
              <a:latin typeface="Trebuchet MS"/>
              <a:cs typeface="Trebuchet MS"/>
            </a:endParaRPr>
          </a:p>
        </p:txBody>
      </p:sp>
      <p:sp>
        <p:nvSpPr>
          <p:cNvPr id="11" name="CaixaDeTexto 10">
            <a:extLst>
              <a:ext uri="{FF2B5EF4-FFF2-40B4-BE49-F238E27FC236}">
                <a16:creationId xmlns:a16="http://schemas.microsoft.com/office/drawing/2014/main" id="{59BCD204-81FF-48C9-A2AF-EEC86C0BCDBF}"/>
              </a:ext>
            </a:extLst>
          </p:cNvPr>
          <p:cNvSpPr txBox="1"/>
          <p:nvPr/>
        </p:nvSpPr>
        <p:spPr>
          <a:xfrm>
            <a:off x="6019800" y="3276020"/>
            <a:ext cx="5232400" cy="369332"/>
          </a:xfrm>
          <a:prstGeom prst="rect">
            <a:avLst/>
          </a:prstGeom>
          <a:noFill/>
        </p:spPr>
        <p:txBody>
          <a:bodyPr wrap="square">
            <a:spAutoFit/>
          </a:bodyPr>
          <a:lstStyle/>
          <a:p>
            <a:pPr marL="633095">
              <a:lnSpc>
                <a:spcPct val="100000"/>
              </a:lnSpc>
              <a:spcBef>
                <a:spcPts val="100"/>
              </a:spcBef>
            </a:pPr>
            <a:r>
              <a:rPr lang="en-US" sz="1800" b="1" spc="-15" dirty="0" err="1">
                <a:solidFill>
                  <a:srgbClr val="FFFFFF"/>
                </a:solidFill>
                <a:latin typeface="Trebuchet MS"/>
                <a:cs typeface="Trebuchet MS"/>
              </a:rPr>
              <a:t>Recursos</a:t>
            </a:r>
            <a:r>
              <a:rPr lang="en-US" sz="1800" b="1" spc="-15" dirty="0">
                <a:solidFill>
                  <a:srgbClr val="FFFFFF"/>
                </a:solidFill>
                <a:latin typeface="Trebuchet MS"/>
                <a:cs typeface="Trebuchet MS"/>
              </a:rPr>
              <a:t> </a:t>
            </a:r>
            <a:r>
              <a:rPr lang="en-US" sz="1800" b="1" spc="40" dirty="0" err="1">
                <a:solidFill>
                  <a:srgbClr val="FFFFFF"/>
                </a:solidFill>
                <a:latin typeface="Trebuchet MS"/>
                <a:cs typeface="Trebuchet MS"/>
              </a:rPr>
              <a:t>Multimédia</a:t>
            </a:r>
            <a:endParaRPr lang="en-US" sz="1800" dirty="0">
              <a:latin typeface="Trebuchet MS"/>
              <a:cs typeface="Trebuchet MS"/>
            </a:endParaRPr>
          </a:p>
        </p:txBody>
      </p:sp>
      <p:pic>
        <p:nvPicPr>
          <p:cNvPr id="19" name="Imagem 18">
            <a:extLst>
              <a:ext uri="{FF2B5EF4-FFF2-40B4-BE49-F238E27FC236}">
                <a16:creationId xmlns:a16="http://schemas.microsoft.com/office/drawing/2014/main" id="{415C3C66-C604-403A-B481-93179C8FAE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9003" y="4134324"/>
            <a:ext cx="6081798" cy="1980621"/>
          </a:xfrm>
          <a:prstGeom prst="rect">
            <a:avLst/>
          </a:prstGeom>
        </p:spPr>
      </p:pic>
      <p:pic>
        <p:nvPicPr>
          <p:cNvPr id="23" name="Imagem 22" descr="Uma imagem com texto, símbolo&#10;&#10;Descrição gerada automaticamente">
            <a:extLst>
              <a:ext uri="{FF2B5EF4-FFF2-40B4-BE49-F238E27FC236}">
                <a16:creationId xmlns:a16="http://schemas.microsoft.com/office/drawing/2014/main" id="{D002DC00-1971-449F-8B5D-B365840738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323"/>
          <a:stretch/>
        </p:blipFill>
        <p:spPr>
          <a:xfrm>
            <a:off x="6711801" y="4306211"/>
            <a:ext cx="2819400" cy="134811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76995" y="1701198"/>
            <a:ext cx="2550160" cy="1120820"/>
          </a:xfrm>
          <a:prstGeom prst="rect">
            <a:avLst/>
          </a:prstGeom>
        </p:spPr>
        <p:txBody>
          <a:bodyPr vert="horz" wrap="square" lIns="0" tIns="12700" rIns="0" bIns="0" rtlCol="0">
            <a:spAutoFit/>
          </a:bodyPr>
          <a:lstStyle/>
          <a:p>
            <a:pPr marL="12700" marR="5080">
              <a:lnSpc>
                <a:spcPct val="100000"/>
              </a:lnSpc>
              <a:spcBef>
                <a:spcPts val="100"/>
              </a:spcBef>
            </a:pPr>
            <a:r>
              <a:rPr lang="pt-PT" sz="2400" b="0" spc="235" dirty="0" err="1">
                <a:solidFill>
                  <a:srgbClr val="1D1D1B"/>
                </a:solidFill>
                <a:latin typeface="Trebuchet MS"/>
                <a:cs typeface="Trebuchet MS"/>
              </a:rPr>
              <a:t>Construir Startups de Sucesso</a:t>
            </a:r>
            <a:endParaRPr sz="2400" dirty="0">
              <a:latin typeface="Trebuchet MS"/>
              <a:cs typeface="Trebuchet MS"/>
            </a:endParaRPr>
          </a:p>
        </p:txBody>
      </p:sp>
      <p:sp>
        <p:nvSpPr>
          <p:cNvPr id="9" name="object 9"/>
          <p:cNvSpPr txBox="1"/>
          <p:nvPr/>
        </p:nvSpPr>
        <p:spPr>
          <a:xfrm>
            <a:off x="1176995" y="3697640"/>
            <a:ext cx="3020695" cy="1674817"/>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1D1D1B"/>
                </a:solidFill>
                <a:latin typeface="Trebuchet MS"/>
                <a:cs typeface="Trebuchet MS"/>
              </a:rPr>
              <a:t>Esta </a:t>
            </a:r>
            <a:r>
              <a:rPr lang="pt-PT" spc="-50" dirty="0" err="1">
                <a:solidFill>
                  <a:srgbClr val="1D1D1B"/>
                </a:solidFill>
                <a:latin typeface="Trebuchet MS"/>
                <a:cs typeface="Trebuchet MS"/>
              </a:rPr>
              <a:t>plataforma educacional </a:t>
            </a:r>
            <a:r>
              <a:rPr sz="1800" spc="-15" dirty="0">
                <a:solidFill>
                  <a:srgbClr val="1D1D1B"/>
                </a:solidFill>
                <a:latin typeface="Trebuchet MS"/>
                <a:cs typeface="Trebuchet MS"/>
              </a:rPr>
              <a:t>visa </a:t>
            </a:r>
            <a:r>
              <a:rPr lang="pt-PT" sz="1800" spc="-15" dirty="0" err="1">
                <a:solidFill>
                  <a:srgbClr val="1D1D1B"/>
                </a:solidFill>
                <a:latin typeface="Trebuchet MS"/>
                <a:cs typeface="Trebuchet MS"/>
              </a:rPr>
              <a:t>ajudar os empresários </a:t>
            </a:r>
            <a:r>
              <a:rPr lang="pt-PT" sz="1800" spc="-15" dirty="0">
                <a:solidFill>
                  <a:srgbClr val="1D1D1B"/>
                </a:solidFill>
                <a:latin typeface="Trebuchet MS"/>
                <a:cs typeface="Trebuchet MS"/>
              </a:rPr>
              <a:t>a </a:t>
            </a:r>
            <a:r>
              <a:rPr lang="pt-PT" sz="1800" spc="-15" dirty="0" err="1">
                <a:solidFill>
                  <a:srgbClr val="1D1D1B"/>
                </a:solidFill>
                <a:latin typeface="Trebuchet MS"/>
                <a:cs typeface="Trebuchet MS"/>
              </a:rPr>
              <a:t>evitar erros</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e não </a:t>
            </a:r>
            <a:r>
              <a:rPr lang="en-US" spc="-15" dirty="0">
                <a:solidFill>
                  <a:srgbClr val="1D1D1B"/>
                </a:solidFill>
                <a:latin typeface="Trebuchet MS"/>
              </a:rPr>
              <a:t>passar mais de 2 anos a cometer os mesmos erros que outros já cometeram.</a:t>
            </a:r>
            <a:endParaRPr spc="-15" dirty="0">
              <a:solidFill>
                <a:srgbClr val="1D1D1B"/>
              </a:solidFill>
              <a:latin typeface="Trebuchet MS"/>
            </a:endParaRPr>
          </a:p>
        </p:txBody>
      </p:sp>
      <p:sp>
        <p:nvSpPr>
          <p:cNvPr id="10" name="object 10"/>
          <p:cNvSpPr txBox="1"/>
          <p:nvPr/>
        </p:nvSpPr>
        <p:spPr>
          <a:xfrm>
            <a:off x="1176995" y="5892200"/>
            <a:ext cx="2896235" cy="843821"/>
          </a:xfrm>
          <a:prstGeom prst="rect">
            <a:avLst/>
          </a:prstGeom>
        </p:spPr>
        <p:txBody>
          <a:bodyPr vert="horz" wrap="square" lIns="0" tIns="12700" rIns="0" bIns="0" rtlCol="0">
            <a:spAutoFit/>
          </a:bodyPr>
          <a:lstStyle/>
          <a:p>
            <a:pPr marL="12700" marR="5080">
              <a:lnSpc>
                <a:spcPct val="100000"/>
              </a:lnSpc>
              <a:spcBef>
                <a:spcPts val="100"/>
              </a:spcBef>
            </a:pPr>
            <a:r>
              <a:rPr lang="pt-PT" sz="1800" b="1" spc="45" dirty="0">
                <a:solidFill>
                  <a:srgbClr val="1D1D1B"/>
                </a:solidFill>
                <a:latin typeface="Trebuchet MS"/>
                <a:cs typeface="Trebuchet MS"/>
                <a:hlinkClick r:id="rId2"/>
              </a:rPr>
              <a:t>https://buildsuccessfulstartups.com/startup-tools/</a:t>
            </a:r>
            <a:endParaRPr sz="1800" dirty="0">
              <a:latin typeface="Trebuchet MS"/>
              <a:cs typeface="Trebuchet MS"/>
            </a:endParaRPr>
          </a:p>
        </p:txBody>
      </p:sp>
      <p:sp>
        <p:nvSpPr>
          <p:cNvPr id="14" name="object 14"/>
          <p:cNvSpPr txBox="1"/>
          <p:nvPr/>
        </p:nvSpPr>
        <p:spPr>
          <a:xfrm>
            <a:off x="6413500" y="4806950"/>
            <a:ext cx="2854325" cy="2241639"/>
          </a:xfrm>
          <a:prstGeom prst="rect">
            <a:avLst/>
          </a:prstGeom>
        </p:spPr>
        <p:txBody>
          <a:bodyPr vert="horz" wrap="square" lIns="0" tIns="12700" rIns="0" bIns="0" rtlCol="0">
            <a:spAutoFit/>
          </a:bodyPr>
          <a:lstStyle/>
          <a:p>
            <a:pPr algn="l"/>
            <a:r>
              <a:rPr lang="pt-PT" sz="1800" spc="-70" dirty="0" err="1">
                <a:solidFill>
                  <a:srgbClr val="FFFFFF"/>
                </a:solidFill>
                <a:latin typeface="Trebuchet MS"/>
                <a:cs typeface="Trebuchet MS"/>
              </a:rPr>
              <a:t>A missão </a:t>
            </a:r>
            <a:r>
              <a:rPr lang="pt-PT" sz="1800" spc="-70" dirty="0">
                <a:solidFill>
                  <a:srgbClr val="FFFFFF"/>
                </a:solidFill>
                <a:latin typeface="Trebuchet MS"/>
                <a:cs typeface="Trebuchet MS"/>
              </a:rPr>
              <a:t>é </a:t>
            </a:r>
            <a:r>
              <a:rPr lang="pt-PT" sz="1800" spc="-70" dirty="0" err="1">
                <a:solidFill>
                  <a:srgbClr val="FFFFFF"/>
                </a:solidFill>
                <a:latin typeface="Trebuchet MS"/>
                <a:cs typeface="Trebuchet MS"/>
              </a:rPr>
              <a:t>alterar </a:t>
            </a:r>
            <a:r>
              <a:rPr lang="en-US" spc="-70" dirty="0">
                <a:solidFill>
                  <a:srgbClr val="FFFFFF"/>
                </a:solidFill>
                <a:latin typeface="Trebuchet MS"/>
              </a:rPr>
              <a:t>o estatuto de que 8 em cada 10 startups falham.</a:t>
            </a:r>
          </a:p>
          <a:p>
            <a:pPr algn="l"/>
            <a:r>
              <a:rPr lang="en-US" spc="-70" dirty="0">
                <a:solidFill>
                  <a:srgbClr val="FFFFFF"/>
                </a:solidFill>
                <a:latin typeface="Trebuchet MS"/>
              </a:rPr>
              <a:t> </a:t>
            </a:r>
          </a:p>
          <a:p>
            <a:pPr algn="l"/>
            <a:r>
              <a:rPr lang="en-US" spc="-70" dirty="0" err="1">
                <a:solidFill>
                  <a:srgbClr val="FFFFFF"/>
                </a:solidFill>
                <a:latin typeface="Trebuchet MS"/>
              </a:rPr>
              <a:t>Ajudando</a:t>
            </a:r>
            <a:r>
              <a:rPr lang="en-US" spc="-70" dirty="0">
                <a:solidFill>
                  <a:srgbClr val="FFFFFF"/>
                </a:solidFill>
                <a:latin typeface="Trebuchet MS"/>
              </a:rPr>
              <a:t> </a:t>
            </a:r>
            <a:r>
              <a:rPr lang="en-US" spc="-70" dirty="0" err="1">
                <a:solidFill>
                  <a:srgbClr val="FFFFFF"/>
                </a:solidFill>
                <a:latin typeface="Trebuchet MS"/>
              </a:rPr>
              <a:t>os</a:t>
            </a:r>
            <a:r>
              <a:rPr lang="en-US" spc="-70" dirty="0">
                <a:solidFill>
                  <a:srgbClr val="FFFFFF"/>
                </a:solidFill>
                <a:latin typeface="Trebuchet MS"/>
              </a:rPr>
              <a:t> fundadores a optimizar e conceber modelos de negócio escaláveis.</a:t>
            </a:r>
          </a:p>
          <a:p>
            <a:pPr marL="12700" marR="5080">
              <a:lnSpc>
                <a:spcPct val="100000"/>
              </a:lnSpc>
              <a:spcBef>
                <a:spcPts val="100"/>
              </a:spcBef>
            </a:pPr>
            <a:endParaRPr sz="1800" dirty="0">
              <a:latin typeface="Trebuchet MS"/>
              <a:cs typeface="Trebuchet MS"/>
            </a:endParaRPr>
          </a:p>
        </p:txBody>
      </p:sp>
      <p:pic>
        <p:nvPicPr>
          <p:cNvPr id="7170" name="Picture 2">
            <a:extLst>
              <a:ext uri="{FF2B5EF4-FFF2-40B4-BE49-F238E27FC236}">
                <a16:creationId xmlns:a16="http://schemas.microsoft.com/office/drawing/2014/main" id="{B2E4A778-3BC6-4BA0-A1B2-ED0F35E0F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608" y="-381000"/>
            <a:ext cx="5992792" cy="5992792"/>
          </a:xfrm>
          <a:prstGeom prst="rect">
            <a:avLst/>
          </a:prstGeom>
          <a:noFill/>
          <a:extLst>
            <a:ext uri="{909E8E84-426E-40DD-AFC4-6F175D3DCCD1}">
              <a14:hiddenFill xmlns:a14="http://schemas.microsoft.com/office/drawing/2010/main">
                <a:solidFill>
                  <a:srgbClr val="FFFFFF"/>
                </a:solidFill>
              </a14:hiddenFill>
            </a:ext>
          </a:extLst>
        </p:spPr>
      </p:pic>
      <p:sp>
        <p:nvSpPr>
          <p:cNvPr id="18" name="object 4">
            <a:extLst>
              <a:ext uri="{FF2B5EF4-FFF2-40B4-BE49-F238E27FC236}">
                <a16:creationId xmlns:a16="http://schemas.microsoft.com/office/drawing/2014/main" id="{3EF869D6-6C49-43DA-9379-5CC196239362}"/>
              </a:ext>
            </a:extLst>
          </p:cNvPr>
          <p:cNvSpPr/>
          <p:nvPr/>
        </p:nvSpPr>
        <p:spPr>
          <a:xfrm>
            <a:off x="1460970" y="100965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15" name="object 15"/>
          <p:cNvSpPr txBox="1"/>
          <p:nvPr/>
        </p:nvSpPr>
        <p:spPr>
          <a:xfrm>
            <a:off x="1674018" y="1097362"/>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object 2">
            <a:extLst>
              <a:ext uri="{FF2B5EF4-FFF2-40B4-BE49-F238E27FC236}">
                <a16:creationId xmlns:a16="http://schemas.microsoft.com/office/drawing/2014/main" id="{777B34A9-7166-F5B6-96BA-308688B82D30}"/>
              </a:ext>
            </a:extLst>
          </p:cNvPr>
          <p:cNvGrpSpPr/>
          <p:nvPr/>
        </p:nvGrpSpPr>
        <p:grpSpPr>
          <a:xfrm>
            <a:off x="11151" y="0"/>
            <a:ext cx="10036098" cy="7772400"/>
            <a:chOff x="0" y="0"/>
            <a:chExt cx="10036098" cy="7772400"/>
          </a:xfrm>
        </p:grpSpPr>
        <p:pic>
          <p:nvPicPr>
            <p:cNvPr id="16" name="object 3">
              <a:extLst>
                <a:ext uri="{FF2B5EF4-FFF2-40B4-BE49-F238E27FC236}">
                  <a16:creationId xmlns:a16="http://schemas.microsoft.com/office/drawing/2014/main" id="{0EB520C1-AC84-6A10-5527-647FAAF9E8B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9130817" cy="6070600"/>
            </a:xfrm>
            <a:prstGeom prst="rect">
              <a:avLst/>
            </a:prstGeom>
          </p:spPr>
        </p:pic>
        <p:sp>
          <p:nvSpPr>
            <p:cNvPr id="17" name="object 4">
              <a:extLst>
                <a:ext uri="{FF2B5EF4-FFF2-40B4-BE49-F238E27FC236}">
                  <a16:creationId xmlns:a16="http://schemas.microsoft.com/office/drawing/2014/main" id="{FA29EE64-E460-0F5E-D893-2DDF9619BC70}"/>
                </a:ext>
              </a:extLst>
            </p:cNvPr>
            <p:cNvSpPr/>
            <p:nvPr/>
          </p:nvSpPr>
          <p:spPr>
            <a:xfrm>
              <a:off x="2350693" y="1830705"/>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dirty="0"/>
            </a:p>
          </p:txBody>
        </p:sp>
        <p:sp>
          <p:nvSpPr>
            <p:cNvPr id="18" name="object 5">
              <a:extLst>
                <a:ext uri="{FF2B5EF4-FFF2-40B4-BE49-F238E27FC236}">
                  <a16:creationId xmlns:a16="http://schemas.microsoft.com/office/drawing/2014/main" id="{B07C21E7-75ED-1F6A-A95E-AC1710E132C0}"/>
                </a:ext>
              </a:extLst>
            </p:cNvPr>
            <p:cNvSpPr/>
            <p:nvPr/>
          </p:nvSpPr>
          <p:spPr>
            <a:xfrm>
              <a:off x="6770649" y="2209800"/>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6" name="object 6"/>
          <p:cNvSpPr txBox="1"/>
          <p:nvPr/>
        </p:nvSpPr>
        <p:spPr>
          <a:xfrm>
            <a:off x="5791200" y="2277512"/>
            <a:ext cx="4079819" cy="5342488"/>
          </a:xfrm>
          <a:prstGeom prst="rect">
            <a:avLst/>
          </a:prstGeom>
        </p:spPr>
        <p:txBody>
          <a:bodyPr vert="horz" wrap="square" lIns="0" tIns="12700" rIns="0" bIns="0" rtlCol="0">
            <a:spAutoFit/>
          </a:bodyPr>
          <a:lstStyle/>
          <a:p>
            <a:pPr marL="633095">
              <a:lnSpc>
                <a:spcPct val="100000"/>
              </a:lnSpc>
              <a:spcBef>
                <a:spcPts val="100"/>
              </a:spcBef>
            </a:pPr>
            <a:r>
              <a:rPr sz="1800" b="1" spc="-15" dirty="0">
                <a:solidFill>
                  <a:srgbClr val="FFFFFF"/>
                </a:solidFill>
                <a:latin typeface="Trebuchet MS"/>
                <a:cs typeface="Trebuchet MS"/>
              </a:rPr>
              <a:t>         </a:t>
            </a: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a:p>
            <a:pPr>
              <a:lnSpc>
                <a:spcPct val="100000"/>
              </a:lnSpc>
              <a:spcBef>
                <a:spcPts val="15"/>
              </a:spcBef>
            </a:pPr>
            <a:endParaRPr sz="1900" dirty="0">
              <a:latin typeface="Trebuchet MS"/>
              <a:cs typeface="Trebuchet MS"/>
            </a:endParaRPr>
          </a:p>
          <a:p>
            <a:pPr marL="412115" marR="5080" indent="183515">
              <a:lnSpc>
                <a:spcPct val="100000"/>
              </a:lnSpc>
            </a:pPr>
            <a:r>
              <a:rPr lang="pt-PT" sz="2400" spc="135" dirty="0">
                <a:solidFill>
                  <a:srgbClr val="1D1D1B"/>
                </a:solidFill>
                <a:latin typeface="Trebuchet MS"/>
                <a:cs typeface="Trebuchet MS"/>
              </a:rPr>
              <a:t>Harvard Business </a:t>
            </a:r>
            <a:r>
              <a:rPr lang="pt-PT" sz="2400" spc="135" dirty="0" err="1">
                <a:solidFill>
                  <a:srgbClr val="1D1D1B"/>
                </a:solidFill>
                <a:latin typeface="Trebuchet MS"/>
                <a:cs typeface="Trebuchet MS"/>
              </a:rPr>
              <a:t>Review</a:t>
            </a:r>
            <a:r>
              <a:rPr lang="pt-PT" sz="2400" spc="135" dirty="0">
                <a:solidFill>
                  <a:srgbClr val="1D1D1B"/>
                </a:solidFill>
                <a:latin typeface="Trebuchet MS"/>
                <a:cs typeface="Trebuchet MS"/>
              </a:rPr>
              <a:t> </a:t>
            </a:r>
            <a:r>
              <a:rPr lang="pt-PT" spc="135" dirty="0">
                <a:solidFill>
                  <a:srgbClr val="1D1D1B"/>
                </a:solidFill>
                <a:latin typeface="Trebuchet MS"/>
                <a:cs typeface="Trebuchet MS"/>
              </a:rPr>
              <a:t>(</a:t>
            </a:r>
            <a:r>
              <a:rPr lang="pt-PT" sz="1600" b="1" dirty="0">
                <a:latin typeface="Rubik"/>
                <a:ea typeface="+mj-ea"/>
                <a:cs typeface="Arial"/>
              </a:rPr>
              <a:t>O que é um modelo de negócio?)</a:t>
            </a:r>
            <a:endParaRPr sz="1600" b="1" dirty="0">
              <a:latin typeface="Rubik"/>
              <a:ea typeface="+mj-ea"/>
              <a:cs typeface="Arial"/>
            </a:endParaRPr>
          </a:p>
          <a:p>
            <a:pPr marL="25400" marR="5080" indent="137795" algn="r">
              <a:spcBef>
                <a:spcPts val="1320"/>
              </a:spcBef>
            </a:pPr>
            <a:r>
              <a:rPr lang="en-US" spc="-70" dirty="0">
                <a:solidFill>
                  <a:srgbClr val="1D1D1B"/>
                </a:solidFill>
                <a:latin typeface="Trebuchet MS"/>
              </a:rPr>
              <a:t>Um olhar através dos arquivos da HBR mostra que os pensadores empresariais utilizam o conceito de "modelo de negócio" de muitas maneiras diferentes, potencialmente distorcendo a definição. Aqui é possível encontrar uma lista de dezanove tipos de modelos de negócio e as organizações que os utilizam.</a:t>
            </a:r>
          </a:p>
          <a:p>
            <a:pPr>
              <a:lnSpc>
                <a:spcPct val="100000"/>
              </a:lnSpc>
              <a:spcBef>
                <a:spcPts val="10"/>
              </a:spcBef>
            </a:pPr>
            <a:endParaRPr sz="1850" dirty="0">
              <a:latin typeface="Trebuchet MS"/>
              <a:cs typeface="Trebuchet MS"/>
            </a:endParaRPr>
          </a:p>
          <a:p>
            <a:pPr marL="119380" marR="5080" indent="-107314" algn="r">
              <a:lnSpc>
                <a:spcPct val="100000"/>
              </a:lnSpc>
            </a:pPr>
            <a:r>
              <a:rPr lang="en-US" sz="1800" b="1" spc="-20" dirty="0">
                <a:solidFill>
                  <a:srgbClr val="1D1D1B"/>
                </a:solidFill>
                <a:latin typeface="Trebuchet MS"/>
                <a:cs typeface="Trebuchet MS"/>
                <a:hlinkClick r:id="rId3"/>
              </a:rPr>
              <a:t>https://hbr.org/2015/01/what-is-a-business-model?msclkid=3d09455cba7d11ec91235f18dad36e10</a:t>
            </a:r>
            <a:endParaRPr lang="en-US" sz="1800" dirty="0">
              <a:latin typeface="Trebuchet MS"/>
              <a:cs typeface="Trebuchet MS"/>
            </a:endParaRPr>
          </a:p>
        </p:txBody>
      </p:sp>
      <p:sp>
        <p:nvSpPr>
          <p:cNvPr id="7" name="object 7"/>
          <p:cNvSpPr txBox="1"/>
          <p:nvPr/>
        </p:nvSpPr>
        <p:spPr>
          <a:xfrm>
            <a:off x="527199" y="4705095"/>
            <a:ext cx="175895" cy="235648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Foto </a:t>
            </a:r>
            <a:r>
              <a:rPr sz="1000" b="1" spc="25" dirty="0">
                <a:solidFill>
                  <a:srgbClr val="5E5D5D"/>
                </a:solidFill>
                <a:latin typeface="Trebuchet MS"/>
                <a:cs typeface="Trebuchet MS"/>
              </a:rPr>
              <a:t>de </a:t>
            </a:r>
            <a:r>
              <a:rPr sz="1000" b="1" spc="50" dirty="0">
                <a:solidFill>
                  <a:srgbClr val="5E5D5D"/>
                </a:solidFill>
                <a:latin typeface="Trebuchet MS"/>
                <a:cs typeface="Trebuchet MS"/>
              </a:rPr>
              <a:t>Matthew </a:t>
            </a:r>
            <a:r>
              <a:rPr sz="1000" b="1" spc="-25" dirty="0">
                <a:solidFill>
                  <a:srgbClr val="5E5D5D"/>
                </a:solidFill>
                <a:latin typeface="Trebuchet MS"/>
                <a:cs typeface="Trebuchet MS"/>
              </a:rPr>
              <a:t>Lejune </a:t>
            </a:r>
            <a:r>
              <a:rPr sz="1000" b="1" spc="30" dirty="0">
                <a:solidFill>
                  <a:srgbClr val="5E5D5D"/>
                </a:solidFill>
                <a:latin typeface="Trebuchet MS"/>
                <a:cs typeface="Trebuchet MS"/>
              </a:rPr>
              <a:t>em </a:t>
            </a:r>
            <a:r>
              <a:rPr sz="1000" b="1" spc="15" dirty="0">
                <a:solidFill>
                  <a:srgbClr val="5E5D5D"/>
                </a:solidFill>
                <a:latin typeface="Trebuchet MS"/>
                <a:cs typeface="Trebuchet MS"/>
              </a:rPr>
              <a:t>Unsplash</a:t>
            </a:r>
            <a:endParaRPr sz="1000" dirty="0">
              <a:latin typeface="Trebuchet MS"/>
              <a:cs typeface="Trebuchet MS"/>
            </a:endParaRPr>
          </a:p>
        </p:txBody>
      </p:sp>
      <p:sp>
        <p:nvSpPr>
          <p:cNvPr id="8" name="object 4">
            <a:extLst>
              <a:ext uri="{FF2B5EF4-FFF2-40B4-BE49-F238E27FC236}">
                <a16:creationId xmlns:a16="http://schemas.microsoft.com/office/drawing/2014/main" id="{D334E20E-396E-4876-88DD-4C27FBA77E07}"/>
              </a:ext>
            </a:extLst>
          </p:cNvPr>
          <p:cNvSpPr/>
          <p:nvPr/>
        </p:nvSpPr>
        <p:spPr>
          <a:xfrm>
            <a:off x="1676400" y="5181600"/>
            <a:ext cx="2580526" cy="2445834"/>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a:p>
        </p:txBody>
      </p:sp>
      <p:sp>
        <p:nvSpPr>
          <p:cNvPr id="9" name="object 5">
            <a:extLst>
              <a:ext uri="{FF2B5EF4-FFF2-40B4-BE49-F238E27FC236}">
                <a16:creationId xmlns:a16="http://schemas.microsoft.com/office/drawing/2014/main" id="{9F8CF895-6B7A-4E6A-967F-98FE11D37B1C}"/>
              </a:ext>
            </a:extLst>
          </p:cNvPr>
          <p:cNvSpPr txBox="1"/>
          <p:nvPr/>
        </p:nvSpPr>
        <p:spPr>
          <a:xfrm>
            <a:off x="1881765" y="5332658"/>
            <a:ext cx="2169795" cy="1674817"/>
          </a:xfrm>
          <a:prstGeom prst="rect">
            <a:avLst/>
          </a:prstGeom>
        </p:spPr>
        <p:txBody>
          <a:bodyPr vert="horz" wrap="square" lIns="0" tIns="12700" rIns="0" bIns="0" rtlCol="0">
            <a:spAutoFit/>
          </a:bodyPr>
          <a:lstStyle/>
          <a:p>
            <a:pPr marL="12700" marR="5080">
              <a:lnSpc>
                <a:spcPct val="100000"/>
              </a:lnSpc>
              <a:spcBef>
                <a:spcPts val="100"/>
              </a:spcBef>
            </a:pPr>
            <a:r>
              <a:rPr lang="pt-PT" sz="1800" spc="15" dirty="0">
                <a:solidFill>
                  <a:srgbClr val="C9DDE1"/>
                </a:solidFill>
                <a:latin typeface="Trebuchet MS"/>
                <a:cs typeface="Trebuchet MS"/>
              </a:rPr>
              <a:t>A Harvard Business </a:t>
            </a:r>
            <a:r>
              <a:rPr lang="pt-PT" sz="1800" spc="15" dirty="0" err="1">
                <a:solidFill>
                  <a:srgbClr val="C9DDE1"/>
                </a:solidFill>
                <a:latin typeface="Trebuchet MS"/>
                <a:cs typeface="Trebuchet MS"/>
              </a:rPr>
              <a:t>Review tem </a:t>
            </a:r>
            <a:r>
              <a:rPr lang="pt-PT" spc="15" dirty="0" err="1">
                <a:solidFill>
                  <a:srgbClr val="C9DDE1"/>
                </a:solidFill>
                <a:latin typeface="Trebuchet MS"/>
                <a:cs typeface="Trebuchet MS"/>
              </a:rPr>
              <a:t>múltiplos recursos relacionados </a:t>
            </a:r>
            <a:r>
              <a:rPr lang="pt-PT" spc="15" dirty="0">
                <a:solidFill>
                  <a:srgbClr val="C9DDE1"/>
                </a:solidFill>
                <a:latin typeface="Trebuchet MS"/>
                <a:cs typeface="Trebuchet MS"/>
              </a:rPr>
              <a:t>com </a:t>
            </a:r>
            <a:r>
              <a:rPr lang="pt-PT" spc="15" dirty="0" err="1">
                <a:solidFill>
                  <a:srgbClr val="C9DDE1"/>
                </a:solidFill>
                <a:latin typeface="Trebuchet MS"/>
                <a:cs typeface="Trebuchet MS"/>
              </a:rPr>
              <a:t>este tema</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para além do tópico identificado neste </a:t>
            </a:r>
            <a:r>
              <a:rPr lang="pt-PT" spc="15" dirty="0">
                <a:solidFill>
                  <a:srgbClr val="C9DDE1"/>
                </a:solidFill>
                <a:latin typeface="Trebuchet MS"/>
                <a:cs typeface="Trebuchet MS"/>
              </a:rPr>
              <a:t>slide.</a:t>
            </a:r>
            <a:endParaRPr sz="1800" dirty="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A stenciled whimsical mural. Lots of creative business ideas have been around forever, but stencils are a newer phenomenon in design. ">
            <a:extLst>
              <a:ext uri="{FF2B5EF4-FFF2-40B4-BE49-F238E27FC236}">
                <a16:creationId xmlns:a16="http://schemas.microsoft.com/office/drawing/2014/main" id="{BADBDEBC-A3BC-A774-5F2F-D87121348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352" y="1905000"/>
            <a:ext cx="5075629" cy="3806722"/>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a:spLocks noGrp="1"/>
          </p:cNvSpPr>
          <p:nvPr>
            <p:ph type="title"/>
          </p:nvPr>
        </p:nvSpPr>
        <p:spPr>
          <a:xfrm>
            <a:off x="762000" y="1612310"/>
            <a:ext cx="3552190" cy="1554143"/>
          </a:xfrm>
          <a:prstGeom prst="rect">
            <a:avLst/>
          </a:prstGeom>
        </p:spPr>
        <p:txBody>
          <a:bodyPr vert="horz" wrap="square" lIns="0" tIns="15240" rIns="0" bIns="0" rtlCol="0">
            <a:spAutoFit/>
          </a:bodyPr>
          <a:lstStyle/>
          <a:p>
            <a:pPr marL="12700" marR="5080" algn="ctr">
              <a:lnSpc>
                <a:spcPct val="99200"/>
              </a:lnSpc>
              <a:spcBef>
                <a:spcPts val="120"/>
              </a:spcBef>
            </a:pPr>
            <a:r>
              <a:rPr lang="pt-PT" sz="2400" b="0" spc="220" dirty="0" err="1">
                <a:solidFill>
                  <a:srgbClr val="1D1D1B"/>
                </a:solidFill>
                <a:latin typeface="Trebuchet MS"/>
                <a:cs typeface="Trebuchet MS"/>
              </a:rPr>
              <a:t>Business Strategy </a:t>
            </a:r>
            <a:r>
              <a:rPr lang="pt-PT" sz="2400" b="0" spc="220" dirty="0">
                <a:solidFill>
                  <a:srgbClr val="1D1D1B"/>
                </a:solidFill>
                <a:latin typeface="Trebuchet MS"/>
                <a:cs typeface="Trebuchet MS"/>
              </a:rPr>
              <a:t>Hub </a:t>
            </a:r>
            <a:r>
              <a:rPr lang="pt-PT" sz="1800" b="0" spc="220" dirty="0">
                <a:solidFill>
                  <a:srgbClr val="1D1D1B"/>
                </a:solidFill>
                <a:latin typeface="Trebuchet MS"/>
                <a:cs typeface="Trebuchet MS"/>
              </a:rPr>
              <a:t>(</a:t>
            </a:r>
            <a:r>
              <a:rPr lang="en-US" sz="1600" b="1" i="0" dirty="0">
                <a:solidFill>
                  <a:schemeClr val="tx1"/>
                </a:solidFill>
                <a:effectLst/>
                <a:latin typeface="Rubik"/>
              </a:rPr>
              <a:t>50 Tipos de Modelos de Negócios (2022) - Os Melhores Exemplos de Empresas que o Utilizam)</a:t>
            </a:r>
            <a:br>
              <a:rPr lang="en-US" sz="2000" b="1" i="0" dirty="0">
                <a:solidFill>
                  <a:schemeClr val="tx1"/>
                </a:solidFill>
                <a:effectLst/>
                <a:latin typeface="Rubik"/>
              </a:rPr>
            </a:br>
            <a:endParaRPr sz="2100" dirty="0">
              <a:solidFill>
                <a:schemeClr val="tx1"/>
              </a:solidFill>
              <a:latin typeface="Trebuchet MS"/>
              <a:cs typeface="Trebuchet MS"/>
            </a:endParaRPr>
          </a:p>
        </p:txBody>
      </p:sp>
      <p:sp>
        <p:nvSpPr>
          <p:cNvPr id="4" name="object 4"/>
          <p:cNvSpPr txBox="1"/>
          <p:nvPr/>
        </p:nvSpPr>
        <p:spPr>
          <a:xfrm>
            <a:off x="762000" y="2819400"/>
            <a:ext cx="4132659" cy="4591000"/>
          </a:xfrm>
          <a:prstGeom prst="rect">
            <a:avLst/>
          </a:prstGeom>
        </p:spPr>
        <p:txBody>
          <a:bodyPr vert="horz" wrap="square" lIns="0" tIns="149860" rIns="0" bIns="0" rtlCol="0">
            <a:spAutoFit/>
          </a:bodyPr>
          <a:lstStyle/>
          <a:p>
            <a:pPr algn="l"/>
            <a:r>
              <a:rPr lang="en-US" b="1" spc="35" dirty="0">
                <a:solidFill>
                  <a:srgbClr val="1D1D1B"/>
                </a:solidFill>
                <a:latin typeface="Trebuchet MS"/>
              </a:rPr>
              <a:t>Um website para ajudar os empresários novatos a compreender o significado dos modelos de negócio.</a:t>
            </a:r>
          </a:p>
          <a:p>
            <a:pPr algn="l"/>
            <a:r>
              <a:rPr lang="en-US" b="1" spc="35" dirty="0">
                <a:solidFill>
                  <a:srgbClr val="1D1D1B"/>
                </a:solidFill>
                <a:latin typeface="Trebuchet MS"/>
              </a:rPr>
              <a:t>Aqui pode consultar 50 tipos diferentes de modelos de negócio, juntamente com exemplos de empresas para uma melhor percepção. </a:t>
            </a:r>
            <a:r>
              <a:rPr lang="en-US" b="1" spc="35" dirty="0" err="1">
                <a:solidFill>
                  <a:srgbClr val="1D1D1B"/>
                </a:solidFill>
                <a:latin typeface="Trebuchet MS"/>
              </a:rPr>
              <a:t>Tente</a:t>
            </a:r>
            <a:r>
              <a:rPr lang="en-US" b="1" spc="35" dirty="0">
                <a:solidFill>
                  <a:srgbClr val="1D1D1B"/>
                </a:solidFill>
                <a:latin typeface="Trebuchet MS"/>
              </a:rPr>
              <a:t> </a:t>
            </a:r>
            <a:r>
              <a:rPr lang="en-US" b="1" spc="35" dirty="0" err="1">
                <a:solidFill>
                  <a:srgbClr val="1D1D1B"/>
                </a:solidFill>
                <a:latin typeface="Trebuchet MS"/>
              </a:rPr>
              <a:t>adotar</a:t>
            </a:r>
            <a:r>
              <a:rPr lang="en-US" b="1" spc="35" dirty="0">
                <a:solidFill>
                  <a:srgbClr val="1D1D1B"/>
                </a:solidFill>
                <a:latin typeface="Trebuchet MS"/>
              </a:rPr>
              <a:t> estes modelos de negócio na </a:t>
            </a:r>
            <a:r>
              <a:rPr lang="en-US" b="1" spc="35" dirty="0" err="1">
                <a:solidFill>
                  <a:srgbClr val="1D1D1B"/>
                </a:solidFill>
                <a:latin typeface="Trebuchet MS"/>
              </a:rPr>
              <a:t>sua</a:t>
            </a:r>
            <a:r>
              <a:rPr lang="en-US" b="1" spc="35" dirty="0">
                <a:solidFill>
                  <a:srgbClr val="1D1D1B"/>
                </a:solidFill>
                <a:latin typeface="Trebuchet MS"/>
              </a:rPr>
              <a:t> startup.</a:t>
            </a:r>
          </a:p>
          <a:p>
            <a:pPr algn="l"/>
            <a:endParaRPr sz="1850" dirty="0">
              <a:latin typeface="Trebuchet MS"/>
              <a:cs typeface="Trebuchet MS"/>
            </a:endParaRPr>
          </a:p>
          <a:p>
            <a:pPr marL="12700" marR="218440">
              <a:lnSpc>
                <a:spcPct val="100000"/>
              </a:lnSpc>
            </a:pPr>
            <a:r>
              <a:rPr lang="pt-PT" sz="1800" b="1" spc="-5" dirty="0">
                <a:solidFill>
                  <a:srgbClr val="1D1D1B"/>
                </a:solidFill>
                <a:latin typeface="Trebuchet MS"/>
                <a:cs typeface="Trebuchet MS"/>
                <a:hlinkClick r:id="rId3"/>
              </a:rPr>
              <a:t>https://bstrategyhub.com/50-types-of-business-models-the-best-examples-of-companies-using-it/?msclkid=7ccab93aba7c11eca9b888399dd78e59</a:t>
            </a:r>
            <a:endParaRPr sz="1800" dirty="0">
              <a:latin typeface="Trebuchet MS"/>
              <a:cs typeface="Trebuchet MS"/>
            </a:endParaRPr>
          </a:p>
        </p:txBody>
      </p:sp>
      <p:sp>
        <p:nvSpPr>
          <p:cNvPr id="5" name="object 5"/>
          <p:cNvSpPr/>
          <p:nvPr/>
        </p:nvSpPr>
        <p:spPr>
          <a:xfrm>
            <a:off x="914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104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
        <p:nvSpPr>
          <p:cNvPr id="10" name="CaixaDeTexto 9">
            <a:extLst>
              <a:ext uri="{FF2B5EF4-FFF2-40B4-BE49-F238E27FC236}">
                <a16:creationId xmlns:a16="http://schemas.microsoft.com/office/drawing/2014/main" id="{BBDDF599-7930-4A00-9F1C-4352EA482AFA}"/>
              </a:ext>
            </a:extLst>
          </p:cNvPr>
          <p:cNvSpPr txBox="1"/>
          <p:nvPr/>
        </p:nvSpPr>
        <p:spPr>
          <a:xfrm>
            <a:off x="4970859" y="5744289"/>
            <a:ext cx="4249341" cy="246221"/>
          </a:xfrm>
          <a:prstGeom prst="rect">
            <a:avLst/>
          </a:prstGeom>
          <a:noFill/>
        </p:spPr>
        <p:txBody>
          <a:bodyPr wrap="square">
            <a:spAutoFit/>
          </a:bodyPr>
          <a:lstStyle/>
          <a:p>
            <a:r>
              <a:rPr lang="en-US" sz="1000" b="1" spc="30" dirty="0">
                <a:solidFill>
                  <a:srgbClr val="5E5D5D"/>
                </a:solidFill>
                <a:latin typeface="Trebuchet MS"/>
              </a:rPr>
              <a:t>em 48 Ideias Empresariais Criativas (Que Pode Começar Hoje) - </a:t>
            </a:r>
            <a:r>
              <a:rPr lang="en-US" sz="1000" b="1" spc="30" dirty="0" err="1">
                <a:solidFill>
                  <a:srgbClr val="5E5D5D"/>
                </a:solidFill>
                <a:latin typeface="Trebuchet MS"/>
              </a:rPr>
              <a:t>Selz</a:t>
            </a:r>
            <a:endParaRPr lang="pt-PT" sz="1000" b="1" spc="30" dirty="0">
              <a:solidFill>
                <a:srgbClr val="5E5D5D"/>
              </a:solidFill>
              <a:latin typeface="Trebuchet MS"/>
            </a:endParaRPr>
          </a:p>
        </p:txBody>
      </p:sp>
      <p:sp>
        <p:nvSpPr>
          <p:cNvPr id="11" name="object 4">
            <a:extLst>
              <a:ext uri="{FF2B5EF4-FFF2-40B4-BE49-F238E27FC236}">
                <a16:creationId xmlns:a16="http://schemas.microsoft.com/office/drawing/2014/main" id="{6836B581-5637-49CB-B152-EE79F34A01E8}"/>
              </a:ext>
            </a:extLst>
          </p:cNvPr>
          <p:cNvSpPr/>
          <p:nvPr/>
        </p:nvSpPr>
        <p:spPr>
          <a:xfrm>
            <a:off x="5973390" y="109654"/>
            <a:ext cx="2580526" cy="2252546"/>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a:p>
        </p:txBody>
      </p:sp>
      <p:sp>
        <p:nvSpPr>
          <p:cNvPr id="12" name="object 5">
            <a:extLst>
              <a:ext uri="{FF2B5EF4-FFF2-40B4-BE49-F238E27FC236}">
                <a16:creationId xmlns:a16="http://schemas.microsoft.com/office/drawing/2014/main" id="{7855F393-AF59-4B0B-9464-1F1887E495D3}"/>
              </a:ext>
            </a:extLst>
          </p:cNvPr>
          <p:cNvSpPr txBox="1"/>
          <p:nvPr/>
        </p:nvSpPr>
        <p:spPr>
          <a:xfrm>
            <a:off x="6067427" y="256623"/>
            <a:ext cx="2392452" cy="1951816"/>
          </a:xfrm>
          <a:prstGeom prst="rect">
            <a:avLst/>
          </a:prstGeom>
        </p:spPr>
        <p:txBody>
          <a:bodyPr vert="horz" wrap="square" lIns="0" tIns="12700" rIns="0" bIns="0" rtlCol="0">
            <a:spAutoFit/>
          </a:bodyPr>
          <a:lstStyle/>
          <a:p>
            <a:pPr marL="12700" marR="5080">
              <a:lnSpc>
                <a:spcPct val="100000"/>
              </a:lnSpc>
              <a:spcBef>
                <a:spcPts val="100"/>
              </a:spcBef>
            </a:pPr>
            <a:r>
              <a:rPr lang="pt-PT" spc="15" dirty="0">
                <a:solidFill>
                  <a:srgbClr val="C9DDE1"/>
                </a:solidFill>
                <a:latin typeface="Trebuchet MS"/>
                <a:cs typeface="Trebuchet MS"/>
              </a:rPr>
              <a:t>O Business </a:t>
            </a:r>
            <a:r>
              <a:rPr lang="pt-PT" spc="15" dirty="0" err="1">
                <a:solidFill>
                  <a:srgbClr val="C9DDE1"/>
                </a:solidFill>
                <a:latin typeface="Trebuchet MS"/>
                <a:cs typeface="Trebuchet MS"/>
              </a:rPr>
              <a:t>Strategy</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Hub</a:t>
            </a:r>
            <a:r>
              <a:rPr lang="pt-PT" spc="15" dirty="0">
                <a:solidFill>
                  <a:srgbClr val="C9DDE1"/>
                </a:solidFill>
                <a:latin typeface="Trebuchet MS"/>
                <a:cs typeface="Trebuchet MS"/>
              </a:rPr>
              <a:t> </a:t>
            </a:r>
            <a:r>
              <a:rPr lang="pt-PT" sz="1800" spc="15" dirty="0">
                <a:solidFill>
                  <a:srgbClr val="C9DDE1"/>
                </a:solidFill>
                <a:latin typeface="Trebuchet MS"/>
                <a:cs typeface="Trebuchet MS"/>
              </a:rPr>
              <a:t>dispõe de </a:t>
            </a:r>
            <a:r>
              <a:rPr lang="pt-PT" spc="15" dirty="0">
                <a:solidFill>
                  <a:srgbClr val="C9DDE1"/>
                </a:solidFill>
                <a:latin typeface="Trebuchet MS"/>
                <a:cs typeface="Trebuchet MS"/>
              </a:rPr>
              <a:t>múltiplos recursos relacionados com este tema, para além do tema identificado neste slide.</a:t>
            </a:r>
            <a:endParaRPr sz="1800" dirty="0">
              <a:latin typeface="Trebuchet MS"/>
              <a:cs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C4CF2AB-E7C5-46F2-AA69-5922256D3AEF}"/>
              </a:ext>
            </a:extLst>
          </p:cNvPr>
          <p:cNvPicPr>
            <a:picLocks noChangeAspect="1" noChangeArrowheads="1"/>
          </p:cNvPicPr>
          <p:nvPr/>
        </p:nvPicPr>
        <p:blipFill>
          <a:blip r:embed="rId2">
            <a:alphaModFix amt="73000"/>
            <a:extLst>
              <a:ext uri="{28A0092B-C50C-407E-A947-70E740481C1C}">
                <a14:useLocalDpi xmlns:a14="http://schemas.microsoft.com/office/drawing/2010/main" val="0"/>
              </a:ext>
            </a:extLst>
          </a:blip>
          <a:srcRect/>
          <a:stretch>
            <a:fillRect/>
          </a:stretch>
        </p:blipFill>
        <p:spPr bwMode="auto">
          <a:xfrm>
            <a:off x="0" y="0"/>
            <a:ext cx="10058400" cy="7772401"/>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1212824" y="1688510"/>
            <a:ext cx="2908300" cy="382156"/>
          </a:xfrm>
          <a:prstGeom prst="rect">
            <a:avLst/>
          </a:prstGeom>
        </p:spPr>
        <p:txBody>
          <a:bodyPr vert="horz" wrap="square" lIns="0" tIns="12700" rIns="0" bIns="0" rtlCol="0">
            <a:spAutoFit/>
          </a:bodyPr>
          <a:lstStyle/>
          <a:p>
            <a:pPr marL="12700">
              <a:lnSpc>
                <a:spcPct val="100000"/>
              </a:lnSpc>
              <a:spcBef>
                <a:spcPts val="100"/>
              </a:spcBef>
            </a:pPr>
            <a:r>
              <a:rPr lang="pt-PT" sz="2400" b="0" spc="409" dirty="0" err="1">
                <a:solidFill>
                  <a:schemeClr val="tx1"/>
                </a:solidFill>
                <a:latin typeface="Trebuchet MS"/>
                <a:cs typeface="Trebuchet MS"/>
              </a:rPr>
              <a:t>Investopedia</a:t>
            </a:r>
            <a:endParaRPr sz="2400" dirty="0">
              <a:solidFill>
                <a:schemeClr val="tx1"/>
              </a:solidFill>
              <a:latin typeface="Trebuchet MS"/>
              <a:cs typeface="Trebuchet MS"/>
            </a:endParaRPr>
          </a:p>
        </p:txBody>
      </p:sp>
      <p:sp>
        <p:nvSpPr>
          <p:cNvPr id="23" name="object 23"/>
          <p:cNvSpPr txBox="1"/>
          <p:nvPr/>
        </p:nvSpPr>
        <p:spPr>
          <a:xfrm>
            <a:off x="1215258" y="2201040"/>
            <a:ext cx="4042541" cy="843821"/>
          </a:xfrm>
          <a:prstGeom prst="rect">
            <a:avLst/>
          </a:prstGeom>
        </p:spPr>
        <p:txBody>
          <a:bodyPr vert="horz" wrap="square" lIns="0" tIns="12700" rIns="0" bIns="0" rtlCol="0">
            <a:spAutoFit/>
          </a:bodyPr>
          <a:lstStyle/>
          <a:p>
            <a:pPr marL="12700" marR="5080">
              <a:lnSpc>
                <a:spcPct val="100000"/>
              </a:lnSpc>
              <a:spcBef>
                <a:spcPts val="1680"/>
              </a:spcBef>
            </a:pPr>
            <a:r>
              <a:rPr lang="pt-PT" spc="75" dirty="0">
                <a:highlight>
                  <a:srgbClr val="D4D5D7"/>
                </a:highlight>
                <a:latin typeface="Trebuchet MS"/>
                <a:cs typeface="Trebuchet MS"/>
              </a:rPr>
              <a:t>website com vários recursos relacionados com os temas de negócios e economia</a:t>
            </a:r>
            <a:r>
              <a:rPr sz="1800" spc="-60" dirty="0">
                <a:highlight>
                  <a:srgbClr val="D4D5D7"/>
                </a:highlight>
                <a:latin typeface="Trebuchet MS"/>
                <a:cs typeface="Trebuchet MS"/>
              </a:rPr>
              <a:t>.</a:t>
            </a:r>
            <a:endParaRPr sz="1800" dirty="0">
              <a:highlight>
                <a:srgbClr val="D4D5D7"/>
              </a:highlight>
              <a:latin typeface="Trebuchet MS"/>
              <a:cs typeface="Trebuchet MS"/>
            </a:endParaRPr>
          </a:p>
        </p:txBody>
      </p:sp>
      <p:sp>
        <p:nvSpPr>
          <p:cNvPr id="24" name="object 24"/>
          <p:cNvSpPr/>
          <p:nvPr/>
        </p:nvSpPr>
        <p:spPr>
          <a:xfrm>
            <a:off x="1212825" y="10769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
        <p:nvSpPr>
          <p:cNvPr id="28" name="CaixaDeTexto 27">
            <a:extLst>
              <a:ext uri="{FF2B5EF4-FFF2-40B4-BE49-F238E27FC236}">
                <a16:creationId xmlns:a16="http://schemas.microsoft.com/office/drawing/2014/main" id="{9063A997-592C-4C5E-AFE7-60E7296055A1}"/>
              </a:ext>
            </a:extLst>
          </p:cNvPr>
          <p:cNvSpPr txBox="1"/>
          <p:nvPr/>
        </p:nvSpPr>
        <p:spPr>
          <a:xfrm>
            <a:off x="84429" y="7434590"/>
            <a:ext cx="1439571" cy="261610"/>
          </a:xfrm>
          <a:prstGeom prst="rect">
            <a:avLst/>
          </a:prstGeom>
          <a:noFill/>
        </p:spPr>
        <p:txBody>
          <a:bodyPr wrap="square">
            <a:spAutoFit/>
          </a:bodyPr>
          <a:lstStyle/>
          <a:p>
            <a:pPr algn="l" fontAlgn="base"/>
            <a:r>
              <a:rPr lang="pt-PT" sz="1050" dirty="0" err="1"/>
              <a:t> A Sociedade da Cola</a:t>
            </a:r>
            <a:endParaRPr lang="pt-PT" sz="1050" dirty="0"/>
          </a:p>
        </p:txBody>
      </p:sp>
      <p:sp>
        <p:nvSpPr>
          <p:cNvPr id="29" name="CaixaDeTexto 28">
            <a:extLst>
              <a:ext uri="{FF2B5EF4-FFF2-40B4-BE49-F238E27FC236}">
                <a16:creationId xmlns:a16="http://schemas.microsoft.com/office/drawing/2014/main"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em www.</a:t>
            </a:r>
            <a:r>
              <a:rPr lang="en-US" sz="1050" dirty="0"/>
              <a:t>street art: 49 exemplos incríveis para o inspirar | Creative </a:t>
            </a:r>
            <a:r>
              <a:rPr lang="en-US" sz="1050" dirty="0" err="1"/>
              <a:t>Bloq</a:t>
            </a:r>
            <a:endParaRPr lang="pt-PT" sz="1050" dirty="0">
              <a:latin typeface="Trebuchet MS" panose="020B0603020202020204" pitchFamily="34" charset="0"/>
            </a:endParaRPr>
          </a:p>
        </p:txBody>
      </p:sp>
      <p:pic>
        <p:nvPicPr>
          <p:cNvPr id="31" name="Imagem 30">
            <a:extLst>
              <a:ext uri="{FF2B5EF4-FFF2-40B4-BE49-F238E27FC236}">
                <a16:creationId xmlns:a16="http://schemas.microsoft.com/office/drawing/2014/main" id="{02E696F2-579E-4928-B6D1-9F8AC359E4C2}"/>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a:stretch/>
        </p:blipFill>
        <p:spPr>
          <a:xfrm>
            <a:off x="6553200" y="6271985"/>
            <a:ext cx="3352801" cy="565015"/>
          </a:xfrm>
          <a:prstGeom prst="rect">
            <a:avLst/>
          </a:prstGeom>
        </p:spPr>
      </p:pic>
      <p:sp>
        <p:nvSpPr>
          <p:cNvPr id="34" name="CaixaDeTexto 33">
            <a:extLst>
              <a:ext uri="{FF2B5EF4-FFF2-40B4-BE49-F238E27FC236}">
                <a16:creationId xmlns:a16="http://schemas.microsoft.com/office/drawing/2014/main" id="{7441A452-7DDE-422B-BD47-F1547066E8A1}"/>
              </a:ext>
            </a:extLst>
          </p:cNvPr>
          <p:cNvSpPr txBox="1"/>
          <p:nvPr/>
        </p:nvSpPr>
        <p:spPr>
          <a:xfrm>
            <a:off x="5638800" y="6973669"/>
            <a:ext cx="5118410" cy="646331"/>
          </a:xfrm>
          <a:prstGeom prst="rect">
            <a:avLst/>
          </a:prstGeom>
          <a:noFill/>
        </p:spPr>
        <p:txBody>
          <a:bodyPr wrap="square">
            <a:spAutoFit/>
          </a:bodyPr>
          <a:lstStyle/>
          <a:p>
            <a:pPr marL="12700" marR="758190">
              <a:lnSpc>
                <a:spcPct val="100000"/>
              </a:lnSpc>
              <a:spcBef>
                <a:spcPts val="1675"/>
              </a:spcBef>
            </a:pPr>
            <a:r>
              <a:rPr lang="pt-PT" b="1" spc="10" dirty="0" err="1">
                <a:solidFill>
                  <a:srgbClr val="1D1D1B"/>
                </a:solidFill>
                <a:latin typeface="Trebuchet MS"/>
                <a:cs typeface="Trebuchet MS"/>
                <a:hlinkClick r:id="rId4"/>
              </a:rPr>
              <a:t>https</a:t>
            </a:r>
            <a:r>
              <a:rPr lang="pt-PT" b="1" spc="10" dirty="0">
                <a:solidFill>
                  <a:srgbClr val="1D1D1B"/>
                </a:solidFill>
                <a:latin typeface="Trebuchet MS"/>
                <a:cs typeface="Trebuchet MS"/>
                <a:hlinkClick r:id="rId4"/>
              </a:rPr>
              <a:t>.//www.investopedia.com/terms/b/businessmodel.asp</a:t>
            </a:r>
            <a:endParaRPr lang="pt-PT" dirty="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a:extLst>
              <a:ext uri="{FF2B5EF4-FFF2-40B4-BE49-F238E27FC236}">
                <a16:creationId xmlns:a16="http://schemas.microsoft.com/office/drawing/2014/main" id="{80B1927F-AD5F-4AE4-A2CE-B93604936C65}"/>
              </a:ext>
            </a:extLst>
          </p:cNvPr>
          <p:cNvPicPr>
            <a:picLocks noChangeAspect="1" noChangeArrowheads="1"/>
          </p:cNvPicPr>
          <p:nvPr/>
        </p:nvPicPr>
        <p:blipFill>
          <a:blip r:embed="rId2">
            <a:alphaModFix amt="46000"/>
            <a:extLst>
              <a:ext uri="{28A0092B-C50C-407E-A947-70E740481C1C}">
                <a14:useLocalDpi xmlns:a14="http://schemas.microsoft.com/office/drawing/2010/main" val="0"/>
              </a:ext>
            </a:extLst>
          </a:blip>
          <a:srcRect/>
          <a:stretch>
            <a:fillRect/>
          </a:stretch>
        </p:blipFill>
        <p:spPr bwMode="auto">
          <a:xfrm>
            <a:off x="-9417" y="533400"/>
            <a:ext cx="10077235" cy="6901190"/>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1212824" y="1688510"/>
            <a:ext cx="3816376" cy="874598"/>
          </a:xfrm>
          <a:prstGeom prst="rect">
            <a:avLst/>
          </a:prstGeom>
        </p:spPr>
        <p:txBody>
          <a:bodyPr vert="horz" wrap="square" lIns="0" tIns="12700" rIns="0" bIns="0" rtlCol="0">
            <a:spAutoFit/>
          </a:bodyPr>
          <a:lstStyle/>
          <a:p>
            <a:pPr marL="12700" algn="l">
              <a:spcBef>
                <a:spcPts val="100"/>
              </a:spcBef>
            </a:pPr>
            <a:r>
              <a:rPr lang="pt-PT" sz="2400" b="0" spc="409" dirty="0" err="1">
                <a:solidFill>
                  <a:schemeClr val="tx1"/>
                </a:solidFill>
                <a:latin typeface="Trebuchet MS"/>
                <a:cs typeface="Trebuchet MS"/>
              </a:rPr>
              <a:t>Misturaurbana</a:t>
            </a:r>
            <a:br>
              <a:rPr lang="pt-PT" sz="2400" b="0" spc="409" dirty="0">
                <a:solidFill>
                  <a:schemeClr val="tx1"/>
                </a:solidFill>
                <a:latin typeface="Trebuchet MS"/>
                <a:cs typeface="Trebuchet MS"/>
              </a:rPr>
            </a:br>
            <a:r>
              <a:rPr lang="pt-PT" sz="1600" b="0" spc="409" dirty="0">
                <a:solidFill>
                  <a:schemeClr val="tx1"/>
                </a:solidFill>
                <a:latin typeface="Trebuchet MS"/>
                <a:cs typeface="Trebuchet MS"/>
              </a:rPr>
              <a:t>(</a:t>
            </a:r>
            <a:r>
              <a:rPr lang="en-US" sz="1600" b="1" i="0" dirty="0">
                <a:solidFill>
                  <a:srgbClr val="121212"/>
                </a:solidFill>
                <a:effectLst/>
                <a:latin typeface="Montserrat" panose="00000500000000000000" pitchFamily="2" charset="0"/>
              </a:rPr>
              <a:t>Urbanização: Cultura de Rua e Saúde Urbana)</a:t>
            </a:r>
            <a:endParaRPr sz="2400" dirty="0">
              <a:solidFill>
                <a:schemeClr val="tx1"/>
              </a:solidFill>
              <a:latin typeface="Trebuchet MS"/>
              <a:cs typeface="Trebuchet MS"/>
            </a:endParaRPr>
          </a:p>
        </p:txBody>
      </p:sp>
      <p:sp>
        <p:nvSpPr>
          <p:cNvPr id="24" name="object 24"/>
          <p:cNvSpPr/>
          <p:nvPr/>
        </p:nvSpPr>
        <p:spPr>
          <a:xfrm>
            <a:off x="1212825" y="10769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
        <p:nvSpPr>
          <p:cNvPr id="28" name="CaixaDeTexto 27">
            <a:extLst>
              <a:ext uri="{FF2B5EF4-FFF2-40B4-BE49-F238E27FC236}">
                <a16:creationId xmlns:a16="http://schemas.microsoft.com/office/drawing/2014/main" id="{9063A997-592C-4C5E-AFE7-60E7296055A1}"/>
              </a:ext>
            </a:extLst>
          </p:cNvPr>
          <p:cNvSpPr txBox="1"/>
          <p:nvPr/>
        </p:nvSpPr>
        <p:spPr>
          <a:xfrm>
            <a:off x="84430" y="7434590"/>
            <a:ext cx="1020074" cy="253916"/>
          </a:xfrm>
          <a:prstGeom prst="rect">
            <a:avLst/>
          </a:prstGeom>
          <a:noFill/>
        </p:spPr>
        <p:txBody>
          <a:bodyPr wrap="square">
            <a:spAutoFit/>
          </a:bodyPr>
          <a:lstStyle/>
          <a:p>
            <a:pPr fontAlgn="base"/>
            <a:r>
              <a:rPr lang="pt-PT" sz="1050" dirty="0" err="1"/>
              <a:t>Kello Goeller</a:t>
            </a:r>
            <a:endParaRPr lang="pt-PT" sz="1050" dirty="0"/>
          </a:p>
        </p:txBody>
      </p:sp>
      <p:sp>
        <p:nvSpPr>
          <p:cNvPr id="29" name="CaixaDeTexto 28">
            <a:extLst>
              <a:ext uri="{FF2B5EF4-FFF2-40B4-BE49-F238E27FC236}">
                <a16:creationId xmlns:a16="http://schemas.microsoft.com/office/drawing/2014/main"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em www.</a:t>
            </a:r>
            <a:r>
              <a:rPr lang="en-US" sz="1050" dirty="0"/>
              <a:t>street art: 49 exemplos incríveis para o inspirar | Creative </a:t>
            </a:r>
            <a:r>
              <a:rPr lang="en-US" sz="1050" dirty="0" err="1"/>
              <a:t>Bloq</a:t>
            </a:r>
            <a:endParaRPr lang="pt-PT" sz="1050" dirty="0">
              <a:latin typeface="Trebuchet MS" panose="020B0603020202020204" pitchFamily="34" charset="0"/>
            </a:endParaRPr>
          </a:p>
        </p:txBody>
      </p:sp>
      <p:pic>
        <p:nvPicPr>
          <p:cNvPr id="10242" name="Picture 2" descr="misturaurbana.com">
            <a:hlinkClick r:id="rId3"/>
            <a:extLst>
              <a:ext uri="{FF2B5EF4-FFF2-40B4-BE49-F238E27FC236}">
                <a16:creationId xmlns:a16="http://schemas.microsoft.com/office/drawing/2014/main" id="{9AB7AEC3-A4A1-4DF7-91B1-61CF20BE3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5453390"/>
            <a:ext cx="3790950" cy="1981200"/>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FA539B80-A098-4448-9B35-29A320B54DAB}"/>
              </a:ext>
            </a:extLst>
          </p:cNvPr>
          <p:cNvSpPr txBox="1"/>
          <p:nvPr/>
        </p:nvSpPr>
        <p:spPr>
          <a:xfrm>
            <a:off x="1104503" y="3765457"/>
            <a:ext cx="5380462" cy="646331"/>
          </a:xfrm>
          <a:prstGeom prst="rect">
            <a:avLst/>
          </a:prstGeom>
          <a:noFill/>
        </p:spPr>
        <p:txBody>
          <a:bodyPr wrap="square">
            <a:spAutoFit/>
          </a:bodyPr>
          <a:lstStyle/>
          <a:p>
            <a:r>
              <a:rPr lang="en-US" dirty="0">
                <a:hlinkClick r:id="rId5"/>
              </a:rPr>
              <a:t>https://misturaurbana.com/urbanization-street-culture-and-urban-health/</a:t>
            </a:r>
            <a:endParaRPr lang="pt-PT" dirty="0"/>
          </a:p>
        </p:txBody>
      </p:sp>
      <p:sp>
        <p:nvSpPr>
          <p:cNvPr id="15" name="CaixaDeTexto 14">
            <a:extLst>
              <a:ext uri="{FF2B5EF4-FFF2-40B4-BE49-F238E27FC236}">
                <a16:creationId xmlns:a16="http://schemas.microsoft.com/office/drawing/2014/main" id="{9D7EDB82-430A-4E16-B116-90861BD354D0}"/>
              </a:ext>
            </a:extLst>
          </p:cNvPr>
          <p:cNvSpPr txBox="1"/>
          <p:nvPr/>
        </p:nvSpPr>
        <p:spPr>
          <a:xfrm>
            <a:off x="1104503" y="3002700"/>
            <a:ext cx="5029200" cy="646331"/>
          </a:xfrm>
          <a:prstGeom prst="rect">
            <a:avLst/>
          </a:prstGeom>
          <a:noFill/>
        </p:spPr>
        <p:txBody>
          <a:bodyPr wrap="square">
            <a:spAutoFit/>
          </a:bodyPr>
          <a:lstStyle/>
          <a:p>
            <a:pPr algn="l"/>
            <a:r>
              <a:rPr lang="en-US" b="0" i="0" dirty="0">
                <a:solidFill>
                  <a:srgbClr val="000000"/>
                </a:solidFill>
                <a:effectLst/>
                <a:latin typeface="Roboto" panose="02000000000000000000" pitchFamily="2" charset="0"/>
              </a:rPr>
              <a:t>Um artigo que reflecte sobre a cultura de rua e a saúde urbana e o seu impacto na urbanização.</a:t>
            </a:r>
          </a:p>
        </p:txBody>
      </p:sp>
      <p:sp>
        <p:nvSpPr>
          <p:cNvPr id="16" name="object 4">
            <a:extLst>
              <a:ext uri="{FF2B5EF4-FFF2-40B4-BE49-F238E27FC236}">
                <a16:creationId xmlns:a16="http://schemas.microsoft.com/office/drawing/2014/main" id="{F91767F3-A375-4C60-8B72-8C45C5402AE0}"/>
              </a:ext>
            </a:extLst>
          </p:cNvPr>
          <p:cNvSpPr/>
          <p:nvPr/>
        </p:nvSpPr>
        <p:spPr>
          <a:xfrm>
            <a:off x="210289" y="4934071"/>
            <a:ext cx="2510588" cy="2208265"/>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a:p>
        </p:txBody>
      </p:sp>
      <p:sp>
        <p:nvSpPr>
          <p:cNvPr id="17" name="object 5">
            <a:extLst>
              <a:ext uri="{FF2B5EF4-FFF2-40B4-BE49-F238E27FC236}">
                <a16:creationId xmlns:a16="http://schemas.microsoft.com/office/drawing/2014/main" id="{A524CA9F-94A3-4FE3-850E-632D61191A93}"/>
              </a:ext>
            </a:extLst>
          </p:cNvPr>
          <p:cNvSpPr txBox="1"/>
          <p:nvPr/>
        </p:nvSpPr>
        <p:spPr>
          <a:xfrm>
            <a:off x="374623" y="5062296"/>
            <a:ext cx="2181921" cy="1951816"/>
          </a:xfrm>
          <a:prstGeom prst="rect">
            <a:avLst/>
          </a:prstGeom>
        </p:spPr>
        <p:txBody>
          <a:bodyPr vert="horz" wrap="square" lIns="0" tIns="12700" rIns="0" bIns="0" rtlCol="0">
            <a:spAutoFit/>
          </a:bodyPr>
          <a:lstStyle/>
          <a:p>
            <a:pPr marL="12700" marR="5080">
              <a:lnSpc>
                <a:spcPct val="100000"/>
              </a:lnSpc>
              <a:spcBef>
                <a:spcPts val="100"/>
              </a:spcBef>
            </a:pPr>
            <a:r>
              <a:rPr lang="pt-PT" sz="1800" spc="15" dirty="0" err="1">
                <a:solidFill>
                  <a:srgbClr val="C9DDE1"/>
                </a:solidFill>
                <a:latin typeface="Trebuchet MS"/>
                <a:cs typeface="Trebuchet MS"/>
              </a:rPr>
              <a:t>A Misturaurbana tem </a:t>
            </a:r>
            <a:r>
              <a:rPr lang="pt-PT" spc="15" dirty="0" err="1">
                <a:solidFill>
                  <a:srgbClr val="C9DDE1"/>
                </a:solidFill>
                <a:latin typeface="Trebuchet MS"/>
                <a:cs typeface="Trebuchet MS"/>
              </a:rPr>
              <a:t>múltiplos recursos relacionados </a:t>
            </a:r>
            <a:r>
              <a:rPr lang="pt-PT" spc="15" dirty="0">
                <a:solidFill>
                  <a:srgbClr val="C9DDE1"/>
                </a:solidFill>
                <a:latin typeface="Trebuchet MS"/>
                <a:cs typeface="Trebuchet MS"/>
              </a:rPr>
              <a:t>com </a:t>
            </a:r>
            <a:r>
              <a:rPr lang="pt-PT" spc="15" dirty="0" err="1">
                <a:solidFill>
                  <a:srgbClr val="C9DDE1"/>
                </a:solidFill>
                <a:latin typeface="Trebuchet MS"/>
                <a:cs typeface="Trebuchet MS"/>
              </a:rPr>
              <a:t>este tema</a:t>
            </a:r>
            <a:r>
              <a:rPr lang="pt-PT" spc="15" dirty="0">
                <a:solidFill>
                  <a:srgbClr val="C9DDE1"/>
                </a:solidFill>
                <a:latin typeface="Trebuchet MS"/>
                <a:cs typeface="Trebuchet MS"/>
              </a:rPr>
              <a:t>, </a:t>
            </a:r>
            <a:r>
              <a:rPr lang="pt-PT" spc="15" dirty="0" err="1">
                <a:solidFill>
                  <a:srgbClr val="C9DDE1"/>
                </a:solidFill>
                <a:latin typeface="Trebuchet MS"/>
                <a:cs typeface="Trebuchet MS"/>
              </a:rPr>
              <a:t>para além do tema identificado neste </a:t>
            </a:r>
            <a:r>
              <a:rPr lang="pt-PT" spc="15" dirty="0">
                <a:solidFill>
                  <a:srgbClr val="C9DDE1"/>
                </a:solidFill>
                <a:latin typeface="Trebuchet MS"/>
                <a:cs typeface="Trebuchet MS"/>
              </a:rPr>
              <a:t>slide.</a:t>
            </a:r>
            <a:endParaRPr sz="1800" dirty="0">
              <a:latin typeface="Trebuchet MS"/>
              <a:cs typeface="Trebuchet MS"/>
            </a:endParaRPr>
          </a:p>
        </p:txBody>
      </p:sp>
    </p:spTree>
    <p:extLst>
      <p:ext uri="{BB962C8B-B14F-4D97-AF65-F5344CB8AC3E}">
        <p14:creationId xmlns:p14="http://schemas.microsoft.com/office/powerpoint/2010/main" val="419093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ECD3ED7-8B89-431A-B704-5D68F992904A}"/>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35174" y="0"/>
            <a:ext cx="10093574" cy="7772400"/>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1212824" y="1688510"/>
            <a:ext cx="3816376" cy="874598"/>
          </a:xfrm>
          <a:prstGeom prst="rect">
            <a:avLst/>
          </a:prstGeom>
        </p:spPr>
        <p:txBody>
          <a:bodyPr vert="horz" wrap="square" lIns="0" tIns="12700" rIns="0" bIns="0" rtlCol="0">
            <a:spAutoFit/>
          </a:bodyPr>
          <a:lstStyle/>
          <a:p>
            <a:pPr marL="12700" algn="l">
              <a:spcBef>
                <a:spcPts val="100"/>
              </a:spcBef>
            </a:pPr>
            <a:r>
              <a:rPr lang="pt-PT" sz="2400" b="0" spc="409" dirty="0" err="1">
                <a:solidFill>
                  <a:schemeClr val="tx1"/>
                </a:solidFill>
                <a:highlight>
                  <a:srgbClr val="D4D5D7"/>
                </a:highlight>
                <a:latin typeface="Trebuchet MS"/>
                <a:cs typeface="Trebuchet MS"/>
              </a:rPr>
              <a:t>Railsware</a:t>
            </a:r>
            <a:br>
              <a:rPr lang="pt-PT" sz="2400" b="0" spc="409" dirty="0">
                <a:solidFill>
                  <a:schemeClr val="tx1"/>
                </a:solidFill>
                <a:highlight>
                  <a:srgbClr val="D4D5D7"/>
                </a:highlight>
                <a:latin typeface="Trebuchet MS"/>
                <a:cs typeface="Trebuchet MS"/>
              </a:rPr>
            </a:br>
            <a:r>
              <a:rPr lang="pt-PT" sz="1600" b="0" spc="409" dirty="0">
                <a:solidFill>
                  <a:schemeClr val="tx1"/>
                </a:solidFill>
                <a:highlight>
                  <a:srgbClr val="D4D5D7"/>
                </a:highlight>
                <a:latin typeface="Trebuchet MS"/>
                <a:cs typeface="Trebuchet MS"/>
              </a:rPr>
              <a:t>(</a:t>
            </a:r>
            <a:r>
              <a:rPr lang="en-US" sz="1600" dirty="0">
                <a:solidFill>
                  <a:srgbClr val="121212"/>
                </a:solidFill>
                <a:highlight>
                  <a:srgbClr val="D4D5D7"/>
                </a:highlight>
                <a:latin typeface="Montserrat" panose="00000500000000000000" pitchFamily="2" charset="0"/>
              </a:rPr>
              <a:t>Exemplos de Lona Leve de Arranques Multi-Bilionários</a:t>
            </a:r>
            <a:r>
              <a:rPr lang="en-US" sz="1600" b="1" i="0" dirty="0">
                <a:solidFill>
                  <a:srgbClr val="121212"/>
                </a:solidFill>
                <a:effectLst/>
                <a:highlight>
                  <a:srgbClr val="D4D5D7"/>
                </a:highlight>
                <a:latin typeface="Montserrat" panose="00000500000000000000" pitchFamily="2" charset="0"/>
              </a:rPr>
              <a:t>)</a:t>
            </a:r>
            <a:endParaRPr sz="2400" dirty="0">
              <a:solidFill>
                <a:schemeClr val="tx1"/>
              </a:solidFill>
              <a:highlight>
                <a:srgbClr val="D4D5D7"/>
              </a:highlight>
              <a:latin typeface="Trebuchet MS"/>
              <a:cs typeface="Trebuchet MS"/>
            </a:endParaRPr>
          </a:p>
        </p:txBody>
      </p:sp>
      <p:sp>
        <p:nvSpPr>
          <p:cNvPr id="24" name="object 24"/>
          <p:cNvSpPr/>
          <p:nvPr/>
        </p:nvSpPr>
        <p:spPr>
          <a:xfrm>
            <a:off x="1212825" y="10769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
        <p:nvSpPr>
          <p:cNvPr id="28" name="CaixaDeTexto 27">
            <a:extLst>
              <a:ext uri="{FF2B5EF4-FFF2-40B4-BE49-F238E27FC236}">
                <a16:creationId xmlns:a16="http://schemas.microsoft.com/office/drawing/2014/main" id="{9063A997-592C-4C5E-AFE7-60E7296055A1}"/>
              </a:ext>
            </a:extLst>
          </p:cNvPr>
          <p:cNvSpPr txBox="1"/>
          <p:nvPr/>
        </p:nvSpPr>
        <p:spPr>
          <a:xfrm>
            <a:off x="0" y="7391400"/>
            <a:ext cx="1157552" cy="253916"/>
          </a:xfrm>
          <a:prstGeom prst="rect">
            <a:avLst/>
          </a:prstGeom>
          <a:noFill/>
        </p:spPr>
        <p:txBody>
          <a:bodyPr wrap="square">
            <a:spAutoFit/>
          </a:bodyPr>
          <a:lstStyle/>
          <a:p>
            <a:pPr fontAlgn="base"/>
            <a:r>
              <a:rPr lang="pt-PT" sz="1050" dirty="0"/>
              <a:t>Croché de </a:t>
            </a:r>
            <a:r>
              <a:rPr lang="pt-PT" sz="1050" dirty="0" err="1"/>
              <a:t>Guerrilha</a:t>
            </a:r>
          </a:p>
        </p:txBody>
      </p:sp>
      <p:sp>
        <p:nvSpPr>
          <p:cNvPr id="29" name="CaixaDeTexto 28">
            <a:extLst>
              <a:ext uri="{FF2B5EF4-FFF2-40B4-BE49-F238E27FC236}">
                <a16:creationId xmlns:a16="http://schemas.microsoft.com/office/drawing/2014/main"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em www.</a:t>
            </a:r>
            <a:r>
              <a:rPr lang="en-US" sz="1050" dirty="0"/>
              <a:t>street art: 49 exemplos incríveis para o inspirar | Creative </a:t>
            </a:r>
            <a:r>
              <a:rPr lang="en-US" sz="1050" dirty="0" err="1"/>
              <a:t>Bloq</a:t>
            </a:r>
            <a:endParaRPr lang="pt-PT" sz="1050" dirty="0">
              <a:latin typeface="Trebuchet MS" panose="020B0603020202020204" pitchFamily="34" charset="0"/>
            </a:endParaRPr>
          </a:p>
        </p:txBody>
      </p:sp>
      <p:sp>
        <p:nvSpPr>
          <p:cNvPr id="13" name="CaixaDeTexto 12">
            <a:extLst>
              <a:ext uri="{FF2B5EF4-FFF2-40B4-BE49-F238E27FC236}">
                <a16:creationId xmlns:a16="http://schemas.microsoft.com/office/drawing/2014/main" id="{FA539B80-A098-4448-9B35-29A320B54DAB}"/>
              </a:ext>
            </a:extLst>
          </p:cNvPr>
          <p:cNvSpPr txBox="1"/>
          <p:nvPr/>
        </p:nvSpPr>
        <p:spPr>
          <a:xfrm>
            <a:off x="4677938" y="3908276"/>
            <a:ext cx="5380462" cy="369332"/>
          </a:xfrm>
          <a:prstGeom prst="rect">
            <a:avLst/>
          </a:prstGeom>
          <a:noFill/>
        </p:spPr>
        <p:txBody>
          <a:bodyPr wrap="square">
            <a:spAutoFit/>
          </a:bodyPr>
          <a:lstStyle/>
          <a:p>
            <a:r>
              <a:rPr lang="en-US" dirty="0">
                <a:hlinkClick r:id="rId3"/>
              </a:rPr>
              <a:t> https://railsware.com/blog/5-lean-canvas-examples/</a:t>
            </a:r>
            <a:endParaRPr lang="pt-PT" dirty="0"/>
          </a:p>
        </p:txBody>
      </p:sp>
      <p:sp>
        <p:nvSpPr>
          <p:cNvPr id="15" name="CaixaDeTexto 14">
            <a:extLst>
              <a:ext uri="{FF2B5EF4-FFF2-40B4-BE49-F238E27FC236}">
                <a16:creationId xmlns:a16="http://schemas.microsoft.com/office/drawing/2014/main" id="{9D7EDB82-430A-4E16-B116-90861BD354D0}"/>
              </a:ext>
            </a:extLst>
          </p:cNvPr>
          <p:cNvSpPr txBox="1"/>
          <p:nvPr/>
        </p:nvSpPr>
        <p:spPr>
          <a:xfrm>
            <a:off x="4800021" y="3050738"/>
            <a:ext cx="5029200" cy="923330"/>
          </a:xfrm>
          <a:prstGeom prst="rect">
            <a:avLst/>
          </a:prstGeom>
          <a:noFill/>
        </p:spPr>
        <p:txBody>
          <a:bodyPr wrap="square">
            <a:spAutoFit/>
          </a:bodyPr>
          <a:lstStyle/>
          <a:p>
            <a:pPr algn="l"/>
            <a:r>
              <a:rPr lang="en-US" b="0" i="0" dirty="0">
                <a:solidFill>
                  <a:srgbClr val="000000"/>
                </a:solidFill>
                <a:effectLst/>
                <a:highlight>
                  <a:srgbClr val="D4D5D7"/>
                </a:highlight>
                <a:latin typeface="Roboto" panose="02000000000000000000" pitchFamily="2" charset="0"/>
              </a:rPr>
              <a:t>Um artigo </a:t>
            </a:r>
            <a:r>
              <a:rPr lang="en-US" b="0" i="0" dirty="0" err="1">
                <a:solidFill>
                  <a:srgbClr val="000000"/>
                </a:solidFill>
                <a:effectLst/>
                <a:highlight>
                  <a:srgbClr val="D4D5D7"/>
                </a:highlight>
                <a:latin typeface="Roboto" panose="02000000000000000000" pitchFamily="2" charset="0"/>
              </a:rPr>
              <a:t>focando</a:t>
            </a:r>
            <a:r>
              <a:rPr lang="en-US" b="0" i="0" dirty="0">
                <a:solidFill>
                  <a:srgbClr val="000000"/>
                </a:solidFill>
                <a:effectLst/>
                <a:highlight>
                  <a:srgbClr val="D4D5D7"/>
                </a:highlight>
                <a:latin typeface="Roboto" panose="02000000000000000000" pitchFamily="2" charset="0"/>
              </a:rPr>
              <a:t> </a:t>
            </a:r>
            <a:r>
              <a:rPr lang="en-US" b="0" i="0" dirty="0" err="1">
                <a:solidFill>
                  <a:srgbClr val="000000"/>
                </a:solidFill>
                <a:effectLst/>
                <a:highlight>
                  <a:srgbClr val="D4D5D7"/>
                </a:highlight>
                <a:latin typeface="Roboto" panose="02000000000000000000" pitchFamily="2" charset="0"/>
              </a:rPr>
              <a:t>numa</a:t>
            </a:r>
            <a:r>
              <a:rPr lang="en-US" b="0" i="0" dirty="0">
                <a:solidFill>
                  <a:srgbClr val="000000"/>
                </a:solidFill>
                <a:effectLst/>
                <a:highlight>
                  <a:srgbClr val="D4D5D7"/>
                </a:highlight>
                <a:latin typeface="Roboto" panose="02000000000000000000" pitchFamily="2" charset="0"/>
              </a:rPr>
              <a:t> </a:t>
            </a:r>
            <a:r>
              <a:rPr lang="en-US" b="0" i="0" dirty="0" err="1">
                <a:solidFill>
                  <a:srgbClr val="000000"/>
                </a:solidFill>
                <a:effectLst/>
                <a:highlight>
                  <a:srgbClr val="D4D5D7"/>
                </a:highlight>
                <a:latin typeface="Roboto" panose="02000000000000000000" pitchFamily="2" charset="0"/>
              </a:rPr>
              <a:t>tela</a:t>
            </a:r>
            <a:r>
              <a:rPr lang="en-US" b="0" i="0" dirty="0">
                <a:solidFill>
                  <a:srgbClr val="000000"/>
                </a:solidFill>
                <a:effectLst/>
                <a:highlight>
                  <a:srgbClr val="D4D5D7"/>
                </a:highlight>
                <a:latin typeface="Roboto" panose="02000000000000000000" pitchFamily="2" charset="0"/>
              </a:rPr>
              <a:t> </a:t>
            </a:r>
            <a:r>
              <a:rPr lang="en-US" b="0" i="0" dirty="0" err="1">
                <a:solidFill>
                  <a:srgbClr val="000000"/>
                </a:solidFill>
                <a:effectLst/>
                <a:highlight>
                  <a:srgbClr val="D4D5D7"/>
                </a:highlight>
                <a:latin typeface="Roboto" panose="02000000000000000000" pitchFamily="2" charset="0"/>
              </a:rPr>
              <a:t>em</a:t>
            </a:r>
            <a:r>
              <a:rPr lang="en-US" b="0" i="0" dirty="0">
                <a:solidFill>
                  <a:srgbClr val="000000"/>
                </a:solidFill>
                <a:effectLst/>
                <a:highlight>
                  <a:srgbClr val="D4D5D7"/>
                </a:highlight>
                <a:latin typeface="Roboto" panose="02000000000000000000" pitchFamily="2" charset="0"/>
              </a:rPr>
              <a:t> </a:t>
            </a:r>
            <a:r>
              <a:rPr lang="en-US" b="0" i="0" dirty="0" err="1">
                <a:solidFill>
                  <a:srgbClr val="000000"/>
                </a:solidFill>
                <a:effectLst/>
                <a:highlight>
                  <a:srgbClr val="D4D5D7"/>
                </a:highlight>
                <a:latin typeface="Roboto" panose="02000000000000000000" pitchFamily="2" charset="0"/>
              </a:rPr>
              <a:t>branco</a:t>
            </a:r>
            <a:r>
              <a:rPr lang="en-US" b="0" i="0" dirty="0">
                <a:solidFill>
                  <a:srgbClr val="000000"/>
                </a:solidFill>
                <a:effectLst/>
                <a:highlight>
                  <a:srgbClr val="D4D5D7"/>
                </a:highlight>
                <a:latin typeface="Roboto" panose="02000000000000000000" pitchFamily="2" charset="0"/>
              </a:rPr>
              <a:t>, </a:t>
            </a:r>
            <a:r>
              <a:rPr lang="en-US" dirty="0">
                <a:solidFill>
                  <a:srgbClr val="000000"/>
                </a:solidFill>
                <a:highlight>
                  <a:srgbClr val="D4D5D7"/>
                </a:highlight>
                <a:latin typeface="Roboto" panose="02000000000000000000" pitchFamily="2" charset="0"/>
              </a:rPr>
              <a:t>com </a:t>
            </a:r>
            <a:r>
              <a:rPr lang="en-US" dirty="0" err="1">
                <a:solidFill>
                  <a:schemeClr val="bg1"/>
                </a:solidFill>
                <a:highlight>
                  <a:srgbClr val="D4D5D7"/>
                </a:highlight>
                <a:latin typeface="Roboto" panose="02000000000000000000" pitchFamily="2" charset="0"/>
              </a:rPr>
              <a:t>exemplos</a:t>
            </a:r>
            <a:r>
              <a:rPr lang="en-US" dirty="0">
                <a:solidFill>
                  <a:schemeClr val="bg1"/>
                </a:solidFill>
                <a:highlight>
                  <a:srgbClr val="D4D5D7"/>
                </a:highlight>
                <a:latin typeface="Roboto" panose="02000000000000000000" pitchFamily="2" charset="0"/>
              </a:rPr>
              <a:t> </a:t>
            </a:r>
            <a:r>
              <a:rPr lang="en-US" dirty="0">
                <a:solidFill>
                  <a:srgbClr val="000000"/>
                </a:solidFill>
                <a:highlight>
                  <a:srgbClr val="D4D5D7"/>
                </a:highlight>
                <a:latin typeface="Roboto" panose="02000000000000000000" pitchFamily="2" charset="0"/>
              </a:rPr>
              <a:t>e </a:t>
            </a:r>
            <a:r>
              <a:rPr lang="en-US" dirty="0" err="1">
                <a:solidFill>
                  <a:srgbClr val="000000"/>
                </a:solidFill>
                <a:highlight>
                  <a:srgbClr val="D4D5D7"/>
                </a:highlight>
                <a:latin typeface="Roboto" panose="02000000000000000000" pitchFamily="2" charset="0"/>
              </a:rPr>
              <a:t>tutoriais</a:t>
            </a:r>
            <a:r>
              <a:rPr lang="en-US" dirty="0">
                <a:solidFill>
                  <a:srgbClr val="000000"/>
                </a:solidFill>
                <a:highlight>
                  <a:srgbClr val="D4D5D7"/>
                </a:highlight>
                <a:latin typeface="Roboto" panose="02000000000000000000" pitchFamily="2" charset="0"/>
              </a:rPr>
              <a:t> para preencher uma tela modelo, e </a:t>
            </a:r>
            <a:r>
              <a:rPr lang="en-US" dirty="0">
                <a:solidFill>
                  <a:schemeClr val="bg1"/>
                </a:solidFill>
                <a:highlight>
                  <a:srgbClr val="D4D5D7"/>
                </a:highlight>
                <a:latin typeface="Roboto" panose="02000000000000000000" pitchFamily="2" charset="0"/>
              </a:rPr>
              <a:t>algum </a:t>
            </a:r>
            <a:r>
              <a:rPr lang="en-US" dirty="0">
                <a:solidFill>
                  <a:srgbClr val="000000"/>
                </a:solidFill>
                <a:highlight>
                  <a:srgbClr val="D4D5D7"/>
                </a:highlight>
                <a:latin typeface="Roboto" panose="02000000000000000000" pitchFamily="2" charset="0"/>
              </a:rPr>
              <a:t>contexto teórico</a:t>
            </a:r>
            <a:endParaRPr lang="en-US" b="1" spc="35" dirty="0">
              <a:solidFill>
                <a:srgbClr val="1D1D1B"/>
              </a:solidFill>
              <a:highlight>
                <a:srgbClr val="D4D5D7"/>
              </a:highlight>
              <a:latin typeface="Trebuchet MS"/>
            </a:endParaRPr>
          </a:p>
        </p:txBody>
      </p:sp>
      <p:sp>
        <p:nvSpPr>
          <p:cNvPr id="16" name="object 4">
            <a:extLst>
              <a:ext uri="{FF2B5EF4-FFF2-40B4-BE49-F238E27FC236}">
                <a16:creationId xmlns:a16="http://schemas.microsoft.com/office/drawing/2014/main" id="{F91767F3-A375-4C60-8B72-8C45C5402AE0}"/>
              </a:ext>
            </a:extLst>
          </p:cNvPr>
          <p:cNvSpPr/>
          <p:nvPr/>
        </p:nvSpPr>
        <p:spPr>
          <a:xfrm>
            <a:off x="6771395" y="4839467"/>
            <a:ext cx="2181922" cy="1637533"/>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a:p>
        </p:txBody>
      </p:sp>
      <p:sp>
        <p:nvSpPr>
          <p:cNvPr id="17" name="object 5">
            <a:extLst>
              <a:ext uri="{FF2B5EF4-FFF2-40B4-BE49-F238E27FC236}">
                <a16:creationId xmlns:a16="http://schemas.microsoft.com/office/drawing/2014/main" id="{A524CA9F-94A3-4FE3-850E-632D61191A93}"/>
              </a:ext>
            </a:extLst>
          </p:cNvPr>
          <p:cNvSpPr txBox="1"/>
          <p:nvPr/>
        </p:nvSpPr>
        <p:spPr>
          <a:xfrm>
            <a:off x="6907165" y="5097823"/>
            <a:ext cx="2057400" cy="1120820"/>
          </a:xfrm>
          <a:prstGeom prst="rect">
            <a:avLst/>
          </a:prstGeom>
        </p:spPr>
        <p:txBody>
          <a:bodyPr vert="horz" wrap="square" lIns="0" tIns="12700" rIns="0" bIns="0" rtlCol="0">
            <a:spAutoFit/>
          </a:bodyPr>
          <a:lstStyle/>
          <a:p>
            <a:pPr marL="12700" marR="5080">
              <a:lnSpc>
                <a:spcPct val="100000"/>
              </a:lnSpc>
              <a:spcBef>
                <a:spcPts val="100"/>
              </a:spcBef>
            </a:pPr>
            <a:r>
              <a:rPr lang="pt-PT" sz="1800" spc="15" dirty="0" err="1">
                <a:solidFill>
                  <a:srgbClr val="C9DDE1"/>
                </a:solidFill>
                <a:latin typeface="Trebuchet MS"/>
                <a:cs typeface="Trebuchet MS"/>
              </a:rPr>
              <a:t>Railsware tem </a:t>
            </a:r>
            <a:r>
              <a:rPr lang="pt-PT" sz="1800" spc="15" dirty="0">
                <a:solidFill>
                  <a:srgbClr val="C9DDE1"/>
                </a:solidFill>
                <a:latin typeface="Trebuchet MS"/>
                <a:cs typeface="Trebuchet MS"/>
              </a:rPr>
              <a:t>um blogue </a:t>
            </a:r>
            <a:r>
              <a:rPr lang="pt-PT" sz="1800" spc="15" dirty="0" err="1">
                <a:solidFill>
                  <a:srgbClr val="C9DDE1"/>
                </a:solidFill>
                <a:latin typeface="Trebuchet MS"/>
                <a:cs typeface="Trebuchet MS"/>
              </a:rPr>
              <a:t>que foca </a:t>
            </a:r>
            <a:r>
              <a:rPr lang="pt-PT" spc="15" dirty="0" err="1">
                <a:solidFill>
                  <a:srgbClr val="C9DDE1"/>
                </a:solidFill>
                <a:latin typeface="Trebuchet MS"/>
                <a:cs typeface="Trebuchet MS"/>
              </a:rPr>
              <a:t>vários </a:t>
            </a:r>
            <a:r>
              <a:rPr lang="pt-PT" sz="1800" spc="15" dirty="0" err="1">
                <a:solidFill>
                  <a:srgbClr val="C9DDE1"/>
                </a:solidFill>
                <a:latin typeface="Trebuchet MS"/>
                <a:cs typeface="Trebuchet MS"/>
              </a:rPr>
              <a:t>assuntos interessantes</a:t>
            </a:r>
            <a:endParaRPr sz="1800" dirty="0">
              <a:latin typeface="Trebuchet MS"/>
              <a:cs typeface="Trebuchet MS"/>
            </a:endParaRPr>
          </a:p>
        </p:txBody>
      </p:sp>
    </p:spTree>
    <p:extLst>
      <p:ext uri="{BB962C8B-B14F-4D97-AF65-F5344CB8AC3E}">
        <p14:creationId xmlns:p14="http://schemas.microsoft.com/office/powerpoint/2010/main" val="1143107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B92C176-A04B-4079-B3F7-F83E150808D2}"/>
              </a:ext>
            </a:extLst>
          </p:cNvPr>
          <p:cNvPicPr>
            <a:picLocks noChangeAspect="1" noChangeArrowheads="1"/>
          </p:cNvPicPr>
          <p:nvPr/>
        </p:nvPicPr>
        <p:blipFill>
          <a:blip r:embed="rId2">
            <a:alphaModFix amt="62000"/>
            <a:extLst>
              <a:ext uri="{28A0092B-C50C-407E-A947-70E740481C1C}">
                <a14:useLocalDpi xmlns:a14="http://schemas.microsoft.com/office/drawing/2010/main" val="0"/>
              </a:ext>
            </a:extLst>
          </a:blip>
          <a:srcRect/>
          <a:stretch>
            <a:fillRect/>
          </a:stretch>
        </p:blipFill>
        <p:spPr bwMode="auto">
          <a:xfrm>
            <a:off x="0" y="-11703"/>
            <a:ext cx="10051327" cy="7784103"/>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1212824" y="1688510"/>
            <a:ext cx="2819400" cy="997709"/>
          </a:xfrm>
          <a:prstGeom prst="rect">
            <a:avLst/>
          </a:prstGeom>
        </p:spPr>
        <p:txBody>
          <a:bodyPr vert="horz" wrap="square" lIns="0" tIns="12700" rIns="0" bIns="0" rtlCol="0">
            <a:spAutoFit/>
          </a:bodyPr>
          <a:lstStyle/>
          <a:p>
            <a:pPr marL="12700" algn="l">
              <a:spcBef>
                <a:spcPts val="100"/>
              </a:spcBef>
            </a:pPr>
            <a:r>
              <a:rPr lang="pt-PT" sz="2400" b="0" spc="409" dirty="0" err="1">
                <a:solidFill>
                  <a:schemeClr val="tx1"/>
                </a:solidFill>
                <a:latin typeface="Trebuchet MS"/>
                <a:cs typeface="Trebuchet MS"/>
              </a:rPr>
              <a:t>Small</a:t>
            </a:r>
            <a:r>
              <a:rPr lang="pt-PT" sz="2400" b="0" spc="409" dirty="0">
                <a:solidFill>
                  <a:schemeClr val="tx1"/>
                </a:solidFill>
                <a:latin typeface="Trebuchet MS"/>
                <a:cs typeface="Trebuchet MS"/>
              </a:rPr>
              <a:t> Business </a:t>
            </a:r>
            <a:r>
              <a:rPr lang="pt-PT" sz="2400" b="0" spc="409" dirty="0" err="1">
                <a:solidFill>
                  <a:schemeClr val="tx1"/>
                </a:solidFill>
                <a:latin typeface="Trebuchet MS"/>
                <a:cs typeface="Trebuchet MS"/>
              </a:rPr>
              <a:t>Administration</a:t>
            </a:r>
            <a:r>
              <a:rPr lang="pt-PT" sz="2400" b="0" spc="409" dirty="0">
                <a:solidFill>
                  <a:schemeClr val="tx1"/>
                </a:solidFill>
                <a:latin typeface="Trebuchet MS"/>
                <a:cs typeface="Trebuchet MS"/>
              </a:rPr>
              <a:t> (</a:t>
            </a:r>
            <a:r>
              <a:rPr lang="en-US" sz="1600" dirty="0">
                <a:solidFill>
                  <a:srgbClr val="121212"/>
                </a:solidFill>
                <a:latin typeface="Montserrat" panose="00000500000000000000" pitchFamily="2" charset="0"/>
              </a:rPr>
              <a:t>Escreva o seu plano de negócios)</a:t>
            </a:r>
            <a:endParaRPr sz="2400" dirty="0">
              <a:solidFill>
                <a:schemeClr val="tx1"/>
              </a:solidFill>
              <a:latin typeface="Trebuchet MS"/>
              <a:cs typeface="Trebuchet MS"/>
            </a:endParaRPr>
          </a:p>
        </p:txBody>
      </p:sp>
      <p:sp>
        <p:nvSpPr>
          <p:cNvPr id="24" name="object 24"/>
          <p:cNvSpPr/>
          <p:nvPr/>
        </p:nvSpPr>
        <p:spPr>
          <a:xfrm>
            <a:off x="1212825" y="10769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
        <p:nvSpPr>
          <p:cNvPr id="28" name="CaixaDeTexto 27">
            <a:extLst>
              <a:ext uri="{FF2B5EF4-FFF2-40B4-BE49-F238E27FC236}">
                <a16:creationId xmlns:a16="http://schemas.microsoft.com/office/drawing/2014/main" id="{9063A997-592C-4C5E-AFE7-60E7296055A1}"/>
              </a:ext>
            </a:extLst>
          </p:cNvPr>
          <p:cNvSpPr txBox="1"/>
          <p:nvPr/>
        </p:nvSpPr>
        <p:spPr>
          <a:xfrm>
            <a:off x="0" y="7391400"/>
            <a:ext cx="1157552" cy="253916"/>
          </a:xfrm>
          <a:prstGeom prst="rect">
            <a:avLst/>
          </a:prstGeom>
          <a:noFill/>
        </p:spPr>
        <p:txBody>
          <a:bodyPr wrap="square">
            <a:spAutoFit/>
          </a:bodyPr>
          <a:lstStyle/>
          <a:p>
            <a:pPr fontAlgn="base"/>
            <a:r>
              <a:rPr lang="pt-PT" sz="1050" dirty="0" err="1"/>
              <a:t>NeSpoon</a:t>
            </a:r>
            <a:endParaRPr lang="pt-PT" sz="1050" dirty="0"/>
          </a:p>
        </p:txBody>
      </p:sp>
      <p:sp>
        <p:nvSpPr>
          <p:cNvPr id="29" name="CaixaDeTexto 28">
            <a:extLst>
              <a:ext uri="{FF2B5EF4-FFF2-40B4-BE49-F238E27FC236}">
                <a16:creationId xmlns:a16="http://schemas.microsoft.com/office/drawing/2014/main"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em www.</a:t>
            </a:r>
            <a:r>
              <a:rPr lang="en-US" sz="1050" dirty="0"/>
              <a:t>street art: 49 exemplos incríveis para o inspirar | Creative </a:t>
            </a:r>
            <a:r>
              <a:rPr lang="en-US" sz="1050" dirty="0" err="1"/>
              <a:t>Bloq</a:t>
            </a:r>
            <a:endParaRPr lang="pt-PT" sz="1050" dirty="0">
              <a:latin typeface="Trebuchet MS" panose="020B0603020202020204" pitchFamily="34" charset="0"/>
            </a:endParaRPr>
          </a:p>
        </p:txBody>
      </p:sp>
      <p:sp>
        <p:nvSpPr>
          <p:cNvPr id="13" name="CaixaDeTexto 12">
            <a:extLst>
              <a:ext uri="{FF2B5EF4-FFF2-40B4-BE49-F238E27FC236}">
                <a16:creationId xmlns:a16="http://schemas.microsoft.com/office/drawing/2014/main" id="{FA539B80-A098-4448-9B35-29A320B54DAB}"/>
              </a:ext>
            </a:extLst>
          </p:cNvPr>
          <p:cNvSpPr txBox="1"/>
          <p:nvPr/>
        </p:nvSpPr>
        <p:spPr>
          <a:xfrm>
            <a:off x="1126451" y="3814346"/>
            <a:ext cx="4241883" cy="646331"/>
          </a:xfrm>
          <a:prstGeom prst="rect">
            <a:avLst/>
          </a:prstGeom>
          <a:noFill/>
        </p:spPr>
        <p:txBody>
          <a:bodyPr wrap="square">
            <a:spAutoFit/>
          </a:bodyPr>
          <a:lstStyle/>
          <a:p>
            <a:r>
              <a:rPr lang="en-US" dirty="0">
                <a:hlinkClick r:id="rId3"/>
              </a:rPr>
              <a:t>https://www.sba.gov/business-guide/plan-your-business/write-your-business-plan</a:t>
            </a:r>
            <a:endParaRPr lang="pt-PT" dirty="0"/>
          </a:p>
        </p:txBody>
      </p:sp>
      <p:sp>
        <p:nvSpPr>
          <p:cNvPr id="15" name="CaixaDeTexto 14">
            <a:extLst>
              <a:ext uri="{FF2B5EF4-FFF2-40B4-BE49-F238E27FC236}">
                <a16:creationId xmlns:a16="http://schemas.microsoft.com/office/drawing/2014/main" id="{9D7EDB82-430A-4E16-B116-90861BD354D0}"/>
              </a:ext>
            </a:extLst>
          </p:cNvPr>
          <p:cNvSpPr txBox="1"/>
          <p:nvPr/>
        </p:nvSpPr>
        <p:spPr>
          <a:xfrm>
            <a:off x="1136844" y="3088700"/>
            <a:ext cx="4267779" cy="646331"/>
          </a:xfrm>
          <a:prstGeom prst="rect">
            <a:avLst/>
          </a:prstGeom>
          <a:noFill/>
        </p:spPr>
        <p:txBody>
          <a:bodyPr wrap="square">
            <a:spAutoFit/>
          </a:bodyPr>
          <a:lstStyle/>
          <a:p>
            <a:pPr algn="l"/>
            <a:r>
              <a:rPr lang="en-US" b="0" i="0" dirty="0">
                <a:solidFill>
                  <a:srgbClr val="000000"/>
                </a:solidFill>
                <a:effectLst/>
                <a:latin typeface="Roboto" panose="02000000000000000000" pitchFamily="2" charset="0"/>
              </a:rPr>
              <a:t>Um artigo centrado na preparação de um plano de negócios, com exemplos</a:t>
            </a:r>
            <a:endParaRPr lang="en-US" b="1" spc="35" dirty="0">
              <a:solidFill>
                <a:srgbClr val="1D1D1B"/>
              </a:solidFill>
              <a:latin typeface="Trebuchet MS"/>
            </a:endParaRPr>
          </a:p>
        </p:txBody>
      </p:sp>
      <p:sp>
        <p:nvSpPr>
          <p:cNvPr id="16" name="object 4">
            <a:extLst>
              <a:ext uri="{FF2B5EF4-FFF2-40B4-BE49-F238E27FC236}">
                <a16:creationId xmlns:a16="http://schemas.microsoft.com/office/drawing/2014/main" id="{F91767F3-A375-4C60-8B72-8C45C5402AE0}"/>
              </a:ext>
            </a:extLst>
          </p:cNvPr>
          <p:cNvSpPr/>
          <p:nvPr/>
        </p:nvSpPr>
        <p:spPr>
          <a:xfrm>
            <a:off x="7286912" y="5638800"/>
            <a:ext cx="2448805" cy="2082809"/>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a:p>
        </p:txBody>
      </p:sp>
      <p:sp>
        <p:nvSpPr>
          <p:cNvPr id="17" name="object 5">
            <a:extLst>
              <a:ext uri="{FF2B5EF4-FFF2-40B4-BE49-F238E27FC236}">
                <a16:creationId xmlns:a16="http://schemas.microsoft.com/office/drawing/2014/main" id="{A524CA9F-94A3-4FE3-850E-632D61191A93}"/>
              </a:ext>
            </a:extLst>
          </p:cNvPr>
          <p:cNvSpPr txBox="1"/>
          <p:nvPr/>
        </p:nvSpPr>
        <p:spPr>
          <a:xfrm>
            <a:off x="7444514" y="5706178"/>
            <a:ext cx="2133600" cy="1964640"/>
          </a:xfrm>
          <a:prstGeom prst="rect">
            <a:avLst/>
          </a:prstGeom>
        </p:spPr>
        <p:txBody>
          <a:bodyPr vert="horz" wrap="square" lIns="0" tIns="12700" rIns="0" bIns="0" rtlCol="0">
            <a:spAutoFit/>
          </a:bodyPr>
          <a:lstStyle/>
          <a:p>
            <a:pPr marL="12700" marR="5080">
              <a:spcBef>
                <a:spcPts val="100"/>
              </a:spcBef>
            </a:pPr>
            <a:r>
              <a:rPr lang="pt-PT" spc="15" dirty="0">
                <a:solidFill>
                  <a:srgbClr val="C9DDE1"/>
                </a:solidFill>
                <a:latin typeface="Trebuchet MS"/>
                <a:cs typeface="Trebuchet MS"/>
              </a:rPr>
              <a:t>A SBA </a:t>
            </a:r>
            <a:r>
              <a:rPr lang="en-US" sz="1800" spc="15" dirty="0">
                <a:solidFill>
                  <a:srgbClr val="C9DDE1"/>
                </a:solidFill>
                <a:latin typeface="Trebuchet MS"/>
                <a:cs typeface="Trebuchet MS"/>
              </a:rPr>
              <a:t>dispõe de </a:t>
            </a:r>
            <a:r>
              <a:rPr lang="en-US" spc="15" dirty="0">
                <a:solidFill>
                  <a:srgbClr val="C9DDE1"/>
                </a:solidFill>
                <a:latin typeface="Trebuchet MS"/>
                <a:cs typeface="Trebuchet MS"/>
              </a:rPr>
              <a:t>múltiplos recursos relacionados com este tema, para além do tema identificado neste slide.</a:t>
            </a:r>
            <a:endParaRPr lang="en-US" sz="1800" dirty="0">
              <a:latin typeface="Trebuchet MS"/>
              <a:cs typeface="Trebuchet MS"/>
            </a:endParaRPr>
          </a:p>
          <a:p>
            <a:pPr marL="12700" marR="5080">
              <a:lnSpc>
                <a:spcPct val="100000"/>
              </a:lnSpc>
              <a:spcBef>
                <a:spcPts val="100"/>
              </a:spcBef>
            </a:pPr>
            <a:endParaRPr sz="1800" dirty="0">
              <a:latin typeface="Trebuchet MS"/>
              <a:cs typeface="Trebuchet MS"/>
            </a:endParaRPr>
          </a:p>
        </p:txBody>
      </p:sp>
      <p:pic>
        <p:nvPicPr>
          <p:cNvPr id="12292" name="Picture 4" descr="Small Business Administration">
            <a:extLst>
              <a:ext uri="{FF2B5EF4-FFF2-40B4-BE49-F238E27FC236}">
                <a16:creationId xmlns:a16="http://schemas.microsoft.com/office/drawing/2014/main" id="{40849088-CCA9-42BE-B2CC-87AD10011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5878782"/>
            <a:ext cx="3657600"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528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8711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extLst>
                <a:ext uri="{28A0092B-C50C-407E-A947-70E740481C1C}">
                  <a14:useLocalDpi xmlns:a14="http://schemas.microsoft.com/office/drawing/2010/main" val="0"/>
                </a:ext>
              </a:extLst>
            </a:blip>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a:cs typeface="Trebuchet MS"/>
              </a:rPr>
              <a:t>Definição</a:t>
            </a:r>
            <a:endParaRPr sz="7200">
              <a:latin typeface="Trebuchet MS"/>
              <a:cs typeface="Trebuchet MS"/>
            </a:endParaRPr>
          </a:p>
          <a:p>
            <a:pPr marL="12700">
              <a:lnSpc>
                <a:spcPts val="7920"/>
              </a:lnSpc>
            </a:pPr>
            <a:r>
              <a:rPr sz="4800" b="0" spc="-190" dirty="0">
                <a:solidFill>
                  <a:srgbClr val="1D1D1B"/>
                </a:solidFill>
                <a:latin typeface="Trebuchet MS"/>
                <a:cs typeface="Trebuchet MS"/>
              </a:rPr>
              <a:t>&amp; </a:t>
            </a:r>
            <a:r>
              <a:rPr sz="7200" b="0" spc="515" dirty="0">
                <a:solidFill>
                  <a:srgbClr val="1D1D1B"/>
                </a:solidFill>
                <a:latin typeface="Trebuchet MS"/>
                <a:cs typeface="Trebuchet MS"/>
              </a:rPr>
              <a:t>Teoria</a:t>
            </a:r>
            <a:endParaRPr sz="7200">
              <a:latin typeface="Trebuchet MS"/>
              <a:cs typeface="Trebuchet MS"/>
            </a:endParaRPr>
          </a:p>
        </p:txBody>
      </p:sp>
      <p:sp>
        <p:nvSpPr>
          <p:cNvPr id="9" name="object 9"/>
          <p:cNvSpPr txBox="1"/>
          <p:nvPr/>
        </p:nvSpPr>
        <p:spPr>
          <a:xfrm>
            <a:off x="1200386" y="3211041"/>
            <a:ext cx="4098925" cy="1977464"/>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lang="pt-PT" sz="2100" b="1" spc="-65" dirty="0">
                <a:solidFill>
                  <a:srgbClr val="EEEDF3"/>
                </a:solidFill>
                <a:latin typeface="Trebuchet MS"/>
                <a:cs typeface="Trebuchet MS"/>
              </a:rPr>
              <a:t>2 </a:t>
            </a:r>
          </a:p>
          <a:p>
            <a:pPr marL="160655">
              <a:lnSpc>
                <a:spcPct val="100000"/>
              </a:lnSpc>
              <a:spcBef>
                <a:spcPts val="100"/>
              </a:spcBef>
            </a:pPr>
            <a:endParaRPr lang="pt-PT" sz="2100" b="1" i="1" spc="-65" dirty="0">
              <a:solidFill>
                <a:srgbClr val="EEEDF3"/>
              </a:solidFill>
              <a:latin typeface="Trebuchet MS"/>
            </a:endParaRPr>
          </a:p>
          <a:p>
            <a:pPr marL="160655">
              <a:lnSpc>
                <a:spcPct val="100000"/>
              </a:lnSpc>
              <a:spcBef>
                <a:spcPts val="100"/>
              </a:spcBef>
            </a:pPr>
            <a:r>
              <a:rPr lang="en-US" sz="2100" b="1" i="1" spc="-50" dirty="0">
                <a:solidFill>
                  <a:srgbClr val="1D1D1B"/>
                </a:solidFill>
                <a:latin typeface="Trebuchet MS"/>
              </a:rPr>
              <a:t>Tomar a iniciativa: identificação e investigação de novos modelos de negócio ágeis e motores de sucesso</a:t>
            </a:r>
            <a:endParaRPr sz="2100"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ADA2D04-B681-4522-8BED-A023599784C7}"/>
              </a:ext>
            </a:extLst>
          </p:cNvPr>
          <p:cNvPicPr>
            <a:picLocks noChangeAspect="1" noChangeArrowheads="1"/>
          </p:cNvPicPr>
          <p:nvPr/>
        </p:nvPicPr>
        <p:blipFill>
          <a:blip r:embed="rId2">
            <a:alphaModFix amt="81000"/>
            <a:extLst>
              <a:ext uri="{28A0092B-C50C-407E-A947-70E740481C1C}">
                <a14:useLocalDpi xmlns:a14="http://schemas.microsoft.com/office/drawing/2010/main" val="0"/>
              </a:ext>
            </a:extLst>
          </a:blip>
          <a:srcRect/>
          <a:stretch>
            <a:fillRect/>
          </a:stretch>
        </p:blipFill>
        <p:spPr bwMode="auto">
          <a:xfrm>
            <a:off x="26397" y="0"/>
            <a:ext cx="10032003" cy="7772400"/>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22"/>
          <p:cNvSpPr txBox="1">
            <a:spLocks noGrp="1"/>
          </p:cNvSpPr>
          <p:nvPr>
            <p:ph type="title"/>
          </p:nvPr>
        </p:nvSpPr>
        <p:spPr>
          <a:xfrm>
            <a:off x="458575" y="1297354"/>
            <a:ext cx="3359176" cy="1120820"/>
          </a:xfrm>
          <a:prstGeom prst="rect">
            <a:avLst/>
          </a:prstGeom>
        </p:spPr>
        <p:txBody>
          <a:bodyPr vert="horz" wrap="square" lIns="0" tIns="12700" rIns="0" bIns="0" rtlCol="0">
            <a:spAutoFit/>
          </a:bodyPr>
          <a:lstStyle/>
          <a:p>
            <a:pPr marL="12700" algn="l">
              <a:spcBef>
                <a:spcPts val="100"/>
              </a:spcBef>
            </a:pPr>
            <a:r>
              <a:rPr lang="pt-PT" sz="2400" b="0" spc="409" dirty="0">
                <a:solidFill>
                  <a:schemeClr val="tx1"/>
                </a:solidFill>
                <a:highlight>
                  <a:srgbClr val="D4D5D7"/>
                </a:highlight>
                <a:latin typeface="Trebuchet MS"/>
                <a:cs typeface="Trebuchet MS"/>
              </a:rPr>
              <a:t>A história da Lego - Como tudo começou</a:t>
            </a:r>
            <a:endParaRPr sz="2400" dirty="0">
              <a:solidFill>
                <a:schemeClr val="tx1"/>
              </a:solidFill>
              <a:highlight>
                <a:srgbClr val="D4D5D7"/>
              </a:highlight>
              <a:latin typeface="Trebuchet MS"/>
              <a:cs typeface="Trebuchet MS"/>
            </a:endParaRPr>
          </a:p>
        </p:txBody>
      </p:sp>
      <p:sp>
        <p:nvSpPr>
          <p:cNvPr id="24" name="object 24"/>
          <p:cNvSpPr/>
          <p:nvPr/>
        </p:nvSpPr>
        <p:spPr>
          <a:xfrm>
            <a:off x="458576" y="68580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dirty="0"/>
          </a:p>
        </p:txBody>
      </p:sp>
      <p:sp>
        <p:nvSpPr>
          <p:cNvPr id="25" name="object 25"/>
          <p:cNvSpPr txBox="1"/>
          <p:nvPr/>
        </p:nvSpPr>
        <p:spPr>
          <a:xfrm>
            <a:off x="649075" y="72803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en-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
        <p:nvSpPr>
          <p:cNvPr id="28" name="CaixaDeTexto 27">
            <a:extLst>
              <a:ext uri="{FF2B5EF4-FFF2-40B4-BE49-F238E27FC236}">
                <a16:creationId xmlns:a16="http://schemas.microsoft.com/office/drawing/2014/main" id="{9063A997-592C-4C5E-AFE7-60E7296055A1}"/>
              </a:ext>
            </a:extLst>
          </p:cNvPr>
          <p:cNvSpPr txBox="1"/>
          <p:nvPr/>
        </p:nvSpPr>
        <p:spPr>
          <a:xfrm>
            <a:off x="0" y="7391400"/>
            <a:ext cx="1157552" cy="253916"/>
          </a:xfrm>
          <a:prstGeom prst="rect">
            <a:avLst/>
          </a:prstGeom>
          <a:noFill/>
        </p:spPr>
        <p:txBody>
          <a:bodyPr wrap="square">
            <a:spAutoFit/>
          </a:bodyPr>
          <a:lstStyle/>
          <a:p>
            <a:pPr fontAlgn="base"/>
            <a:r>
              <a:rPr lang="pt-PT" sz="1050" dirty="0"/>
              <a:t>Jan </a:t>
            </a:r>
            <a:r>
              <a:rPr lang="pt-PT" sz="1050" dirty="0" err="1"/>
              <a:t>Vormann</a:t>
            </a:r>
            <a:endParaRPr lang="pt-PT" sz="1050" dirty="0"/>
          </a:p>
        </p:txBody>
      </p:sp>
      <p:sp>
        <p:nvSpPr>
          <p:cNvPr id="29" name="CaixaDeTexto 28">
            <a:extLst>
              <a:ext uri="{FF2B5EF4-FFF2-40B4-BE49-F238E27FC236}">
                <a16:creationId xmlns:a16="http://schemas.microsoft.com/office/drawing/2014/main" id="{01D9BF47-589D-4BCD-B4D8-C7C6D305E108}"/>
              </a:ext>
            </a:extLst>
          </p:cNvPr>
          <p:cNvSpPr txBox="1"/>
          <p:nvPr/>
        </p:nvSpPr>
        <p:spPr>
          <a:xfrm rot="16200000">
            <a:off x="7766595" y="3727995"/>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em www.</a:t>
            </a:r>
            <a:r>
              <a:rPr lang="en-US" sz="1050" dirty="0"/>
              <a:t>street art: 49 exemplos incríveis para o inspirar | Creative </a:t>
            </a:r>
            <a:r>
              <a:rPr lang="en-US" sz="1050" dirty="0" err="1"/>
              <a:t>Bloq</a:t>
            </a:r>
            <a:endParaRPr lang="pt-PT" sz="1050" dirty="0">
              <a:latin typeface="Trebuchet MS" panose="020B0603020202020204" pitchFamily="34" charset="0"/>
            </a:endParaRPr>
          </a:p>
        </p:txBody>
      </p:sp>
      <p:sp>
        <p:nvSpPr>
          <p:cNvPr id="15" name="CaixaDeTexto 14">
            <a:extLst>
              <a:ext uri="{FF2B5EF4-FFF2-40B4-BE49-F238E27FC236}">
                <a16:creationId xmlns:a16="http://schemas.microsoft.com/office/drawing/2014/main" id="{9D7EDB82-430A-4E16-B116-90861BD354D0}"/>
              </a:ext>
            </a:extLst>
          </p:cNvPr>
          <p:cNvSpPr txBox="1"/>
          <p:nvPr/>
        </p:nvSpPr>
        <p:spPr>
          <a:xfrm>
            <a:off x="390293" y="2433154"/>
            <a:ext cx="4267779" cy="646331"/>
          </a:xfrm>
          <a:prstGeom prst="rect">
            <a:avLst/>
          </a:prstGeom>
          <a:noFill/>
        </p:spPr>
        <p:txBody>
          <a:bodyPr wrap="square">
            <a:spAutoFit/>
          </a:bodyPr>
          <a:lstStyle/>
          <a:p>
            <a:pPr algn="l"/>
            <a:r>
              <a:rPr lang="en-US" b="0" i="0" dirty="0">
                <a:solidFill>
                  <a:srgbClr val="000000"/>
                </a:solidFill>
                <a:effectLst/>
                <a:highlight>
                  <a:srgbClr val="D4D5D7"/>
                </a:highlight>
                <a:latin typeface="Roboto" panose="02000000000000000000" pitchFamily="2" charset="0"/>
              </a:rPr>
              <a:t>Um vídeo que nos conta a história da criação desta multinacional</a:t>
            </a:r>
            <a:endParaRPr lang="en-US" b="1" spc="35" dirty="0">
              <a:solidFill>
                <a:srgbClr val="1D1D1B"/>
              </a:solidFill>
              <a:highlight>
                <a:srgbClr val="D4D5D7"/>
              </a:highlight>
              <a:latin typeface="Trebuchet MS"/>
            </a:endParaRPr>
          </a:p>
        </p:txBody>
      </p:sp>
      <p:sp>
        <p:nvSpPr>
          <p:cNvPr id="20" name="CaixaDeTexto 19">
            <a:extLst>
              <a:ext uri="{FF2B5EF4-FFF2-40B4-BE49-F238E27FC236}">
                <a16:creationId xmlns:a16="http://schemas.microsoft.com/office/drawing/2014/main" id="{6067A27B-2053-430D-966D-8CDC433C555F}"/>
              </a:ext>
            </a:extLst>
          </p:cNvPr>
          <p:cNvSpPr txBox="1"/>
          <p:nvPr/>
        </p:nvSpPr>
        <p:spPr>
          <a:xfrm>
            <a:off x="381000" y="3087267"/>
            <a:ext cx="3741551" cy="1754326"/>
          </a:xfrm>
          <a:prstGeom prst="rect">
            <a:avLst/>
          </a:prstGeom>
          <a:noFill/>
        </p:spPr>
        <p:txBody>
          <a:bodyPr wrap="square">
            <a:spAutoFit/>
          </a:bodyPr>
          <a:lstStyle/>
          <a:p>
            <a:r>
              <a:rPr lang="en-US" dirty="0">
                <a:hlinkClick r:id="rId3"/>
              </a:rPr>
              <a:t>https://www.bing.com/videos/search?q=Lego+Story+how+to+create+a+startup&amp;docid=608053887779416648&amp;mid=0C05768C7F2D111DEFCD0C05768C7F2D111DEFCD&amp;view=detail&amp;FORM=VIRE</a:t>
            </a:r>
            <a:endParaRPr lang="pt-PT" dirty="0"/>
          </a:p>
        </p:txBody>
      </p:sp>
      <p:pic>
        <p:nvPicPr>
          <p:cNvPr id="14" name="Picture 4">
            <a:extLst>
              <a:ext uri="{FF2B5EF4-FFF2-40B4-BE49-F238E27FC236}">
                <a16:creationId xmlns:a16="http://schemas.microsoft.com/office/drawing/2014/main" id="{46E73496-857C-4C24-A73E-75D7943A7C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37963" y="5154694"/>
            <a:ext cx="1600200" cy="165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290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1079500"/>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5684341" cy="2044149"/>
          </a:xfrm>
          <a:prstGeom prst="rect">
            <a:avLst/>
          </a:prstGeom>
        </p:spPr>
        <p:txBody>
          <a:bodyPr vert="horz" wrap="square" lIns="0" tIns="195580" rIns="0" bIns="0" rtlCol="0">
            <a:spAutoFit/>
          </a:bodyPr>
          <a:lstStyle/>
          <a:p>
            <a:pPr marL="12700" marR="5080">
              <a:lnSpc>
                <a:spcPts val="7200"/>
              </a:lnSpc>
              <a:spcBef>
                <a:spcPts val="1540"/>
              </a:spcBef>
            </a:pPr>
            <a:r>
              <a:rPr lang="pt-PT" sz="7200" b="0" spc="455" dirty="0">
                <a:solidFill>
                  <a:srgbClr val="1D1D1B"/>
                </a:solidFill>
                <a:latin typeface="Trebuchet MS"/>
                <a:cs typeface="Trebuchet MS"/>
              </a:rPr>
              <a:t>C</a:t>
            </a:r>
            <a:r>
              <a:rPr sz="7200" b="0" spc="455" dirty="0" err="1">
                <a:solidFill>
                  <a:srgbClr val="1D1D1B"/>
                </a:solidFill>
                <a:latin typeface="Trebuchet MS"/>
                <a:cs typeface="Trebuchet MS"/>
              </a:rPr>
              <a:t>asos</a:t>
            </a:r>
            <a:r>
              <a:rPr lang="pt-PT" sz="7200" b="0" spc="455" dirty="0">
                <a:solidFill>
                  <a:srgbClr val="1D1D1B"/>
                </a:solidFill>
                <a:latin typeface="Trebuchet MS"/>
                <a:cs typeface="Trebuchet MS"/>
              </a:rPr>
              <a:t> de </a:t>
            </a:r>
            <a:br>
              <a:rPr lang="pt-PT" sz="7200" b="0" spc="455" dirty="0">
                <a:solidFill>
                  <a:srgbClr val="1D1D1B"/>
                </a:solidFill>
                <a:latin typeface="Trebuchet MS"/>
                <a:cs typeface="Trebuchet MS"/>
              </a:rPr>
            </a:br>
            <a:r>
              <a:rPr lang="pt-PT" sz="7200" b="0" spc="455" dirty="0">
                <a:solidFill>
                  <a:srgbClr val="1D1D1B"/>
                </a:solidFill>
                <a:latin typeface="Trebuchet MS"/>
                <a:cs typeface="Trebuchet MS"/>
              </a:rPr>
              <a:t>Estudo</a:t>
            </a:r>
            <a:endParaRPr sz="7200" dirty="0">
              <a:latin typeface="Trebuchet MS"/>
              <a:cs typeface="Trebuchet MS"/>
            </a:endParaRPr>
          </a:p>
        </p:txBody>
      </p:sp>
      <p:grpSp>
        <p:nvGrpSpPr>
          <p:cNvPr id="6" name="object 6"/>
          <p:cNvGrpSpPr/>
          <p:nvPr/>
        </p:nvGrpSpPr>
        <p:grpSpPr>
          <a:xfrm>
            <a:off x="267058" y="2730506"/>
            <a:ext cx="5355333" cy="5041972"/>
            <a:chOff x="267058" y="2730506"/>
            <a:chExt cx="5355333" cy="5041972"/>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066800" y="3143250"/>
              <a:ext cx="28194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2" name="object 9">
            <a:extLst>
              <a:ext uri="{FF2B5EF4-FFF2-40B4-BE49-F238E27FC236}">
                <a16:creationId xmlns:a16="http://schemas.microsoft.com/office/drawing/2014/main" id="{347B26CD-BD18-2C1F-349D-BF07BFB5A605}"/>
              </a:ext>
            </a:extLst>
          </p:cNvPr>
          <p:cNvSpPr txBox="1"/>
          <p:nvPr/>
        </p:nvSpPr>
        <p:spPr>
          <a:xfrm>
            <a:off x="997447" y="3166124"/>
            <a:ext cx="4098925" cy="1977464"/>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lang="pt-PT" sz="2100" b="1" spc="-65" dirty="0">
                <a:solidFill>
                  <a:srgbClr val="EEEDF3"/>
                </a:solidFill>
                <a:latin typeface="Trebuchet MS"/>
                <a:cs typeface="Trebuchet MS"/>
              </a:rPr>
              <a:t>2 </a:t>
            </a:r>
          </a:p>
          <a:p>
            <a:pPr marL="160655">
              <a:lnSpc>
                <a:spcPct val="100000"/>
              </a:lnSpc>
              <a:spcBef>
                <a:spcPts val="100"/>
              </a:spcBef>
            </a:pPr>
            <a:endParaRPr lang="pt-PT" sz="2100" b="1" i="1" spc="-65" dirty="0">
              <a:solidFill>
                <a:srgbClr val="EEEDF3"/>
              </a:solidFill>
              <a:latin typeface="Trebuchet MS"/>
            </a:endParaRPr>
          </a:p>
          <a:p>
            <a:pPr marL="160655">
              <a:lnSpc>
                <a:spcPct val="100000"/>
              </a:lnSpc>
              <a:spcBef>
                <a:spcPts val="100"/>
              </a:spcBef>
            </a:pPr>
            <a:r>
              <a:rPr lang="en-US" sz="2100" b="1" i="1" spc="-50" dirty="0">
                <a:solidFill>
                  <a:srgbClr val="1D1D1B"/>
                </a:solidFill>
                <a:highlight>
                  <a:srgbClr val="D4D5D7"/>
                </a:highlight>
                <a:latin typeface="Trebuchet MS"/>
              </a:rPr>
              <a:t>Tomar a iniciativa: identificação e investigação de novos modelos de negócio ágeis e motores de sucesso</a:t>
            </a:r>
            <a:endParaRPr sz="2100" dirty="0">
              <a:highlight>
                <a:srgbClr val="D4D5D7"/>
              </a:highlight>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33EFE07A-12CD-47DC-A0B4-697CF9B0415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6907" y="0"/>
            <a:ext cx="10013795" cy="7772400"/>
          </a:xfrm>
          <a:prstGeom prst="rect">
            <a:avLst/>
          </a:prstGeom>
        </p:spPr>
      </p:pic>
      <p:sp>
        <p:nvSpPr>
          <p:cNvPr id="6" name="object 6"/>
          <p:cNvSpPr/>
          <p:nvPr/>
        </p:nvSpPr>
        <p:spPr>
          <a:xfrm>
            <a:off x="4800600" y="1067321"/>
            <a:ext cx="5293112" cy="5714479"/>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 name="object 7"/>
          <p:cNvSpPr txBox="1">
            <a:spLocks noGrp="1"/>
          </p:cNvSpPr>
          <p:nvPr>
            <p:ph type="title"/>
          </p:nvPr>
        </p:nvSpPr>
        <p:spPr>
          <a:xfrm>
            <a:off x="6195479" y="1446644"/>
            <a:ext cx="3112135" cy="751488"/>
          </a:xfrm>
          <a:prstGeom prst="rect">
            <a:avLst/>
          </a:prstGeom>
        </p:spPr>
        <p:txBody>
          <a:bodyPr vert="horz" wrap="square" lIns="0" tIns="12700" rIns="0" bIns="0" rtlCol="0">
            <a:spAutoFit/>
          </a:bodyPr>
          <a:lstStyle/>
          <a:p>
            <a:pPr marR="5080" algn="r">
              <a:lnSpc>
                <a:spcPct val="100000"/>
              </a:lnSpc>
              <a:spcBef>
                <a:spcPts val="100"/>
              </a:spcBef>
            </a:pPr>
            <a:r>
              <a:rPr lang="pt-PT" sz="2400" b="0" spc="165" dirty="0">
                <a:solidFill>
                  <a:srgbClr val="020304"/>
                </a:solidFill>
                <a:latin typeface="Trebuchet MS"/>
                <a:cs typeface="Trebuchet MS"/>
              </a:rPr>
              <a:t>STREETCVLTURE (</a:t>
            </a:r>
            <a:r>
              <a:rPr lang="pt-PT" sz="2400" b="0" spc="165" dirty="0" err="1">
                <a:solidFill>
                  <a:srgbClr val="020304"/>
                </a:solidFill>
                <a:latin typeface="Trebuchet MS"/>
                <a:cs typeface="Trebuchet MS"/>
              </a:rPr>
              <a:t>Mississauga</a:t>
            </a:r>
            <a:r>
              <a:rPr lang="pt-PT" sz="2400" b="0" spc="165" dirty="0">
                <a:solidFill>
                  <a:srgbClr val="020304"/>
                </a:solidFill>
                <a:latin typeface="Trebuchet MS"/>
                <a:cs typeface="Trebuchet MS"/>
              </a:rPr>
              <a:t>)</a:t>
            </a:r>
            <a:endParaRPr sz="2400" dirty="0">
              <a:latin typeface="Trebuchet MS"/>
              <a:cs typeface="Trebuchet MS"/>
            </a:endParaRPr>
          </a:p>
        </p:txBody>
      </p:sp>
      <p:sp>
        <p:nvSpPr>
          <p:cNvPr id="8" name="object 8"/>
          <p:cNvSpPr txBox="1"/>
          <p:nvPr/>
        </p:nvSpPr>
        <p:spPr>
          <a:xfrm>
            <a:off x="6326504" y="2322840"/>
            <a:ext cx="3655695" cy="3544560"/>
          </a:xfrm>
          <a:prstGeom prst="rect">
            <a:avLst/>
          </a:prstGeom>
        </p:spPr>
        <p:txBody>
          <a:bodyPr vert="horz" wrap="square" lIns="0" tIns="12700" rIns="0" bIns="0" rtlCol="0">
            <a:spAutoFit/>
          </a:bodyPr>
          <a:lstStyle/>
          <a:p>
            <a:pPr algn="ctr"/>
            <a:r>
              <a:rPr lang="en-US" spc="-40" dirty="0" err="1">
                <a:solidFill>
                  <a:srgbClr val="020304"/>
                </a:solidFill>
                <a:latin typeface="Trebuchet MS"/>
                <a:hlinkClick r:id="rId3" tooltip="Streetcvlture Website vintage streetwear">
                  <a:extLst>
                    <a:ext uri="{A12FA001-AC4F-418D-AE19-62706E023703}">
                      <ahyp:hlinkClr xmlns:ahyp="http://schemas.microsoft.com/office/drawing/2018/hyperlinkcolor" val="tx"/>
                    </a:ext>
                  </a:extLst>
                </a:hlinkClick>
              </a:rPr>
              <a:t>A StreetCvlture </a:t>
            </a:r>
            <a:r>
              <a:rPr lang="en-US" spc="-40" dirty="0">
                <a:solidFill>
                  <a:srgbClr val="020304"/>
                </a:solidFill>
                <a:latin typeface="Trebuchet MS"/>
              </a:rPr>
              <a:t>abriu as suas portas em Mississauga, Ontário, em 2017. Este projecto combina </a:t>
            </a:r>
            <a:r>
              <a:rPr lang="en-US" spc="-40" dirty="0">
                <a:solidFill>
                  <a:srgbClr val="020304"/>
                </a:solidFill>
                <a:latin typeface="Trebuchet MS"/>
                <a:hlinkClick r:id="rId4" tooltip="Streetcvlture studio ">
                  <a:extLst>
                    <a:ext uri="{A12FA001-AC4F-418D-AE19-62706E023703}">
                      <ahyp:hlinkClr xmlns:ahyp="http://schemas.microsoft.com/office/drawing/2018/hyperlinkcolor" val="tx"/>
                    </a:ext>
                  </a:extLst>
                </a:hlinkClick>
              </a:rPr>
              <a:t>fotografia</a:t>
            </a:r>
            <a:r>
              <a:rPr lang="en-US" spc="-40" dirty="0">
                <a:solidFill>
                  <a:srgbClr val="020304"/>
                </a:solidFill>
                <a:latin typeface="Trebuchet MS"/>
              </a:rPr>
              <a:t>, arte, </a:t>
            </a:r>
            <a:r>
              <a:rPr lang="en-US" spc="-40" dirty="0">
                <a:solidFill>
                  <a:srgbClr val="020304"/>
                </a:solidFill>
                <a:latin typeface="Trebuchet MS"/>
                <a:hlinkClick r:id="rId5" tooltip="Streetcvlture music">
                  <a:extLst>
                    <a:ext uri="{A12FA001-AC4F-418D-AE19-62706E023703}">
                      <ahyp:hlinkClr xmlns:ahyp="http://schemas.microsoft.com/office/drawing/2018/hyperlinkcolor" val="tx"/>
                    </a:ext>
                  </a:extLst>
                </a:hlinkClick>
              </a:rPr>
              <a:t>música</a:t>
            </a:r>
            <a:r>
              <a:rPr lang="en-US" spc="-40" dirty="0">
                <a:solidFill>
                  <a:srgbClr val="020304"/>
                </a:solidFill>
                <a:latin typeface="Trebuchet MS"/>
              </a:rPr>
              <a:t>, e, claro, roupa vintage, com um </a:t>
            </a:r>
            <a:r>
              <a:rPr lang="en-US" spc="-40" dirty="0" err="1">
                <a:solidFill>
                  <a:srgbClr val="020304"/>
                </a:solidFill>
                <a:latin typeface="Trebuchet MS"/>
              </a:rPr>
              <a:t>incrivel</a:t>
            </a:r>
            <a:r>
              <a:rPr lang="en-US" spc="-40" dirty="0">
                <a:solidFill>
                  <a:srgbClr val="020304"/>
                </a:solidFill>
                <a:latin typeface="Trebuchet MS"/>
              </a:rPr>
              <a:t> stock de roupa vintage pronta a vender adquirida de um fornecedor de roupa de rua vintage. Logo após o lançamento, </a:t>
            </a:r>
            <a:r>
              <a:rPr lang="en-US" spc="-40" dirty="0">
                <a:latin typeface="Trebuchet MS"/>
              </a:rPr>
              <a:t>a </a:t>
            </a:r>
            <a:r>
              <a:rPr lang="en-US" spc="-40" dirty="0" err="1">
                <a:latin typeface="Trebuchet MS"/>
              </a:rPr>
              <a:t>StreetCvlture</a:t>
            </a:r>
            <a:r>
              <a:rPr lang="en-US" spc="-40" dirty="0">
                <a:latin typeface="Trebuchet MS"/>
              </a:rPr>
              <a:t> </a:t>
            </a:r>
            <a:r>
              <a:rPr lang="en-US" spc="-40" dirty="0">
                <a:solidFill>
                  <a:srgbClr val="020304"/>
                </a:solidFill>
                <a:latin typeface="Trebuchet MS"/>
              </a:rPr>
              <a:t>recebeu um </a:t>
            </a:r>
            <a:r>
              <a:rPr lang="en-US" spc="-40" dirty="0">
                <a:latin typeface="Trebuchet MS"/>
              </a:rPr>
              <a:t>feedback </a:t>
            </a:r>
            <a:r>
              <a:rPr lang="en-US" spc="-40" dirty="0" err="1">
                <a:latin typeface="Trebuchet MS"/>
              </a:rPr>
              <a:t>muito</a:t>
            </a:r>
            <a:r>
              <a:rPr lang="en-US" spc="-40" dirty="0">
                <a:latin typeface="Trebuchet MS"/>
              </a:rPr>
              <a:t> positivo e </a:t>
            </a:r>
            <a:r>
              <a:rPr lang="en-US" spc="-40" dirty="0" err="1">
                <a:latin typeface="Trebuchet MS"/>
              </a:rPr>
              <a:t>apoio</a:t>
            </a:r>
            <a:r>
              <a:rPr lang="en-US" spc="-40" dirty="0">
                <a:latin typeface="Trebuchet MS"/>
              </a:rPr>
              <a:t> de </a:t>
            </a:r>
            <a:r>
              <a:rPr lang="en-US" spc="-40" dirty="0">
                <a:solidFill>
                  <a:srgbClr val="020304"/>
                </a:solidFill>
                <a:latin typeface="Trebuchet MS"/>
              </a:rPr>
              <a:t>família, amigos e colegas. </a:t>
            </a:r>
          </a:p>
          <a:p>
            <a:pPr algn="ctr"/>
            <a:endParaRPr sz="1750" dirty="0">
              <a:latin typeface="Trebuchet MS"/>
              <a:cs typeface="Trebuchet MS"/>
            </a:endParaRPr>
          </a:p>
          <a:p>
            <a:pPr marL="1122045" marR="5080" indent="-631190">
              <a:lnSpc>
                <a:spcPct val="100000"/>
              </a:lnSpc>
            </a:pPr>
            <a:r>
              <a:rPr lang="pt-PT" sz="1400" b="1" spc="145" dirty="0">
                <a:solidFill>
                  <a:schemeClr val="tx2"/>
                </a:solidFill>
                <a:latin typeface="Trebuchet MS"/>
                <a:cs typeface="Trebuchet MS"/>
                <a:hlinkClick r:id="rId3">
                  <a:extLst>
                    <a:ext uri="{A12FA001-AC4F-418D-AE19-62706E023703}">
                      <ahyp:hlinkClr xmlns:ahyp="http://schemas.microsoft.com/office/drawing/2018/hyperlinkcolor" val="tx"/>
                    </a:ext>
                  </a:extLst>
                </a:hlinkClick>
              </a:rPr>
              <a:t>https://streetcvlture. </a:t>
            </a:r>
            <a:r>
              <a:rPr lang="pt-PT" sz="1400" b="1" spc="145" dirty="0">
                <a:solidFill>
                  <a:schemeClr val="tx2">
                    <a:lumMod val="75000"/>
                  </a:schemeClr>
                </a:solidFill>
                <a:latin typeface="Trebuchet MS"/>
                <a:cs typeface="Trebuchet MS"/>
                <a:hlinkClick r:id="rId3">
                  <a:extLst>
                    <a:ext uri="{A12FA001-AC4F-418D-AE19-62706E023703}">
                      <ahyp:hlinkClr xmlns:ahyp="http://schemas.microsoft.com/office/drawing/2018/hyperlinkcolor" val="tx"/>
                    </a:ext>
                  </a:extLst>
                </a:hlinkClick>
              </a:rPr>
              <a:t>com/</a:t>
            </a:r>
            <a:endParaRPr sz="1400" dirty="0">
              <a:solidFill>
                <a:schemeClr val="tx2">
                  <a:lumMod val="75000"/>
                </a:schemeClr>
              </a:solidFill>
              <a:latin typeface="Trebuchet MS"/>
              <a:cs typeface="Trebuchet MS"/>
            </a:endParaRPr>
          </a:p>
        </p:txBody>
      </p:sp>
      <p:sp>
        <p:nvSpPr>
          <p:cNvPr id="9" name="object 9"/>
          <p:cNvSpPr/>
          <p:nvPr/>
        </p:nvSpPr>
        <p:spPr>
          <a:xfrm>
            <a:off x="4191001" y="1278890"/>
            <a:ext cx="2362200"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10" name="object 10"/>
          <p:cNvSpPr txBox="1"/>
          <p:nvPr/>
        </p:nvSpPr>
        <p:spPr>
          <a:xfrm>
            <a:off x="4343400" y="1465710"/>
            <a:ext cx="1983105" cy="299720"/>
          </a:xfrm>
          <a:prstGeom prst="rect">
            <a:avLst/>
          </a:prstGeom>
        </p:spPr>
        <p:txBody>
          <a:bodyPr vert="horz" wrap="square" lIns="0" tIns="12700" rIns="0" bIns="0" rtlCol="0">
            <a:spAutoFit/>
          </a:bodyPr>
          <a:lstStyle/>
          <a:p>
            <a:pPr marL="12700">
              <a:lnSpc>
                <a:spcPct val="100000"/>
              </a:lnSpc>
              <a:spcBef>
                <a:spcPts val="100"/>
              </a:spcBef>
            </a:pPr>
            <a:r>
              <a:rPr lang="pt-PT" sz="1800" b="1" spc="45" dirty="0">
                <a:solidFill>
                  <a:srgbClr val="FFFFFF"/>
                </a:solidFill>
                <a:latin typeface="Trebuchet MS"/>
                <a:cs typeface="Trebuchet MS"/>
              </a:rPr>
              <a:t>Caso de estudo </a:t>
            </a:r>
            <a:r>
              <a:rPr sz="1800" b="1" spc="-55" dirty="0">
                <a:solidFill>
                  <a:srgbClr val="FFFFFF"/>
                </a:solidFill>
                <a:latin typeface="Trebuchet MS"/>
                <a:cs typeface="Trebuchet MS"/>
              </a:rPr>
              <a:t>1</a:t>
            </a:r>
            <a:endParaRPr sz="1800" dirty="0">
              <a:latin typeface="Trebuchet MS"/>
              <a:cs typeface="Trebuchet MS"/>
            </a:endParaRPr>
          </a:p>
        </p:txBody>
      </p:sp>
      <p:sp>
        <p:nvSpPr>
          <p:cNvPr id="13" name="object 4">
            <a:extLst>
              <a:ext uri="{FF2B5EF4-FFF2-40B4-BE49-F238E27FC236}">
                <a16:creationId xmlns:a16="http://schemas.microsoft.com/office/drawing/2014/main" id="{4290C81F-02D9-432A-85FC-20040A2483A8}"/>
              </a:ext>
            </a:extLst>
          </p:cNvPr>
          <p:cNvSpPr/>
          <p:nvPr/>
        </p:nvSpPr>
        <p:spPr>
          <a:xfrm>
            <a:off x="1467102" y="4343400"/>
            <a:ext cx="2448805" cy="2209800"/>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lang="pt-PT"/>
          </a:p>
        </p:txBody>
      </p:sp>
      <p:sp>
        <p:nvSpPr>
          <p:cNvPr id="14" name="object 5">
            <a:extLst>
              <a:ext uri="{FF2B5EF4-FFF2-40B4-BE49-F238E27FC236}">
                <a16:creationId xmlns:a16="http://schemas.microsoft.com/office/drawing/2014/main" id="{63FBCA36-ABAB-4738-BCF8-6FAC898ECD8E}"/>
              </a:ext>
            </a:extLst>
          </p:cNvPr>
          <p:cNvSpPr txBox="1"/>
          <p:nvPr/>
        </p:nvSpPr>
        <p:spPr>
          <a:xfrm>
            <a:off x="1564005" y="4343400"/>
            <a:ext cx="2169795" cy="2228815"/>
          </a:xfrm>
          <a:prstGeom prst="rect">
            <a:avLst/>
          </a:prstGeom>
        </p:spPr>
        <p:txBody>
          <a:bodyPr vert="horz" wrap="square" lIns="0" tIns="12700" rIns="0" bIns="0" rtlCol="0">
            <a:spAutoFit/>
          </a:bodyPr>
          <a:lstStyle/>
          <a:p>
            <a:pPr algn="ctr"/>
            <a:r>
              <a:rPr lang="en-US" spc="-40" dirty="0">
                <a:solidFill>
                  <a:schemeClr val="bg1"/>
                </a:solidFill>
                <a:latin typeface="Trebuchet MS"/>
              </a:rPr>
              <a:t>Assim que a </a:t>
            </a:r>
            <a:r>
              <a:rPr lang="en-US" spc="-40" dirty="0" err="1">
                <a:solidFill>
                  <a:schemeClr val="bg1"/>
                </a:solidFill>
                <a:latin typeface="Trebuchet MS"/>
              </a:rPr>
              <a:t>StreetCvlture</a:t>
            </a:r>
            <a:r>
              <a:rPr lang="en-US" spc="-40" dirty="0">
                <a:solidFill>
                  <a:schemeClr val="bg1"/>
                </a:solidFill>
                <a:latin typeface="Trebuchet MS"/>
              </a:rPr>
              <a:t> lançou a loja online, </a:t>
            </a:r>
            <a:r>
              <a:rPr lang="en-US" spc="-40" dirty="0" err="1">
                <a:solidFill>
                  <a:schemeClr val="bg1"/>
                </a:solidFill>
                <a:latin typeface="Trebuchet MS"/>
              </a:rPr>
              <a:t>transformou</a:t>
            </a:r>
            <a:r>
              <a:rPr lang="en-US" spc="-40" dirty="0">
                <a:solidFill>
                  <a:schemeClr val="bg1"/>
                </a:solidFill>
                <a:latin typeface="Trebuchet MS"/>
              </a:rPr>
              <a:t>-se em algo para além do que o fundador imaginou pela primeira vez.</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897909" y="356362"/>
            <a:ext cx="5160645" cy="7416165"/>
            <a:chOff x="4897909" y="356362"/>
            <a:chExt cx="5160645" cy="7416165"/>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4897909" y="904777"/>
              <a:ext cx="5160489" cy="6388100"/>
            </a:xfrm>
            <a:prstGeom prst="rect">
              <a:avLst/>
            </a:prstGeom>
          </p:spPr>
        </p:pic>
        <p:sp>
          <p:nvSpPr>
            <p:cNvPr id="4" name="object 4"/>
            <p:cNvSpPr/>
            <p:nvPr/>
          </p:nvSpPr>
          <p:spPr>
            <a:xfrm>
              <a:off x="5426233" y="1701799"/>
              <a:ext cx="3114040" cy="6070600"/>
            </a:xfrm>
            <a:custGeom>
              <a:avLst/>
              <a:gdLst/>
              <a:ahLst/>
              <a:cxnLst/>
              <a:rect l="l" t="t" r="r" b="b"/>
              <a:pathLst>
                <a:path w="3114040" h="6070600">
                  <a:moveTo>
                    <a:pt x="893768" y="0"/>
                  </a:moveTo>
                  <a:lnTo>
                    <a:pt x="663085" y="0"/>
                  </a:lnTo>
                  <a:lnTo>
                    <a:pt x="550016" y="38100"/>
                  </a:lnTo>
                  <a:lnTo>
                    <a:pt x="479093" y="63500"/>
                  </a:lnTo>
                  <a:lnTo>
                    <a:pt x="445125" y="88900"/>
                  </a:lnTo>
                  <a:lnTo>
                    <a:pt x="412187" y="101600"/>
                  </a:lnTo>
                  <a:lnTo>
                    <a:pt x="380307" y="127000"/>
                  </a:lnTo>
                  <a:lnTo>
                    <a:pt x="349511" y="152400"/>
                  </a:lnTo>
                  <a:lnTo>
                    <a:pt x="319825" y="177800"/>
                  </a:lnTo>
                  <a:lnTo>
                    <a:pt x="291276" y="203200"/>
                  </a:lnTo>
                  <a:lnTo>
                    <a:pt x="237696" y="266700"/>
                  </a:lnTo>
                  <a:lnTo>
                    <a:pt x="212718" y="292100"/>
                  </a:lnTo>
                  <a:lnTo>
                    <a:pt x="188983" y="330200"/>
                  </a:lnTo>
                  <a:lnTo>
                    <a:pt x="166519" y="355600"/>
                  </a:lnTo>
                  <a:lnTo>
                    <a:pt x="145350" y="393700"/>
                  </a:lnTo>
                  <a:lnTo>
                    <a:pt x="125505" y="431800"/>
                  </a:lnTo>
                  <a:lnTo>
                    <a:pt x="107009" y="469900"/>
                  </a:lnTo>
                  <a:lnTo>
                    <a:pt x="89890" y="520700"/>
                  </a:lnTo>
                  <a:lnTo>
                    <a:pt x="74173" y="558800"/>
                  </a:lnTo>
                  <a:lnTo>
                    <a:pt x="59885" y="596900"/>
                  </a:lnTo>
                  <a:lnTo>
                    <a:pt x="47054" y="647700"/>
                  </a:lnTo>
                  <a:lnTo>
                    <a:pt x="35704" y="685800"/>
                  </a:lnTo>
                  <a:lnTo>
                    <a:pt x="25864" y="736600"/>
                  </a:lnTo>
                  <a:lnTo>
                    <a:pt x="17560" y="787400"/>
                  </a:lnTo>
                  <a:lnTo>
                    <a:pt x="10817" y="838200"/>
                  </a:lnTo>
                  <a:lnTo>
                    <a:pt x="5663" y="889000"/>
                  </a:lnTo>
                  <a:lnTo>
                    <a:pt x="2125" y="939800"/>
                  </a:lnTo>
                  <a:lnTo>
                    <a:pt x="228" y="990600"/>
                  </a:lnTo>
                  <a:lnTo>
                    <a:pt x="0" y="1041400"/>
                  </a:lnTo>
                  <a:lnTo>
                    <a:pt x="1466" y="1104900"/>
                  </a:lnTo>
                  <a:lnTo>
                    <a:pt x="4654" y="1155700"/>
                  </a:lnTo>
                  <a:lnTo>
                    <a:pt x="9590" y="1206500"/>
                  </a:lnTo>
                  <a:lnTo>
                    <a:pt x="16301" y="1270000"/>
                  </a:lnTo>
                  <a:lnTo>
                    <a:pt x="24813" y="1333500"/>
                  </a:lnTo>
                  <a:lnTo>
                    <a:pt x="35153" y="1384300"/>
                  </a:lnTo>
                  <a:lnTo>
                    <a:pt x="47347" y="1447800"/>
                  </a:lnTo>
                  <a:lnTo>
                    <a:pt x="61423" y="1511300"/>
                  </a:lnTo>
                  <a:lnTo>
                    <a:pt x="74441" y="1562100"/>
                  </a:lnTo>
                  <a:lnTo>
                    <a:pt x="88537" y="1612900"/>
                  </a:lnTo>
                  <a:lnTo>
                    <a:pt x="103681" y="1651000"/>
                  </a:lnTo>
                  <a:lnTo>
                    <a:pt x="119842" y="1701800"/>
                  </a:lnTo>
                  <a:lnTo>
                    <a:pt x="136991" y="1752600"/>
                  </a:lnTo>
                  <a:lnTo>
                    <a:pt x="155098" y="1803400"/>
                  </a:lnTo>
                  <a:lnTo>
                    <a:pt x="174132" y="1854200"/>
                  </a:lnTo>
                  <a:lnTo>
                    <a:pt x="194064" y="1892300"/>
                  </a:lnTo>
                  <a:lnTo>
                    <a:pt x="214864" y="1943100"/>
                  </a:lnTo>
                  <a:lnTo>
                    <a:pt x="236501" y="1993900"/>
                  </a:lnTo>
                  <a:lnTo>
                    <a:pt x="258946" y="2032000"/>
                  </a:lnTo>
                  <a:lnTo>
                    <a:pt x="282169" y="2082800"/>
                  </a:lnTo>
                  <a:lnTo>
                    <a:pt x="306139" y="2120900"/>
                  </a:lnTo>
                  <a:lnTo>
                    <a:pt x="330828" y="2159000"/>
                  </a:lnTo>
                  <a:lnTo>
                    <a:pt x="354691" y="2209800"/>
                  </a:lnTo>
                  <a:lnTo>
                    <a:pt x="376209" y="2247900"/>
                  </a:lnTo>
                  <a:lnTo>
                    <a:pt x="395377" y="2286000"/>
                  </a:lnTo>
                  <a:lnTo>
                    <a:pt x="412186" y="2336800"/>
                  </a:lnTo>
                  <a:lnTo>
                    <a:pt x="426632" y="2387600"/>
                  </a:lnTo>
                  <a:lnTo>
                    <a:pt x="438707" y="2425700"/>
                  </a:lnTo>
                  <a:lnTo>
                    <a:pt x="448406" y="2476500"/>
                  </a:lnTo>
                  <a:lnTo>
                    <a:pt x="455722" y="2527300"/>
                  </a:lnTo>
                  <a:lnTo>
                    <a:pt x="460649" y="2565400"/>
                  </a:lnTo>
                  <a:lnTo>
                    <a:pt x="463179" y="2616200"/>
                  </a:lnTo>
                  <a:lnTo>
                    <a:pt x="463308" y="2667000"/>
                  </a:lnTo>
                  <a:lnTo>
                    <a:pt x="461029" y="2705100"/>
                  </a:lnTo>
                  <a:lnTo>
                    <a:pt x="456335" y="2755900"/>
                  </a:lnTo>
                  <a:lnTo>
                    <a:pt x="449220" y="2806700"/>
                  </a:lnTo>
                  <a:lnTo>
                    <a:pt x="439677" y="2857500"/>
                  </a:lnTo>
                  <a:lnTo>
                    <a:pt x="427701" y="2895600"/>
                  </a:lnTo>
                  <a:lnTo>
                    <a:pt x="413285" y="2946400"/>
                  </a:lnTo>
                  <a:lnTo>
                    <a:pt x="396422" y="2984500"/>
                  </a:lnTo>
                  <a:lnTo>
                    <a:pt x="377106" y="3035300"/>
                  </a:lnTo>
                  <a:lnTo>
                    <a:pt x="359009" y="3073400"/>
                  </a:lnTo>
                  <a:lnTo>
                    <a:pt x="341794" y="3111500"/>
                  </a:lnTo>
                  <a:lnTo>
                    <a:pt x="325472" y="3162300"/>
                  </a:lnTo>
                  <a:lnTo>
                    <a:pt x="310052" y="3200400"/>
                  </a:lnTo>
                  <a:lnTo>
                    <a:pt x="295544" y="3238500"/>
                  </a:lnTo>
                  <a:lnTo>
                    <a:pt x="281956" y="3289300"/>
                  </a:lnTo>
                  <a:lnTo>
                    <a:pt x="269299" y="3327400"/>
                  </a:lnTo>
                  <a:lnTo>
                    <a:pt x="257581" y="3378200"/>
                  </a:lnTo>
                  <a:lnTo>
                    <a:pt x="246812" y="3416300"/>
                  </a:lnTo>
                  <a:lnTo>
                    <a:pt x="237002" y="3467100"/>
                  </a:lnTo>
                  <a:lnTo>
                    <a:pt x="228159" y="3517900"/>
                  </a:lnTo>
                  <a:lnTo>
                    <a:pt x="220294" y="3556000"/>
                  </a:lnTo>
                  <a:lnTo>
                    <a:pt x="213416" y="3606800"/>
                  </a:lnTo>
                  <a:lnTo>
                    <a:pt x="207534" y="3657600"/>
                  </a:lnTo>
                  <a:lnTo>
                    <a:pt x="202657" y="3708400"/>
                  </a:lnTo>
                  <a:lnTo>
                    <a:pt x="198795" y="3759200"/>
                  </a:lnTo>
                  <a:lnTo>
                    <a:pt x="195958" y="3810000"/>
                  </a:lnTo>
                  <a:lnTo>
                    <a:pt x="194154" y="3848100"/>
                  </a:lnTo>
                  <a:lnTo>
                    <a:pt x="193393" y="3898900"/>
                  </a:lnTo>
                  <a:lnTo>
                    <a:pt x="193685" y="3949700"/>
                  </a:lnTo>
                  <a:lnTo>
                    <a:pt x="195039" y="4000500"/>
                  </a:lnTo>
                  <a:lnTo>
                    <a:pt x="197464" y="4064000"/>
                  </a:lnTo>
                  <a:lnTo>
                    <a:pt x="200970" y="4114800"/>
                  </a:lnTo>
                  <a:lnTo>
                    <a:pt x="205566" y="4165600"/>
                  </a:lnTo>
                  <a:lnTo>
                    <a:pt x="211262" y="4216400"/>
                  </a:lnTo>
                  <a:lnTo>
                    <a:pt x="218067" y="4267200"/>
                  </a:lnTo>
                  <a:lnTo>
                    <a:pt x="225990" y="4318000"/>
                  </a:lnTo>
                  <a:lnTo>
                    <a:pt x="235041" y="4368800"/>
                  </a:lnTo>
                  <a:lnTo>
                    <a:pt x="245229" y="4419600"/>
                  </a:lnTo>
                  <a:lnTo>
                    <a:pt x="256564" y="4470400"/>
                  </a:lnTo>
                  <a:lnTo>
                    <a:pt x="269055" y="4533900"/>
                  </a:lnTo>
                  <a:lnTo>
                    <a:pt x="282781" y="4584700"/>
                  </a:lnTo>
                  <a:lnTo>
                    <a:pt x="297507" y="4635500"/>
                  </a:lnTo>
                  <a:lnTo>
                    <a:pt x="313214" y="4686300"/>
                  </a:lnTo>
                  <a:lnTo>
                    <a:pt x="329881" y="4737100"/>
                  </a:lnTo>
                  <a:lnTo>
                    <a:pt x="347489" y="4787900"/>
                  </a:lnTo>
                  <a:lnTo>
                    <a:pt x="366020" y="4838700"/>
                  </a:lnTo>
                  <a:lnTo>
                    <a:pt x="385452" y="4889500"/>
                  </a:lnTo>
                  <a:lnTo>
                    <a:pt x="405767" y="4940300"/>
                  </a:lnTo>
                  <a:lnTo>
                    <a:pt x="426946" y="4978400"/>
                  </a:lnTo>
                  <a:lnTo>
                    <a:pt x="448968" y="5029200"/>
                  </a:lnTo>
                  <a:lnTo>
                    <a:pt x="471815" y="5080000"/>
                  </a:lnTo>
                  <a:lnTo>
                    <a:pt x="495466" y="5118100"/>
                  </a:lnTo>
                  <a:lnTo>
                    <a:pt x="519903" y="5168900"/>
                  </a:lnTo>
                  <a:lnTo>
                    <a:pt x="545106" y="5207000"/>
                  </a:lnTo>
                  <a:lnTo>
                    <a:pt x="571055" y="5257800"/>
                  </a:lnTo>
                  <a:lnTo>
                    <a:pt x="597730" y="5295900"/>
                  </a:lnTo>
                  <a:lnTo>
                    <a:pt x="625113" y="5334000"/>
                  </a:lnTo>
                  <a:lnTo>
                    <a:pt x="653184" y="5372100"/>
                  </a:lnTo>
                  <a:lnTo>
                    <a:pt x="681924" y="5422900"/>
                  </a:lnTo>
                  <a:lnTo>
                    <a:pt x="711312" y="5461000"/>
                  </a:lnTo>
                  <a:lnTo>
                    <a:pt x="741330" y="5499100"/>
                  </a:lnTo>
                  <a:lnTo>
                    <a:pt x="771957" y="5524500"/>
                  </a:lnTo>
                  <a:lnTo>
                    <a:pt x="803175" y="5562600"/>
                  </a:lnTo>
                  <a:lnTo>
                    <a:pt x="834964" y="5600700"/>
                  </a:lnTo>
                  <a:lnTo>
                    <a:pt x="867304" y="5638800"/>
                  </a:lnTo>
                  <a:lnTo>
                    <a:pt x="900176" y="5664200"/>
                  </a:lnTo>
                  <a:lnTo>
                    <a:pt x="933561" y="5702300"/>
                  </a:lnTo>
                  <a:lnTo>
                    <a:pt x="967438" y="5727700"/>
                  </a:lnTo>
                  <a:lnTo>
                    <a:pt x="1001789" y="5753100"/>
                  </a:lnTo>
                  <a:lnTo>
                    <a:pt x="1036594" y="5791200"/>
                  </a:lnTo>
                  <a:lnTo>
                    <a:pt x="1107488" y="5842000"/>
                  </a:lnTo>
                  <a:lnTo>
                    <a:pt x="1179963" y="5892800"/>
                  </a:lnTo>
                  <a:lnTo>
                    <a:pt x="1216746" y="5905500"/>
                  </a:lnTo>
                  <a:lnTo>
                    <a:pt x="1291302" y="5956300"/>
                  </a:lnTo>
                  <a:lnTo>
                    <a:pt x="1367050" y="5981700"/>
                  </a:lnTo>
                  <a:lnTo>
                    <a:pt x="1405322" y="6007100"/>
                  </a:lnTo>
                  <a:lnTo>
                    <a:pt x="1599887" y="6070600"/>
                  </a:lnTo>
                  <a:lnTo>
                    <a:pt x="2116295" y="6070600"/>
                  </a:lnTo>
                  <a:lnTo>
                    <a:pt x="2232074" y="6032500"/>
                  </a:lnTo>
                  <a:lnTo>
                    <a:pt x="2269366" y="6019800"/>
                  </a:lnTo>
                  <a:lnTo>
                    <a:pt x="2305991" y="5994400"/>
                  </a:lnTo>
                  <a:lnTo>
                    <a:pt x="2377203" y="5969000"/>
                  </a:lnTo>
                  <a:lnTo>
                    <a:pt x="2411770" y="5943600"/>
                  </a:lnTo>
                  <a:lnTo>
                    <a:pt x="2445631" y="5918200"/>
                  </a:lnTo>
                  <a:lnTo>
                    <a:pt x="2478777" y="5905500"/>
                  </a:lnTo>
                  <a:lnTo>
                    <a:pt x="2511198" y="5880100"/>
                  </a:lnTo>
                  <a:lnTo>
                    <a:pt x="2542884" y="5854700"/>
                  </a:lnTo>
                  <a:lnTo>
                    <a:pt x="2573826" y="5829300"/>
                  </a:lnTo>
                  <a:lnTo>
                    <a:pt x="2604014" y="5803900"/>
                  </a:lnTo>
                  <a:lnTo>
                    <a:pt x="2633437" y="5765800"/>
                  </a:lnTo>
                  <a:lnTo>
                    <a:pt x="2662087" y="5740400"/>
                  </a:lnTo>
                  <a:lnTo>
                    <a:pt x="2689954" y="5715000"/>
                  </a:lnTo>
                  <a:lnTo>
                    <a:pt x="2717028" y="5676900"/>
                  </a:lnTo>
                  <a:lnTo>
                    <a:pt x="2743298" y="5651500"/>
                  </a:lnTo>
                  <a:lnTo>
                    <a:pt x="2768757" y="5613400"/>
                  </a:lnTo>
                  <a:lnTo>
                    <a:pt x="2793392" y="5575300"/>
                  </a:lnTo>
                  <a:lnTo>
                    <a:pt x="2817196" y="5549900"/>
                  </a:lnTo>
                  <a:lnTo>
                    <a:pt x="2840158" y="5511800"/>
                  </a:lnTo>
                  <a:lnTo>
                    <a:pt x="2862269" y="5473700"/>
                  </a:lnTo>
                  <a:lnTo>
                    <a:pt x="2883519" y="5435600"/>
                  </a:lnTo>
                  <a:lnTo>
                    <a:pt x="2903897" y="5397500"/>
                  </a:lnTo>
                  <a:lnTo>
                    <a:pt x="2923395" y="5359400"/>
                  </a:lnTo>
                  <a:lnTo>
                    <a:pt x="2942003" y="5321300"/>
                  </a:lnTo>
                  <a:lnTo>
                    <a:pt x="2959710" y="5270500"/>
                  </a:lnTo>
                  <a:lnTo>
                    <a:pt x="2976508" y="5232400"/>
                  </a:lnTo>
                  <a:lnTo>
                    <a:pt x="2992386" y="5194300"/>
                  </a:lnTo>
                  <a:lnTo>
                    <a:pt x="3007335" y="5143500"/>
                  </a:lnTo>
                  <a:lnTo>
                    <a:pt x="3021345" y="5105400"/>
                  </a:lnTo>
                  <a:lnTo>
                    <a:pt x="3034406" y="5054600"/>
                  </a:lnTo>
                  <a:lnTo>
                    <a:pt x="3046509" y="5016500"/>
                  </a:lnTo>
                  <a:lnTo>
                    <a:pt x="3057643" y="4965700"/>
                  </a:lnTo>
                  <a:lnTo>
                    <a:pt x="3067800" y="4914900"/>
                  </a:lnTo>
                  <a:lnTo>
                    <a:pt x="3076969" y="4876800"/>
                  </a:lnTo>
                  <a:lnTo>
                    <a:pt x="3085141" y="4826000"/>
                  </a:lnTo>
                  <a:lnTo>
                    <a:pt x="3092305" y="4775200"/>
                  </a:lnTo>
                  <a:lnTo>
                    <a:pt x="3098453" y="4724400"/>
                  </a:lnTo>
                  <a:lnTo>
                    <a:pt x="3103574" y="4673600"/>
                  </a:lnTo>
                  <a:lnTo>
                    <a:pt x="3107660" y="4635500"/>
                  </a:lnTo>
                  <a:lnTo>
                    <a:pt x="3110699" y="4584700"/>
                  </a:lnTo>
                  <a:lnTo>
                    <a:pt x="3112682" y="4533900"/>
                  </a:lnTo>
                  <a:lnTo>
                    <a:pt x="3113600" y="4483100"/>
                  </a:lnTo>
                  <a:lnTo>
                    <a:pt x="3113443" y="4432300"/>
                  </a:lnTo>
                  <a:lnTo>
                    <a:pt x="3112201" y="4368800"/>
                  </a:lnTo>
                  <a:lnTo>
                    <a:pt x="3109864" y="4318000"/>
                  </a:lnTo>
                  <a:lnTo>
                    <a:pt x="3106423" y="4267200"/>
                  </a:lnTo>
                  <a:lnTo>
                    <a:pt x="3101868" y="4216400"/>
                  </a:lnTo>
                  <a:lnTo>
                    <a:pt x="3096189" y="4165600"/>
                  </a:lnTo>
                  <a:lnTo>
                    <a:pt x="3089377" y="4114800"/>
                  </a:lnTo>
                  <a:lnTo>
                    <a:pt x="3081421" y="4064000"/>
                  </a:lnTo>
                  <a:lnTo>
                    <a:pt x="3072313" y="4013200"/>
                  </a:lnTo>
                  <a:lnTo>
                    <a:pt x="3062042" y="3949700"/>
                  </a:lnTo>
                  <a:lnTo>
                    <a:pt x="3050598" y="3898900"/>
                  </a:lnTo>
                  <a:lnTo>
                    <a:pt x="3037972" y="3848100"/>
                  </a:lnTo>
                  <a:lnTo>
                    <a:pt x="3024405" y="3797300"/>
                  </a:lnTo>
                  <a:lnTo>
                    <a:pt x="3009861" y="3746500"/>
                  </a:lnTo>
                  <a:lnTo>
                    <a:pt x="2994357" y="3695700"/>
                  </a:lnTo>
                  <a:lnTo>
                    <a:pt x="2977914" y="3644900"/>
                  </a:lnTo>
                  <a:lnTo>
                    <a:pt x="2960549" y="3594100"/>
                  </a:lnTo>
                  <a:lnTo>
                    <a:pt x="2942282" y="3543300"/>
                  </a:lnTo>
                  <a:lnTo>
                    <a:pt x="2923132" y="3492500"/>
                  </a:lnTo>
                  <a:lnTo>
                    <a:pt x="2903117" y="3441700"/>
                  </a:lnTo>
                  <a:lnTo>
                    <a:pt x="2882257" y="3390900"/>
                  </a:lnTo>
                  <a:lnTo>
                    <a:pt x="2860569" y="3352800"/>
                  </a:lnTo>
                  <a:lnTo>
                    <a:pt x="2838074" y="3302000"/>
                  </a:lnTo>
                  <a:lnTo>
                    <a:pt x="2814789" y="3263900"/>
                  </a:lnTo>
                  <a:lnTo>
                    <a:pt x="2790734" y="3213100"/>
                  </a:lnTo>
                  <a:lnTo>
                    <a:pt x="2765927" y="3175000"/>
                  </a:lnTo>
                  <a:lnTo>
                    <a:pt x="2740388" y="3124200"/>
                  </a:lnTo>
                  <a:lnTo>
                    <a:pt x="2714135" y="3086100"/>
                  </a:lnTo>
                  <a:lnTo>
                    <a:pt x="2687187" y="3048000"/>
                  </a:lnTo>
                  <a:lnTo>
                    <a:pt x="2659562" y="3009900"/>
                  </a:lnTo>
                  <a:lnTo>
                    <a:pt x="2631280" y="2971800"/>
                  </a:lnTo>
                  <a:lnTo>
                    <a:pt x="2602360" y="2933700"/>
                  </a:lnTo>
                  <a:lnTo>
                    <a:pt x="2572820" y="2895600"/>
                  </a:lnTo>
                  <a:lnTo>
                    <a:pt x="2542680" y="2857500"/>
                  </a:lnTo>
                  <a:lnTo>
                    <a:pt x="2511957" y="2819400"/>
                  </a:lnTo>
                  <a:lnTo>
                    <a:pt x="2480671" y="2781300"/>
                  </a:lnTo>
                  <a:lnTo>
                    <a:pt x="2448841" y="2755900"/>
                  </a:lnTo>
                  <a:lnTo>
                    <a:pt x="2416486" y="2717800"/>
                  </a:lnTo>
                  <a:lnTo>
                    <a:pt x="2383624" y="2692400"/>
                  </a:lnTo>
                  <a:lnTo>
                    <a:pt x="2350274" y="2654300"/>
                  </a:lnTo>
                  <a:lnTo>
                    <a:pt x="2282186" y="2603500"/>
                  </a:lnTo>
                  <a:lnTo>
                    <a:pt x="2247486" y="2578100"/>
                  </a:lnTo>
                  <a:lnTo>
                    <a:pt x="2209701" y="2540000"/>
                  </a:lnTo>
                  <a:lnTo>
                    <a:pt x="2173760" y="2514600"/>
                  </a:lnTo>
                  <a:lnTo>
                    <a:pt x="2139702" y="2476500"/>
                  </a:lnTo>
                  <a:lnTo>
                    <a:pt x="2107568" y="2438400"/>
                  </a:lnTo>
                  <a:lnTo>
                    <a:pt x="2077397" y="2400300"/>
                  </a:lnTo>
                  <a:lnTo>
                    <a:pt x="2049229" y="2362200"/>
                  </a:lnTo>
                  <a:lnTo>
                    <a:pt x="2023104" y="2324100"/>
                  </a:lnTo>
                  <a:lnTo>
                    <a:pt x="1999061" y="2286000"/>
                  </a:lnTo>
                  <a:lnTo>
                    <a:pt x="1977141" y="2247900"/>
                  </a:lnTo>
                  <a:lnTo>
                    <a:pt x="1957383" y="2197100"/>
                  </a:lnTo>
                  <a:lnTo>
                    <a:pt x="1939828" y="2159000"/>
                  </a:lnTo>
                  <a:lnTo>
                    <a:pt x="1924514" y="2108200"/>
                  </a:lnTo>
                  <a:lnTo>
                    <a:pt x="1911482" y="2070100"/>
                  </a:lnTo>
                  <a:lnTo>
                    <a:pt x="1900772" y="2019300"/>
                  </a:lnTo>
                  <a:lnTo>
                    <a:pt x="1892424" y="1968500"/>
                  </a:lnTo>
                  <a:lnTo>
                    <a:pt x="1886476" y="1930400"/>
                  </a:lnTo>
                  <a:lnTo>
                    <a:pt x="1882970" y="1879600"/>
                  </a:lnTo>
                  <a:lnTo>
                    <a:pt x="1881945" y="1828800"/>
                  </a:lnTo>
                  <a:lnTo>
                    <a:pt x="1883441" y="1778000"/>
                  </a:lnTo>
                  <a:lnTo>
                    <a:pt x="1885695" y="1727200"/>
                  </a:lnTo>
                  <a:lnTo>
                    <a:pt x="1886907" y="1676400"/>
                  </a:lnTo>
                  <a:lnTo>
                    <a:pt x="1887068" y="1638300"/>
                  </a:lnTo>
                  <a:lnTo>
                    <a:pt x="1886172" y="1587500"/>
                  </a:lnTo>
                  <a:lnTo>
                    <a:pt x="1884210" y="1536700"/>
                  </a:lnTo>
                  <a:lnTo>
                    <a:pt x="1881174" y="1485900"/>
                  </a:lnTo>
                  <a:lnTo>
                    <a:pt x="1877057" y="1435100"/>
                  </a:lnTo>
                  <a:lnTo>
                    <a:pt x="1871852" y="1384300"/>
                  </a:lnTo>
                  <a:lnTo>
                    <a:pt x="1865550" y="1333500"/>
                  </a:lnTo>
                  <a:lnTo>
                    <a:pt x="1858144" y="1282700"/>
                  </a:lnTo>
                  <a:lnTo>
                    <a:pt x="1849626" y="1231900"/>
                  </a:lnTo>
                  <a:lnTo>
                    <a:pt x="1839989" y="1181100"/>
                  </a:lnTo>
                  <a:lnTo>
                    <a:pt x="1829224" y="1130300"/>
                  </a:lnTo>
                  <a:lnTo>
                    <a:pt x="1817325" y="1079500"/>
                  </a:lnTo>
                  <a:lnTo>
                    <a:pt x="1801627" y="1016000"/>
                  </a:lnTo>
                  <a:lnTo>
                    <a:pt x="1784610" y="952500"/>
                  </a:lnTo>
                  <a:lnTo>
                    <a:pt x="1766312" y="901700"/>
                  </a:lnTo>
                  <a:lnTo>
                    <a:pt x="1746774" y="838200"/>
                  </a:lnTo>
                  <a:lnTo>
                    <a:pt x="1726033" y="787400"/>
                  </a:lnTo>
                  <a:lnTo>
                    <a:pt x="1704131" y="736600"/>
                  </a:lnTo>
                  <a:lnTo>
                    <a:pt x="1681105" y="685800"/>
                  </a:lnTo>
                  <a:lnTo>
                    <a:pt x="1656995" y="635000"/>
                  </a:lnTo>
                  <a:lnTo>
                    <a:pt x="1631841" y="584200"/>
                  </a:lnTo>
                  <a:lnTo>
                    <a:pt x="1605681" y="546100"/>
                  </a:lnTo>
                  <a:lnTo>
                    <a:pt x="1578556" y="495300"/>
                  </a:lnTo>
                  <a:lnTo>
                    <a:pt x="1550504" y="457200"/>
                  </a:lnTo>
                  <a:lnTo>
                    <a:pt x="1521565" y="419100"/>
                  </a:lnTo>
                  <a:lnTo>
                    <a:pt x="1491778" y="381000"/>
                  </a:lnTo>
                  <a:lnTo>
                    <a:pt x="1461182" y="342900"/>
                  </a:lnTo>
                  <a:lnTo>
                    <a:pt x="1429817" y="304800"/>
                  </a:lnTo>
                  <a:lnTo>
                    <a:pt x="1397723" y="266700"/>
                  </a:lnTo>
                  <a:lnTo>
                    <a:pt x="1364937" y="241300"/>
                  </a:lnTo>
                  <a:lnTo>
                    <a:pt x="1331500" y="215900"/>
                  </a:lnTo>
                  <a:lnTo>
                    <a:pt x="1297452" y="177800"/>
                  </a:lnTo>
                  <a:lnTo>
                    <a:pt x="1262830" y="152400"/>
                  </a:lnTo>
                  <a:lnTo>
                    <a:pt x="1227675" y="127000"/>
                  </a:lnTo>
                  <a:lnTo>
                    <a:pt x="1192026" y="114300"/>
                  </a:lnTo>
                  <a:lnTo>
                    <a:pt x="1155923" y="88900"/>
                  </a:lnTo>
                  <a:lnTo>
                    <a:pt x="1119404" y="76200"/>
                  </a:lnTo>
                  <a:lnTo>
                    <a:pt x="1082509" y="50800"/>
                  </a:lnTo>
                  <a:lnTo>
                    <a:pt x="969960" y="12700"/>
                  </a:lnTo>
                  <a:lnTo>
                    <a:pt x="931954" y="12700"/>
                  </a:lnTo>
                  <a:lnTo>
                    <a:pt x="893768" y="0"/>
                  </a:lnTo>
                  <a:close/>
                </a:path>
              </a:pathLst>
            </a:custGeom>
            <a:solidFill>
              <a:srgbClr val="B8D0ED"/>
            </a:solidFill>
          </p:spPr>
          <p:txBody>
            <a:bodyPr wrap="square" lIns="0" tIns="0" rIns="0" bIns="0" rtlCol="0"/>
            <a:lstStyle/>
            <a:p>
              <a:endParaRPr/>
            </a:p>
          </p:txBody>
        </p:sp>
        <p:sp>
          <p:nvSpPr>
            <p:cNvPr id="5" name="object 5"/>
            <p:cNvSpPr/>
            <p:nvPr/>
          </p:nvSpPr>
          <p:spPr>
            <a:xfrm>
              <a:off x="6372211" y="2796275"/>
              <a:ext cx="1174115" cy="4700905"/>
            </a:xfrm>
            <a:custGeom>
              <a:avLst/>
              <a:gdLst/>
              <a:ahLst/>
              <a:cxnLst/>
              <a:rect l="l" t="t" r="r" b="b"/>
              <a:pathLst>
                <a:path w="1174115" h="4700905">
                  <a:moveTo>
                    <a:pt x="10121" y="0"/>
                  </a:moveTo>
                  <a:lnTo>
                    <a:pt x="2666" y="1003"/>
                  </a:lnTo>
                  <a:lnTo>
                    <a:pt x="0" y="4508"/>
                  </a:lnTo>
                  <a:lnTo>
                    <a:pt x="7347" y="58274"/>
                  </a:lnTo>
                  <a:lnTo>
                    <a:pt x="28631" y="208022"/>
                  </a:lnTo>
                  <a:lnTo>
                    <a:pt x="50996" y="357598"/>
                  </a:lnTo>
                  <a:lnTo>
                    <a:pt x="74359" y="507014"/>
                  </a:lnTo>
                  <a:lnTo>
                    <a:pt x="98633" y="656283"/>
                  </a:lnTo>
                  <a:lnTo>
                    <a:pt x="123736" y="805416"/>
                  </a:lnTo>
                  <a:lnTo>
                    <a:pt x="158348" y="1004071"/>
                  </a:lnTo>
                  <a:lnTo>
                    <a:pt x="194081" y="1202537"/>
                  </a:lnTo>
                  <a:lnTo>
                    <a:pt x="250012" y="1499819"/>
                  </a:lnTo>
                  <a:lnTo>
                    <a:pt x="279272" y="1648220"/>
                  </a:lnTo>
                  <a:lnTo>
                    <a:pt x="329553" y="1895271"/>
                  </a:lnTo>
                  <a:lnTo>
                    <a:pt x="370941" y="2092693"/>
                  </a:lnTo>
                  <a:lnTo>
                    <a:pt x="381662" y="2141973"/>
                  </a:lnTo>
                  <a:lnTo>
                    <a:pt x="425328" y="2338932"/>
                  </a:lnTo>
                  <a:lnTo>
                    <a:pt x="470169" y="2535650"/>
                  </a:lnTo>
                  <a:lnTo>
                    <a:pt x="504647" y="2683014"/>
                  </a:lnTo>
                  <a:lnTo>
                    <a:pt x="540473" y="2830068"/>
                  </a:lnTo>
                  <a:lnTo>
                    <a:pt x="577494" y="2976841"/>
                  </a:lnTo>
                  <a:lnTo>
                    <a:pt x="602579" y="3074601"/>
                  </a:lnTo>
                  <a:lnTo>
                    <a:pt x="628316" y="3172199"/>
                  </a:lnTo>
                  <a:lnTo>
                    <a:pt x="654688" y="3269638"/>
                  </a:lnTo>
                  <a:lnTo>
                    <a:pt x="681675" y="3366920"/>
                  </a:lnTo>
                  <a:lnTo>
                    <a:pt x="709261" y="3464045"/>
                  </a:lnTo>
                  <a:lnTo>
                    <a:pt x="737425" y="3561016"/>
                  </a:lnTo>
                  <a:lnTo>
                    <a:pt x="766748" y="3657657"/>
                  </a:lnTo>
                  <a:lnTo>
                    <a:pt x="796709" y="3754116"/>
                  </a:lnTo>
                  <a:lnTo>
                    <a:pt x="827428" y="3850346"/>
                  </a:lnTo>
                  <a:lnTo>
                    <a:pt x="859027" y="3946299"/>
                  </a:lnTo>
                  <a:lnTo>
                    <a:pt x="875194" y="3994158"/>
                  </a:lnTo>
                  <a:lnTo>
                    <a:pt x="891626" y="4041929"/>
                  </a:lnTo>
                  <a:lnTo>
                    <a:pt x="908339" y="4089609"/>
                  </a:lnTo>
                  <a:lnTo>
                    <a:pt x="925347" y="4137190"/>
                  </a:lnTo>
                  <a:lnTo>
                    <a:pt x="942647" y="4184650"/>
                  </a:lnTo>
                  <a:lnTo>
                    <a:pt x="960254" y="4232014"/>
                  </a:lnTo>
                  <a:lnTo>
                    <a:pt x="978197" y="4279264"/>
                  </a:lnTo>
                  <a:lnTo>
                    <a:pt x="996507" y="4326378"/>
                  </a:lnTo>
                  <a:lnTo>
                    <a:pt x="1015215" y="4373338"/>
                  </a:lnTo>
                  <a:lnTo>
                    <a:pt x="1034353" y="4420123"/>
                  </a:lnTo>
                  <a:lnTo>
                    <a:pt x="1053949" y="4466715"/>
                  </a:lnTo>
                  <a:lnTo>
                    <a:pt x="1074037" y="4513092"/>
                  </a:lnTo>
                  <a:lnTo>
                    <a:pt x="1094645" y="4559235"/>
                  </a:lnTo>
                  <a:lnTo>
                    <a:pt x="1115805" y="4605125"/>
                  </a:lnTo>
                  <a:lnTo>
                    <a:pt x="1137547" y="4650742"/>
                  </a:lnTo>
                  <a:lnTo>
                    <a:pt x="1161529" y="4699215"/>
                  </a:lnTo>
                  <a:lnTo>
                    <a:pt x="1165351" y="4700752"/>
                  </a:lnTo>
                  <a:lnTo>
                    <a:pt x="1172286" y="4697971"/>
                  </a:lnTo>
                  <a:lnTo>
                    <a:pt x="1174013" y="4693920"/>
                  </a:lnTo>
                  <a:lnTo>
                    <a:pt x="1154349" y="4643446"/>
                  </a:lnTo>
                  <a:lnTo>
                    <a:pt x="1136503" y="4596415"/>
                  </a:lnTo>
                  <a:lnTo>
                    <a:pt x="1119023" y="4549263"/>
                  </a:lnTo>
                  <a:lnTo>
                    <a:pt x="1101896" y="4501996"/>
                  </a:lnTo>
                  <a:lnTo>
                    <a:pt x="1085106" y="4454618"/>
                  </a:lnTo>
                  <a:lnTo>
                    <a:pt x="1068638" y="4407134"/>
                  </a:lnTo>
                  <a:lnTo>
                    <a:pt x="1052478" y="4359551"/>
                  </a:lnTo>
                  <a:lnTo>
                    <a:pt x="1036610" y="4311871"/>
                  </a:lnTo>
                  <a:lnTo>
                    <a:pt x="1021020" y="4264101"/>
                  </a:lnTo>
                  <a:lnTo>
                    <a:pt x="1005692" y="4216246"/>
                  </a:lnTo>
                  <a:lnTo>
                    <a:pt x="975766" y="4120299"/>
                  </a:lnTo>
                  <a:lnTo>
                    <a:pt x="946677" y="4024103"/>
                  </a:lnTo>
                  <a:lnTo>
                    <a:pt x="918199" y="3927722"/>
                  </a:lnTo>
                  <a:lnTo>
                    <a:pt x="890309" y="3831164"/>
                  </a:lnTo>
                  <a:lnTo>
                    <a:pt x="862988" y="3734437"/>
                  </a:lnTo>
                  <a:lnTo>
                    <a:pt x="836214" y="3637548"/>
                  </a:lnTo>
                  <a:lnTo>
                    <a:pt x="796777" y="3492003"/>
                  </a:lnTo>
                  <a:lnTo>
                    <a:pt x="770954" y="3394841"/>
                  </a:lnTo>
                  <a:lnTo>
                    <a:pt x="733277" y="3248798"/>
                  </a:lnTo>
                  <a:lnTo>
                    <a:pt x="659549" y="2956242"/>
                  </a:lnTo>
                  <a:lnTo>
                    <a:pt x="623608" y="2809722"/>
                  </a:lnTo>
                  <a:lnTo>
                    <a:pt x="565138" y="2565103"/>
                  </a:lnTo>
                  <a:lnTo>
                    <a:pt x="530552" y="2418200"/>
                  </a:lnTo>
                  <a:lnTo>
                    <a:pt x="485417" y="2222084"/>
                  </a:lnTo>
                  <a:lnTo>
                    <a:pt x="386486" y="1780120"/>
                  </a:lnTo>
                  <a:lnTo>
                    <a:pt x="290660" y="1337367"/>
                  </a:lnTo>
                  <a:lnTo>
                    <a:pt x="186777" y="844734"/>
                  </a:lnTo>
                  <a:lnTo>
                    <a:pt x="14236" y="6045"/>
                  </a:lnTo>
                  <a:lnTo>
                    <a:pt x="13500" y="2489"/>
                  </a:lnTo>
                  <a:lnTo>
                    <a:pt x="10121" y="0"/>
                  </a:lnTo>
                  <a:close/>
                </a:path>
              </a:pathLst>
            </a:custGeom>
            <a:solidFill>
              <a:srgbClr val="88B0DE"/>
            </a:solidFill>
          </p:spPr>
          <p:txBody>
            <a:bodyPr wrap="square" lIns="0" tIns="0" rIns="0" bIns="0" rtlCol="0"/>
            <a:lstStyle/>
            <a:p>
              <a:endParaRPr/>
            </a:p>
          </p:txBody>
        </p:sp>
        <p:sp>
          <p:nvSpPr>
            <p:cNvPr id="6" name="object 6"/>
            <p:cNvSpPr/>
            <p:nvPr/>
          </p:nvSpPr>
          <p:spPr>
            <a:xfrm>
              <a:off x="4916225" y="4724962"/>
              <a:ext cx="2085339" cy="3048000"/>
            </a:xfrm>
            <a:custGeom>
              <a:avLst/>
              <a:gdLst/>
              <a:ahLst/>
              <a:cxnLst/>
              <a:rect l="l" t="t" r="r" b="b"/>
              <a:pathLst>
                <a:path w="2085340" h="3048000">
                  <a:moveTo>
                    <a:pt x="423912" y="0"/>
                  </a:moveTo>
                  <a:lnTo>
                    <a:pt x="352301" y="8595"/>
                  </a:lnTo>
                  <a:lnTo>
                    <a:pt x="285035" y="29328"/>
                  </a:lnTo>
                  <a:lnTo>
                    <a:pt x="222323" y="63317"/>
                  </a:lnTo>
                  <a:lnTo>
                    <a:pt x="166880" y="109787"/>
                  </a:lnTo>
                  <a:lnTo>
                    <a:pt x="119831" y="167045"/>
                  </a:lnTo>
                  <a:lnTo>
                    <a:pt x="99378" y="199367"/>
                  </a:lnTo>
                  <a:lnTo>
                    <a:pt x="80931" y="233962"/>
                  </a:lnTo>
                  <a:lnTo>
                    <a:pt x="64459" y="270690"/>
                  </a:lnTo>
                  <a:lnTo>
                    <a:pt x="49931" y="309409"/>
                  </a:lnTo>
                  <a:lnTo>
                    <a:pt x="37317" y="349978"/>
                  </a:lnTo>
                  <a:lnTo>
                    <a:pt x="26586" y="392257"/>
                  </a:lnTo>
                  <a:lnTo>
                    <a:pt x="17706" y="436104"/>
                  </a:lnTo>
                  <a:lnTo>
                    <a:pt x="10646" y="481378"/>
                  </a:lnTo>
                  <a:lnTo>
                    <a:pt x="5377" y="527938"/>
                  </a:lnTo>
                  <a:lnTo>
                    <a:pt x="1867" y="575643"/>
                  </a:lnTo>
                  <a:lnTo>
                    <a:pt x="84" y="624352"/>
                  </a:lnTo>
                  <a:lnTo>
                    <a:pt x="0" y="673924"/>
                  </a:lnTo>
                  <a:lnTo>
                    <a:pt x="1581" y="724217"/>
                  </a:lnTo>
                  <a:lnTo>
                    <a:pt x="4798" y="775091"/>
                  </a:lnTo>
                  <a:lnTo>
                    <a:pt x="9619" y="826405"/>
                  </a:lnTo>
                  <a:lnTo>
                    <a:pt x="16014" y="878017"/>
                  </a:lnTo>
                  <a:lnTo>
                    <a:pt x="23952" y="929787"/>
                  </a:lnTo>
                  <a:lnTo>
                    <a:pt x="33402" y="981573"/>
                  </a:lnTo>
                  <a:lnTo>
                    <a:pt x="44333" y="1033234"/>
                  </a:lnTo>
                  <a:lnTo>
                    <a:pt x="56714" y="1084629"/>
                  </a:lnTo>
                  <a:lnTo>
                    <a:pt x="70514" y="1135618"/>
                  </a:lnTo>
                  <a:lnTo>
                    <a:pt x="85702" y="1186058"/>
                  </a:lnTo>
                  <a:lnTo>
                    <a:pt x="102249" y="1235809"/>
                  </a:lnTo>
                  <a:lnTo>
                    <a:pt x="120121" y="1284730"/>
                  </a:lnTo>
                  <a:lnTo>
                    <a:pt x="139290" y="1332680"/>
                  </a:lnTo>
                  <a:lnTo>
                    <a:pt x="159723" y="1379518"/>
                  </a:lnTo>
                  <a:lnTo>
                    <a:pt x="181390" y="1425102"/>
                  </a:lnTo>
                  <a:lnTo>
                    <a:pt x="204260" y="1469292"/>
                  </a:lnTo>
                  <a:lnTo>
                    <a:pt x="230597" y="1515842"/>
                  </a:lnTo>
                  <a:lnTo>
                    <a:pt x="258401" y="1560751"/>
                  </a:lnTo>
                  <a:lnTo>
                    <a:pt x="287591" y="1603979"/>
                  </a:lnTo>
                  <a:lnTo>
                    <a:pt x="318086" y="1645489"/>
                  </a:lnTo>
                  <a:lnTo>
                    <a:pt x="349802" y="1685241"/>
                  </a:lnTo>
                  <a:lnTo>
                    <a:pt x="382659" y="1723197"/>
                  </a:lnTo>
                  <a:lnTo>
                    <a:pt x="416574" y="1759319"/>
                  </a:lnTo>
                  <a:lnTo>
                    <a:pt x="451464" y="1793568"/>
                  </a:lnTo>
                  <a:lnTo>
                    <a:pt x="487249" y="1825905"/>
                  </a:lnTo>
                  <a:lnTo>
                    <a:pt x="523846" y="1856292"/>
                  </a:lnTo>
                  <a:lnTo>
                    <a:pt x="561173" y="1884690"/>
                  </a:lnTo>
                  <a:lnTo>
                    <a:pt x="599147" y="1911062"/>
                  </a:lnTo>
                  <a:lnTo>
                    <a:pt x="637688" y="1935367"/>
                  </a:lnTo>
                  <a:lnTo>
                    <a:pt x="676712" y="1957568"/>
                  </a:lnTo>
                  <a:lnTo>
                    <a:pt x="716139" y="1977627"/>
                  </a:lnTo>
                  <a:lnTo>
                    <a:pt x="755885" y="1995504"/>
                  </a:lnTo>
                  <a:lnTo>
                    <a:pt x="802547" y="2018247"/>
                  </a:lnTo>
                  <a:lnTo>
                    <a:pt x="846014" y="2045719"/>
                  </a:lnTo>
                  <a:lnTo>
                    <a:pt x="885994" y="2077553"/>
                  </a:lnTo>
                  <a:lnTo>
                    <a:pt x="922194" y="2113380"/>
                  </a:lnTo>
                  <a:lnTo>
                    <a:pt x="954323" y="2152834"/>
                  </a:lnTo>
                  <a:lnTo>
                    <a:pt x="982087" y="2195548"/>
                  </a:lnTo>
                  <a:lnTo>
                    <a:pt x="1005195" y="2241154"/>
                  </a:lnTo>
                  <a:lnTo>
                    <a:pt x="1023356" y="2289284"/>
                  </a:lnTo>
                  <a:lnTo>
                    <a:pt x="1036276" y="2339572"/>
                  </a:lnTo>
                  <a:lnTo>
                    <a:pt x="1047083" y="2388318"/>
                  </a:lnTo>
                  <a:lnTo>
                    <a:pt x="1060159" y="2437297"/>
                  </a:lnTo>
                  <a:lnTo>
                    <a:pt x="1075482" y="2486307"/>
                  </a:lnTo>
                  <a:lnTo>
                    <a:pt x="1093032" y="2535142"/>
                  </a:lnTo>
                  <a:lnTo>
                    <a:pt x="1112787" y="2583601"/>
                  </a:lnTo>
                  <a:lnTo>
                    <a:pt x="1134727" y="2631479"/>
                  </a:lnTo>
                  <a:lnTo>
                    <a:pt x="1158831" y="2678573"/>
                  </a:lnTo>
                  <a:lnTo>
                    <a:pt x="1188489" y="2730288"/>
                  </a:lnTo>
                  <a:lnTo>
                    <a:pt x="1219718" y="2778658"/>
                  </a:lnTo>
                  <a:lnTo>
                    <a:pt x="1252368" y="2823659"/>
                  </a:lnTo>
                  <a:lnTo>
                    <a:pt x="1286290" y="2865264"/>
                  </a:lnTo>
                  <a:lnTo>
                    <a:pt x="1321338" y="2903448"/>
                  </a:lnTo>
                  <a:lnTo>
                    <a:pt x="1357362" y="2938186"/>
                  </a:lnTo>
                  <a:lnTo>
                    <a:pt x="1394214" y="2969452"/>
                  </a:lnTo>
                  <a:lnTo>
                    <a:pt x="1431745" y="2997221"/>
                  </a:lnTo>
                  <a:lnTo>
                    <a:pt x="1469809" y="3021466"/>
                  </a:lnTo>
                  <a:lnTo>
                    <a:pt x="1508255" y="3042163"/>
                  </a:lnTo>
                  <a:lnTo>
                    <a:pt x="1520169" y="3047437"/>
                  </a:lnTo>
                  <a:lnTo>
                    <a:pt x="1882661" y="3047437"/>
                  </a:lnTo>
                  <a:lnTo>
                    <a:pt x="1943101" y="3006040"/>
                  </a:lnTo>
                  <a:lnTo>
                    <a:pt x="1994483" y="2952260"/>
                  </a:lnTo>
                  <a:lnTo>
                    <a:pt x="2034834" y="2888112"/>
                  </a:lnTo>
                  <a:lnTo>
                    <a:pt x="2050723" y="2852496"/>
                  </a:lnTo>
                  <a:lnTo>
                    <a:pt x="2063674" y="2814701"/>
                  </a:lnTo>
                  <a:lnTo>
                    <a:pt x="2073627" y="2774866"/>
                  </a:lnTo>
                  <a:lnTo>
                    <a:pt x="2080524" y="2733129"/>
                  </a:lnTo>
                  <a:lnTo>
                    <a:pt x="2084302" y="2689629"/>
                  </a:lnTo>
                  <a:lnTo>
                    <a:pt x="2084903" y="2644503"/>
                  </a:lnTo>
                  <a:lnTo>
                    <a:pt x="2082267" y="2597889"/>
                  </a:lnTo>
                  <a:lnTo>
                    <a:pt x="2076333" y="2549925"/>
                  </a:lnTo>
                  <a:lnTo>
                    <a:pt x="2067042" y="2500750"/>
                  </a:lnTo>
                  <a:lnTo>
                    <a:pt x="2054333" y="2450501"/>
                  </a:lnTo>
                  <a:lnTo>
                    <a:pt x="2038147" y="2399316"/>
                  </a:lnTo>
                  <a:lnTo>
                    <a:pt x="2018424" y="2347334"/>
                  </a:lnTo>
                  <a:lnTo>
                    <a:pt x="1995103" y="2294692"/>
                  </a:lnTo>
                  <a:lnTo>
                    <a:pt x="1968125" y="2241528"/>
                  </a:lnTo>
                  <a:lnTo>
                    <a:pt x="1941971" y="2195546"/>
                  </a:lnTo>
                  <a:lnTo>
                    <a:pt x="1913972" y="2150943"/>
                  </a:lnTo>
                  <a:lnTo>
                    <a:pt x="1884287" y="2107849"/>
                  </a:lnTo>
                  <a:lnTo>
                    <a:pt x="1853076" y="2066392"/>
                  </a:lnTo>
                  <a:lnTo>
                    <a:pt x="1820499" y="2026701"/>
                  </a:lnTo>
                  <a:lnTo>
                    <a:pt x="1786714" y="1988907"/>
                  </a:lnTo>
                  <a:lnTo>
                    <a:pt x="1751882" y="1953137"/>
                  </a:lnTo>
                  <a:lnTo>
                    <a:pt x="1716916" y="1914753"/>
                  </a:lnTo>
                  <a:lnTo>
                    <a:pt x="1686628" y="1873170"/>
                  </a:lnTo>
                  <a:lnTo>
                    <a:pt x="1661166" y="1828834"/>
                  </a:lnTo>
                  <a:lnTo>
                    <a:pt x="1640676" y="1782190"/>
                  </a:lnTo>
                  <a:lnTo>
                    <a:pt x="1625306" y="1733685"/>
                  </a:lnTo>
                  <a:lnTo>
                    <a:pt x="1615201" y="1683765"/>
                  </a:lnTo>
                  <a:lnTo>
                    <a:pt x="1610509" y="1632876"/>
                  </a:lnTo>
                  <a:lnTo>
                    <a:pt x="1611376" y="1581463"/>
                  </a:lnTo>
                  <a:lnTo>
                    <a:pt x="1617948" y="1529973"/>
                  </a:lnTo>
                  <a:lnTo>
                    <a:pt x="1624799" y="1486933"/>
                  </a:lnTo>
                  <a:lnTo>
                    <a:pt x="1629650" y="1442964"/>
                  </a:lnTo>
                  <a:lnTo>
                    <a:pt x="1632488" y="1398156"/>
                  </a:lnTo>
                  <a:lnTo>
                    <a:pt x="1633301" y="1352598"/>
                  </a:lnTo>
                  <a:lnTo>
                    <a:pt x="1632076" y="1306381"/>
                  </a:lnTo>
                  <a:lnTo>
                    <a:pt x="1628800" y="1259594"/>
                  </a:lnTo>
                  <a:lnTo>
                    <a:pt x="1623461" y="1212326"/>
                  </a:lnTo>
                  <a:lnTo>
                    <a:pt x="1616046" y="1164668"/>
                  </a:lnTo>
                  <a:lnTo>
                    <a:pt x="1606543" y="1116710"/>
                  </a:lnTo>
                  <a:lnTo>
                    <a:pt x="1594938" y="1068540"/>
                  </a:lnTo>
                  <a:lnTo>
                    <a:pt x="1581219" y="1020249"/>
                  </a:lnTo>
                  <a:lnTo>
                    <a:pt x="1565374" y="971926"/>
                  </a:lnTo>
                  <a:lnTo>
                    <a:pt x="1547389" y="923662"/>
                  </a:lnTo>
                  <a:lnTo>
                    <a:pt x="1527252" y="875545"/>
                  </a:lnTo>
                  <a:lnTo>
                    <a:pt x="1504950" y="827666"/>
                  </a:lnTo>
                  <a:lnTo>
                    <a:pt x="1480471" y="780114"/>
                  </a:lnTo>
                  <a:lnTo>
                    <a:pt x="1456784" y="738039"/>
                  </a:lnTo>
                  <a:lnTo>
                    <a:pt x="1431332" y="696212"/>
                  </a:lnTo>
                  <a:lnTo>
                    <a:pt x="1404208" y="654726"/>
                  </a:lnTo>
                  <a:lnTo>
                    <a:pt x="1375508" y="613674"/>
                  </a:lnTo>
                  <a:lnTo>
                    <a:pt x="1345327" y="573148"/>
                  </a:lnTo>
                  <a:lnTo>
                    <a:pt x="1313760" y="533241"/>
                  </a:lnTo>
                  <a:lnTo>
                    <a:pt x="1280902" y="494047"/>
                  </a:lnTo>
                  <a:lnTo>
                    <a:pt x="1246848" y="455658"/>
                  </a:lnTo>
                  <a:lnTo>
                    <a:pt x="1211694" y="418167"/>
                  </a:lnTo>
                  <a:lnTo>
                    <a:pt x="1175534" y="381667"/>
                  </a:lnTo>
                  <a:lnTo>
                    <a:pt x="1138463" y="346251"/>
                  </a:lnTo>
                  <a:lnTo>
                    <a:pt x="1100578" y="312012"/>
                  </a:lnTo>
                  <a:lnTo>
                    <a:pt x="1061971" y="279042"/>
                  </a:lnTo>
                  <a:lnTo>
                    <a:pt x="1022740" y="247435"/>
                  </a:lnTo>
                  <a:lnTo>
                    <a:pt x="982979" y="217283"/>
                  </a:lnTo>
                  <a:lnTo>
                    <a:pt x="942782" y="188680"/>
                  </a:lnTo>
                  <a:lnTo>
                    <a:pt x="902246" y="161718"/>
                  </a:lnTo>
                  <a:lnTo>
                    <a:pt x="861465" y="136490"/>
                  </a:lnTo>
                  <a:lnTo>
                    <a:pt x="820534" y="113089"/>
                  </a:lnTo>
                  <a:lnTo>
                    <a:pt x="779549" y="91607"/>
                  </a:lnTo>
                  <a:lnTo>
                    <a:pt x="738604" y="72139"/>
                  </a:lnTo>
                  <a:lnTo>
                    <a:pt x="697794" y="54777"/>
                  </a:lnTo>
                  <a:lnTo>
                    <a:pt x="657216" y="39612"/>
                  </a:lnTo>
                  <a:lnTo>
                    <a:pt x="616963" y="26740"/>
                  </a:lnTo>
                  <a:lnTo>
                    <a:pt x="577130" y="16251"/>
                  </a:lnTo>
                  <a:lnTo>
                    <a:pt x="537814" y="8240"/>
                  </a:lnTo>
                  <a:lnTo>
                    <a:pt x="499109" y="2799"/>
                  </a:lnTo>
                  <a:lnTo>
                    <a:pt x="461110" y="22"/>
                  </a:lnTo>
                  <a:lnTo>
                    <a:pt x="423912" y="0"/>
                  </a:lnTo>
                  <a:close/>
                </a:path>
              </a:pathLst>
            </a:custGeom>
            <a:solidFill>
              <a:srgbClr val="B8D0ED"/>
            </a:solidFill>
          </p:spPr>
          <p:txBody>
            <a:bodyPr wrap="square" lIns="0" tIns="0" rIns="0" bIns="0" rtlCol="0"/>
            <a:lstStyle/>
            <a:p>
              <a:endParaRPr/>
            </a:p>
          </p:txBody>
        </p:sp>
        <p:sp>
          <p:nvSpPr>
            <p:cNvPr id="7" name="object 7"/>
            <p:cNvSpPr/>
            <p:nvPr/>
          </p:nvSpPr>
          <p:spPr>
            <a:xfrm>
              <a:off x="5495702" y="5410212"/>
              <a:ext cx="1176655" cy="2167255"/>
            </a:xfrm>
            <a:custGeom>
              <a:avLst/>
              <a:gdLst/>
              <a:ahLst/>
              <a:cxnLst/>
              <a:rect l="l" t="t" r="r" b="b"/>
              <a:pathLst>
                <a:path w="1176654" h="2167254">
                  <a:moveTo>
                    <a:pt x="3390" y="0"/>
                  </a:moveTo>
                  <a:lnTo>
                    <a:pt x="342" y="2247"/>
                  </a:lnTo>
                  <a:lnTo>
                    <a:pt x="0" y="4470"/>
                  </a:lnTo>
                  <a:lnTo>
                    <a:pt x="30899" y="47682"/>
                  </a:lnTo>
                  <a:lnTo>
                    <a:pt x="59981" y="89756"/>
                  </a:lnTo>
                  <a:lnTo>
                    <a:pt x="88455" y="132218"/>
                  </a:lnTo>
                  <a:lnTo>
                    <a:pt x="116374" y="175034"/>
                  </a:lnTo>
                  <a:lnTo>
                    <a:pt x="143793" y="218171"/>
                  </a:lnTo>
                  <a:lnTo>
                    <a:pt x="170764" y="261594"/>
                  </a:lnTo>
                  <a:lnTo>
                    <a:pt x="197355" y="305247"/>
                  </a:lnTo>
                  <a:lnTo>
                    <a:pt x="223668" y="349068"/>
                  </a:lnTo>
                  <a:lnTo>
                    <a:pt x="249713" y="393050"/>
                  </a:lnTo>
                  <a:lnTo>
                    <a:pt x="275500" y="437188"/>
                  </a:lnTo>
                  <a:lnTo>
                    <a:pt x="301039" y="481475"/>
                  </a:lnTo>
                  <a:lnTo>
                    <a:pt x="351613" y="570354"/>
                  </a:lnTo>
                  <a:lnTo>
                    <a:pt x="376574" y="614982"/>
                  </a:lnTo>
                  <a:lnTo>
                    <a:pt x="401304" y="659744"/>
                  </a:lnTo>
                  <a:lnTo>
                    <a:pt x="474916" y="794372"/>
                  </a:lnTo>
                  <a:lnTo>
                    <a:pt x="511301" y="861936"/>
                  </a:lnTo>
                  <a:lnTo>
                    <a:pt x="583237" y="997526"/>
                  </a:lnTo>
                  <a:lnTo>
                    <a:pt x="654283" y="1133624"/>
                  </a:lnTo>
                  <a:lnTo>
                    <a:pt x="759358" y="1338605"/>
                  </a:lnTo>
                  <a:lnTo>
                    <a:pt x="851539" y="1521475"/>
                  </a:lnTo>
                  <a:lnTo>
                    <a:pt x="965630" y="1750702"/>
                  </a:lnTo>
                  <a:lnTo>
                    <a:pt x="1168895" y="2164575"/>
                  </a:lnTo>
                  <a:lnTo>
                    <a:pt x="1169708" y="2166226"/>
                  </a:lnTo>
                  <a:lnTo>
                    <a:pt x="1171689" y="2167026"/>
                  </a:lnTo>
                  <a:lnTo>
                    <a:pt x="1175232" y="2165578"/>
                  </a:lnTo>
                  <a:lnTo>
                    <a:pt x="1176096" y="2163508"/>
                  </a:lnTo>
                  <a:lnTo>
                    <a:pt x="1155821" y="2114285"/>
                  </a:lnTo>
                  <a:lnTo>
                    <a:pt x="1136043" y="2066970"/>
                  </a:lnTo>
                  <a:lnTo>
                    <a:pt x="1095819" y="1972630"/>
                  </a:lnTo>
                  <a:lnTo>
                    <a:pt x="1054782" y="1878645"/>
                  </a:lnTo>
                  <a:lnTo>
                    <a:pt x="1013028" y="1784977"/>
                  </a:lnTo>
                  <a:lnTo>
                    <a:pt x="970651" y="1691587"/>
                  </a:lnTo>
                  <a:lnTo>
                    <a:pt x="927747" y="1598434"/>
                  </a:lnTo>
                  <a:lnTo>
                    <a:pt x="862291" y="1459204"/>
                  </a:lnTo>
                  <a:lnTo>
                    <a:pt x="845691" y="1424504"/>
                  </a:lnTo>
                  <a:lnTo>
                    <a:pt x="778355" y="1286151"/>
                  </a:lnTo>
                  <a:lnTo>
                    <a:pt x="727138" y="1182725"/>
                  </a:lnTo>
                  <a:lnTo>
                    <a:pt x="692337" y="1114096"/>
                  </a:lnTo>
                  <a:lnTo>
                    <a:pt x="639540" y="1011447"/>
                  </a:lnTo>
                  <a:lnTo>
                    <a:pt x="586028" y="909142"/>
                  </a:lnTo>
                  <a:lnTo>
                    <a:pt x="549630" y="841311"/>
                  </a:lnTo>
                  <a:lnTo>
                    <a:pt x="487868" y="728840"/>
                  </a:lnTo>
                  <a:lnTo>
                    <a:pt x="462749" y="684071"/>
                  </a:lnTo>
                  <a:lnTo>
                    <a:pt x="437338" y="639462"/>
                  </a:lnTo>
                  <a:lnTo>
                    <a:pt x="411645" y="595008"/>
                  </a:lnTo>
                  <a:lnTo>
                    <a:pt x="385678" y="550706"/>
                  </a:lnTo>
                  <a:lnTo>
                    <a:pt x="359448" y="506552"/>
                  </a:lnTo>
                  <a:lnTo>
                    <a:pt x="332683" y="462714"/>
                  </a:lnTo>
                  <a:lnTo>
                    <a:pt x="305629" y="419045"/>
                  </a:lnTo>
                  <a:lnTo>
                    <a:pt x="278231" y="375586"/>
                  </a:lnTo>
                  <a:lnTo>
                    <a:pt x="250436" y="332374"/>
                  </a:lnTo>
                  <a:lnTo>
                    <a:pt x="222188" y="289449"/>
                  </a:lnTo>
                  <a:lnTo>
                    <a:pt x="193433" y="246849"/>
                  </a:lnTo>
                  <a:lnTo>
                    <a:pt x="164152" y="204615"/>
                  </a:lnTo>
                  <a:lnTo>
                    <a:pt x="134269" y="162780"/>
                  </a:lnTo>
                  <a:lnTo>
                    <a:pt x="103681" y="121454"/>
                  </a:lnTo>
                  <a:lnTo>
                    <a:pt x="72287" y="80746"/>
                  </a:lnTo>
                  <a:lnTo>
                    <a:pt x="39988" y="40762"/>
                  </a:lnTo>
                  <a:lnTo>
                    <a:pt x="5473" y="266"/>
                  </a:lnTo>
                  <a:lnTo>
                    <a:pt x="3390" y="0"/>
                  </a:lnTo>
                  <a:close/>
                </a:path>
              </a:pathLst>
            </a:custGeom>
            <a:solidFill>
              <a:srgbClr val="88B0DE"/>
            </a:solidFill>
          </p:spPr>
          <p:txBody>
            <a:bodyPr wrap="square" lIns="0" tIns="0" rIns="0" bIns="0" rtlCol="0"/>
            <a:lstStyle/>
            <a:p>
              <a:endParaRPr/>
            </a:p>
          </p:txBody>
        </p:sp>
        <p:pic>
          <p:nvPicPr>
            <p:cNvPr id="8" name="object 8"/>
            <p:cNvPicPr/>
            <p:nvPr/>
          </p:nvPicPr>
          <p:blipFill>
            <a:blip r:embed="rId3" cstate="print">
              <a:extLst>
                <a:ext uri="{28A0092B-C50C-407E-A947-70E740481C1C}">
                  <a14:useLocalDpi xmlns:a14="http://schemas.microsoft.com/office/drawing/2010/main" val="0"/>
                </a:ext>
              </a:extLst>
            </a:blip>
            <a:stretch>
              <a:fillRect/>
            </a:stretch>
          </p:blipFill>
          <p:spPr>
            <a:xfrm>
              <a:off x="8377890" y="2061476"/>
              <a:ext cx="1680509" cy="1096067"/>
            </a:xfrm>
            <a:prstGeom prst="rect">
              <a:avLst/>
            </a:prstGeom>
          </p:spPr>
        </p:pic>
        <p:sp>
          <p:nvSpPr>
            <p:cNvPr id="9" name="object 9"/>
            <p:cNvSpPr/>
            <p:nvPr/>
          </p:nvSpPr>
          <p:spPr>
            <a:xfrm>
              <a:off x="8425065" y="1799332"/>
              <a:ext cx="1633855" cy="767715"/>
            </a:xfrm>
            <a:custGeom>
              <a:avLst/>
              <a:gdLst/>
              <a:ahLst/>
              <a:cxnLst/>
              <a:rect l="l" t="t" r="r" b="b"/>
              <a:pathLst>
                <a:path w="1633854" h="767714">
                  <a:moveTo>
                    <a:pt x="879244" y="0"/>
                  </a:moveTo>
                  <a:lnTo>
                    <a:pt x="13638" y="259676"/>
                  </a:lnTo>
                  <a:lnTo>
                    <a:pt x="3209" y="267201"/>
                  </a:lnTo>
                  <a:lnTo>
                    <a:pt x="0" y="278588"/>
                  </a:lnTo>
                  <a:lnTo>
                    <a:pt x="3888" y="289750"/>
                  </a:lnTo>
                  <a:lnTo>
                    <a:pt x="14755" y="296595"/>
                  </a:lnTo>
                  <a:lnTo>
                    <a:pt x="67537" y="308939"/>
                  </a:lnTo>
                  <a:lnTo>
                    <a:pt x="437708" y="399758"/>
                  </a:lnTo>
                  <a:lnTo>
                    <a:pt x="760664" y="485230"/>
                  </a:lnTo>
                  <a:lnTo>
                    <a:pt x="987757" y="549744"/>
                  </a:lnTo>
                  <a:lnTo>
                    <a:pt x="1156341" y="600810"/>
                  </a:lnTo>
                  <a:lnTo>
                    <a:pt x="1265290" y="635711"/>
                  </a:lnTo>
                  <a:lnTo>
                    <a:pt x="1369861" y="671035"/>
                  </a:lnTo>
                  <a:lnTo>
                    <a:pt x="1420069" y="688787"/>
                  </a:lnTo>
                  <a:lnTo>
                    <a:pt x="1468660" y="706560"/>
                  </a:lnTo>
                  <a:lnTo>
                    <a:pt x="1515460" y="724327"/>
                  </a:lnTo>
                  <a:lnTo>
                    <a:pt x="1560295" y="742061"/>
                  </a:lnTo>
                  <a:lnTo>
                    <a:pt x="1606078" y="759086"/>
                  </a:lnTo>
                  <a:lnTo>
                    <a:pt x="1633333" y="767510"/>
                  </a:lnTo>
                  <a:lnTo>
                    <a:pt x="1633333" y="15847"/>
                  </a:lnTo>
                  <a:lnTo>
                    <a:pt x="879244" y="0"/>
                  </a:lnTo>
                  <a:close/>
                </a:path>
              </a:pathLst>
            </a:custGeom>
            <a:solidFill>
              <a:srgbClr val="B8D0ED"/>
            </a:solidFill>
          </p:spPr>
          <p:txBody>
            <a:bodyPr wrap="square" lIns="0" tIns="0" rIns="0" bIns="0" rtlCol="0"/>
            <a:lstStyle/>
            <a:p>
              <a:endParaRPr/>
            </a:p>
          </p:txBody>
        </p:sp>
        <p:sp>
          <p:nvSpPr>
            <p:cNvPr id="10" name="object 10"/>
            <p:cNvSpPr/>
            <p:nvPr/>
          </p:nvSpPr>
          <p:spPr>
            <a:xfrm>
              <a:off x="8241690" y="1817534"/>
              <a:ext cx="1816735" cy="406400"/>
            </a:xfrm>
            <a:custGeom>
              <a:avLst/>
              <a:gdLst/>
              <a:ahLst/>
              <a:cxnLst/>
              <a:rect l="l" t="t" r="r" b="b"/>
              <a:pathLst>
                <a:path w="1816734" h="406400">
                  <a:moveTo>
                    <a:pt x="1816696" y="60985"/>
                  </a:moveTo>
                  <a:lnTo>
                    <a:pt x="1763763" y="60756"/>
                  </a:lnTo>
                  <a:lnTo>
                    <a:pt x="913015" y="67652"/>
                  </a:lnTo>
                  <a:lnTo>
                    <a:pt x="720128" y="33883"/>
                  </a:lnTo>
                  <a:lnTo>
                    <a:pt x="468071" y="0"/>
                  </a:lnTo>
                  <a:lnTo>
                    <a:pt x="318566" y="3505"/>
                  </a:lnTo>
                  <a:lnTo>
                    <a:pt x="178968" y="37388"/>
                  </a:lnTo>
                  <a:lnTo>
                    <a:pt x="113157" y="57581"/>
                  </a:lnTo>
                  <a:lnTo>
                    <a:pt x="62674" y="77063"/>
                  </a:lnTo>
                  <a:lnTo>
                    <a:pt x="27190" y="96481"/>
                  </a:lnTo>
                  <a:lnTo>
                    <a:pt x="0" y="137845"/>
                  </a:lnTo>
                  <a:lnTo>
                    <a:pt x="7645" y="161112"/>
                  </a:lnTo>
                  <a:lnTo>
                    <a:pt x="63855" y="216166"/>
                  </a:lnTo>
                  <a:lnTo>
                    <a:pt x="111798" y="249288"/>
                  </a:lnTo>
                  <a:lnTo>
                    <a:pt x="157886" y="278688"/>
                  </a:lnTo>
                  <a:lnTo>
                    <a:pt x="199542" y="303542"/>
                  </a:lnTo>
                  <a:lnTo>
                    <a:pt x="238671" y="324116"/>
                  </a:lnTo>
                  <a:lnTo>
                    <a:pt x="277164" y="340728"/>
                  </a:lnTo>
                  <a:lnTo>
                    <a:pt x="316928" y="353682"/>
                  </a:lnTo>
                  <a:lnTo>
                    <a:pt x="359854" y="363270"/>
                  </a:lnTo>
                  <a:lnTo>
                    <a:pt x="407847" y="369785"/>
                  </a:lnTo>
                  <a:lnTo>
                    <a:pt x="462800" y="373545"/>
                  </a:lnTo>
                  <a:lnTo>
                    <a:pt x="526630" y="374827"/>
                  </a:lnTo>
                  <a:lnTo>
                    <a:pt x="601230" y="373938"/>
                  </a:lnTo>
                  <a:lnTo>
                    <a:pt x="662736" y="371906"/>
                  </a:lnTo>
                  <a:lnTo>
                    <a:pt x="733971" y="368261"/>
                  </a:lnTo>
                  <a:lnTo>
                    <a:pt x="772274" y="365785"/>
                  </a:lnTo>
                  <a:lnTo>
                    <a:pt x="811822" y="362839"/>
                  </a:lnTo>
                  <a:lnTo>
                    <a:pt x="852246" y="359397"/>
                  </a:lnTo>
                  <a:lnTo>
                    <a:pt x="893140" y="355434"/>
                  </a:lnTo>
                  <a:lnTo>
                    <a:pt x="934110" y="350939"/>
                  </a:lnTo>
                  <a:lnTo>
                    <a:pt x="974775" y="345871"/>
                  </a:lnTo>
                  <a:lnTo>
                    <a:pt x="1014742" y="340220"/>
                  </a:lnTo>
                  <a:lnTo>
                    <a:pt x="1053617" y="333971"/>
                  </a:lnTo>
                  <a:lnTo>
                    <a:pt x="1126515" y="319532"/>
                  </a:lnTo>
                  <a:lnTo>
                    <a:pt x="1190332" y="302387"/>
                  </a:lnTo>
                  <a:lnTo>
                    <a:pt x="1241945" y="282359"/>
                  </a:lnTo>
                  <a:lnTo>
                    <a:pt x="1251000" y="277368"/>
                  </a:lnTo>
                  <a:lnTo>
                    <a:pt x="1343075" y="336550"/>
                  </a:lnTo>
                  <a:lnTo>
                    <a:pt x="1393799" y="366382"/>
                  </a:lnTo>
                  <a:lnTo>
                    <a:pt x="1438452" y="386054"/>
                  </a:lnTo>
                  <a:lnTo>
                    <a:pt x="1478483" y="397344"/>
                  </a:lnTo>
                  <a:lnTo>
                    <a:pt x="1515287" y="402056"/>
                  </a:lnTo>
                  <a:lnTo>
                    <a:pt x="1550301" y="401980"/>
                  </a:lnTo>
                  <a:lnTo>
                    <a:pt x="1584947" y="398919"/>
                  </a:lnTo>
                  <a:lnTo>
                    <a:pt x="1620634" y="394652"/>
                  </a:lnTo>
                  <a:lnTo>
                    <a:pt x="1658785" y="390994"/>
                  </a:lnTo>
                  <a:lnTo>
                    <a:pt x="1700834" y="389724"/>
                  </a:lnTo>
                  <a:lnTo>
                    <a:pt x="1748180" y="392645"/>
                  </a:lnTo>
                  <a:lnTo>
                    <a:pt x="1788668" y="399300"/>
                  </a:lnTo>
                  <a:lnTo>
                    <a:pt x="1816696" y="406133"/>
                  </a:lnTo>
                  <a:lnTo>
                    <a:pt x="1816696" y="389724"/>
                  </a:lnTo>
                  <a:lnTo>
                    <a:pt x="1816696" y="60985"/>
                  </a:lnTo>
                  <a:close/>
                </a:path>
              </a:pathLst>
            </a:custGeom>
            <a:solidFill>
              <a:srgbClr val="7693CB"/>
            </a:solidFill>
          </p:spPr>
          <p:txBody>
            <a:bodyPr wrap="square" lIns="0" tIns="0" rIns="0" bIns="0" rtlCol="0"/>
            <a:lstStyle/>
            <a:p>
              <a:endParaRPr/>
            </a:p>
          </p:txBody>
        </p:sp>
        <p:pic>
          <p:nvPicPr>
            <p:cNvPr id="11" name="object 11"/>
            <p:cNvPicPr/>
            <p:nvPr/>
          </p:nvPicPr>
          <p:blipFill>
            <a:blip r:embed="rId4" cstate="print">
              <a:extLst>
                <a:ext uri="{28A0092B-C50C-407E-A947-70E740481C1C}">
                  <a14:useLocalDpi xmlns:a14="http://schemas.microsoft.com/office/drawing/2010/main" val="0"/>
                </a:ext>
              </a:extLst>
            </a:blip>
            <a:stretch>
              <a:fillRect/>
            </a:stretch>
          </p:blipFill>
          <p:spPr>
            <a:xfrm>
              <a:off x="8348412" y="356362"/>
              <a:ext cx="1709987" cy="1709890"/>
            </a:xfrm>
            <a:prstGeom prst="rect">
              <a:avLst/>
            </a:prstGeom>
          </p:spPr>
        </p:pic>
        <p:pic>
          <p:nvPicPr>
            <p:cNvPr id="12" name="object 12"/>
            <p:cNvPicPr/>
            <p:nvPr/>
          </p:nvPicPr>
          <p:blipFill>
            <a:blip r:embed="rId5" cstate="print">
              <a:extLst>
                <a:ext uri="{28A0092B-C50C-407E-A947-70E740481C1C}">
                  <a14:useLocalDpi xmlns:a14="http://schemas.microsoft.com/office/drawing/2010/main" val="0"/>
                </a:ext>
              </a:extLst>
            </a:blip>
            <a:stretch>
              <a:fillRect/>
            </a:stretch>
          </p:blipFill>
          <p:spPr>
            <a:xfrm>
              <a:off x="9266139" y="509999"/>
              <a:ext cx="175693" cy="139135"/>
            </a:xfrm>
            <a:prstGeom prst="rect">
              <a:avLst/>
            </a:prstGeom>
          </p:spPr>
        </p:pic>
        <p:pic>
          <p:nvPicPr>
            <p:cNvPr id="13" name="object 13"/>
            <p:cNvPicPr/>
            <p:nvPr/>
          </p:nvPicPr>
          <p:blipFill>
            <a:blip r:embed="rId6" cstate="print">
              <a:extLst>
                <a:ext uri="{28A0092B-C50C-407E-A947-70E740481C1C}">
                  <a14:useLocalDpi xmlns:a14="http://schemas.microsoft.com/office/drawing/2010/main" val="0"/>
                </a:ext>
              </a:extLst>
            </a:blip>
            <a:stretch>
              <a:fillRect/>
            </a:stretch>
          </p:blipFill>
          <p:spPr>
            <a:xfrm>
              <a:off x="9540339" y="477546"/>
              <a:ext cx="214490" cy="113259"/>
            </a:xfrm>
            <a:prstGeom prst="rect">
              <a:avLst/>
            </a:prstGeom>
          </p:spPr>
        </p:pic>
        <p:pic>
          <p:nvPicPr>
            <p:cNvPr id="14" name="object 14"/>
            <p:cNvPicPr/>
            <p:nvPr/>
          </p:nvPicPr>
          <p:blipFill>
            <a:blip r:embed="rId7" cstate="print">
              <a:extLst>
                <a:ext uri="{28A0092B-C50C-407E-A947-70E740481C1C}">
                  <a14:useLocalDpi xmlns:a14="http://schemas.microsoft.com/office/drawing/2010/main" val="0"/>
                </a:ext>
              </a:extLst>
            </a:blip>
            <a:stretch>
              <a:fillRect/>
            </a:stretch>
          </p:blipFill>
          <p:spPr>
            <a:xfrm>
              <a:off x="9477242" y="669007"/>
              <a:ext cx="147368" cy="89280"/>
            </a:xfrm>
            <a:prstGeom prst="rect">
              <a:avLst/>
            </a:prstGeom>
          </p:spPr>
        </p:pic>
        <p:pic>
          <p:nvPicPr>
            <p:cNvPr id="15" name="object 15"/>
            <p:cNvPicPr/>
            <p:nvPr/>
          </p:nvPicPr>
          <p:blipFill>
            <a:blip r:embed="rId8" cstate="print">
              <a:extLst>
                <a:ext uri="{28A0092B-C50C-407E-A947-70E740481C1C}">
                  <a14:useLocalDpi xmlns:a14="http://schemas.microsoft.com/office/drawing/2010/main" val="0"/>
                </a:ext>
              </a:extLst>
            </a:blip>
            <a:stretch>
              <a:fillRect/>
            </a:stretch>
          </p:blipFill>
          <p:spPr>
            <a:xfrm>
              <a:off x="9865288" y="433918"/>
              <a:ext cx="164349" cy="99720"/>
            </a:xfrm>
            <a:prstGeom prst="rect">
              <a:avLst/>
            </a:prstGeom>
          </p:spPr>
        </p:pic>
        <p:pic>
          <p:nvPicPr>
            <p:cNvPr id="16" name="object 16"/>
            <p:cNvPicPr/>
            <p:nvPr/>
          </p:nvPicPr>
          <p:blipFill>
            <a:blip r:embed="rId9" cstate="print">
              <a:extLst>
                <a:ext uri="{28A0092B-C50C-407E-A947-70E740481C1C}">
                  <a14:useLocalDpi xmlns:a14="http://schemas.microsoft.com/office/drawing/2010/main" val="0"/>
                </a:ext>
              </a:extLst>
            </a:blip>
            <a:stretch>
              <a:fillRect/>
            </a:stretch>
          </p:blipFill>
          <p:spPr>
            <a:xfrm>
              <a:off x="9737602" y="701145"/>
              <a:ext cx="184029" cy="187738"/>
            </a:xfrm>
            <a:prstGeom prst="rect">
              <a:avLst/>
            </a:prstGeom>
          </p:spPr>
        </p:pic>
        <p:pic>
          <p:nvPicPr>
            <p:cNvPr id="17" name="object 17"/>
            <p:cNvPicPr/>
            <p:nvPr/>
          </p:nvPicPr>
          <p:blipFill>
            <a:blip r:embed="rId10" cstate="print">
              <a:extLst>
                <a:ext uri="{28A0092B-C50C-407E-A947-70E740481C1C}">
                  <a14:useLocalDpi xmlns:a14="http://schemas.microsoft.com/office/drawing/2010/main" val="0"/>
                </a:ext>
              </a:extLst>
            </a:blip>
            <a:stretch>
              <a:fillRect/>
            </a:stretch>
          </p:blipFill>
          <p:spPr>
            <a:xfrm>
              <a:off x="9019694" y="739119"/>
              <a:ext cx="151009" cy="110295"/>
            </a:xfrm>
            <a:prstGeom prst="rect">
              <a:avLst/>
            </a:prstGeom>
          </p:spPr>
        </p:pic>
        <p:sp>
          <p:nvSpPr>
            <p:cNvPr id="18" name="object 18"/>
            <p:cNvSpPr/>
            <p:nvPr/>
          </p:nvSpPr>
          <p:spPr>
            <a:xfrm>
              <a:off x="8570950" y="1555800"/>
              <a:ext cx="1487805" cy="85090"/>
            </a:xfrm>
            <a:custGeom>
              <a:avLst/>
              <a:gdLst/>
              <a:ahLst/>
              <a:cxnLst/>
              <a:rect l="l" t="t" r="r" b="b"/>
              <a:pathLst>
                <a:path w="1487804" h="85089">
                  <a:moveTo>
                    <a:pt x="17529" y="0"/>
                  </a:moveTo>
                  <a:lnTo>
                    <a:pt x="8065" y="0"/>
                  </a:lnTo>
                  <a:lnTo>
                    <a:pt x="984" y="5930"/>
                  </a:lnTo>
                  <a:lnTo>
                    <a:pt x="0" y="15980"/>
                  </a:lnTo>
                  <a:lnTo>
                    <a:pt x="0" y="25342"/>
                  </a:lnTo>
                  <a:lnTo>
                    <a:pt x="43296" y="36022"/>
                  </a:lnTo>
                  <a:lnTo>
                    <a:pt x="240101" y="51470"/>
                  </a:lnTo>
                  <a:lnTo>
                    <a:pt x="447481" y="64438"/>
                  </a:lnTo>
                  <a:lnTo>
                    <a:pt x="708208" y="76407"/>
                  </a:lnTo>
                  <a:lnTo>
                    <a:pt x="927924" y="82637"/>
                  </a:lnTo>
                  <a:lnTo>
                    <a:pt x="1161815" y="85013"/>
                  </a:lnTo>
                  <a:lnTo>
                    <a:pt x="1356283" y="83215"/>
                  </a:lnTo>
                  <a:lnTo>
                    <a:pt x="1487449" y="79766"/>
                  </a:lnTo>
                  <a:lnTo>
                    <a:pt x="1487449" y="51470"/>
                  </a:lnTo>
                  <a:lnTo>
                    <a:pt x="1124462" y="51470"/>
                  </a:lnTo>
                  <a:lnTo>
                    <a:pt x="906899" y="48716"/>
                  </a:lnTo>
                  <a:lnTo>
                    <a:pt x="637787" y="40143"/>
                  </a:lnTo>
                  <a:lnTo>
                    <a:pt x="403198" y="28386"/>
                  </a:lnTo>
                  <a:lnTo>
                    <a:pt x="176052" y="13234"/>
                  </a:lnTo>
                  <a:lnTo>
                    <a:pt x="30100" y="1187"/>
                  </a:lnTo>
                  <a:lnTo>
                    <a:pt x="17529" y="0"/>
                  </a:lnTo>
                  <a:close/>
                </a:path>
                <a:path w="1487804" h="85089">
                  <a:moveTo>
                    <a:pt x="1487449" y="46228"/>
                  </a:moveTo>
                  <a:lnTo>
                    <a:pt x="1426281" y="48123"/>
                  </a:lnTo>
                  <a:lnTo>
                    <a:pt x="1274295" y="50936"/>
                  </a:lnTo>
                  <a:lnTo>
                    <a:pt x="1124462" y="51470"/>
                  </a:lnTo>
                  <a:lnTo>
                    <a:pt x="1487449" y="51470"/>
                  </a:lnTo>
                  <a:lnTo>
                    <a:pt x="1487449" y="46228"/>
                  </a:lnTo>
                  <a:close/>
                </a:path>
              </a:pathLst>
            </a:custGeom>
            <a:solidFill>
              <a:srgbClr val="FFFFFF">
                <a:alpha val="72999"/>
              </a:srgbClr>
            </a:solidFill>
          </p:spPr>
          <p:txBody>
            <a:bodyPr wrap="square" lIns="0" tIns="0" rIns="0" bIns="0" rtlCol="0"/>
            <a:lstStyle/>
            <a:p>
              <a:endParaRPr/>
            </a:p>
          </p:txBody>
        </p:sp>
        <p:sp>
          <p:nvSpPr>
            <p:cNvPr id="19" name="object 19"/>
            <p:cNvSpPr/>
            <p:nvPr/>
          </p:nvSpPr>
          <p:spPr>
            <a:xfrm>
              <a:off x="5278848" y="1215504"/>
              <a:ext cx="4779645" cy="3229610"/>
            </a:xfrm>
            <a:custGeom>
              <a:avLst/>
              <a:gdLst/>
              <a:ahLst/>
              <a:cxnLst/>
              <a:rect l="l" t="t" r="r" b="b"/>
              <a:pathLst>
                <a:path w="4779645" h="3229610">
                  <a:moveTo>
                    <a:pt x="1591986" y="0"/>
                  </a:moveTo>
                  <a:lnTo>
                    <a:pt x="1516503" y="2742"/>
                  </a:lnTo>
                  <a:lnTo>
                    <a:pt x="1470214" y="6546"/>
                  </a:lnTo>
                  <a:lnTo>
                    <a:pt x="1424074" y="11769"/>
                  </a:lnTo>
                  <a:lnTo>
                    <a:pt x="1378099" y="18258"/>
                  </a:lnTo>
                  <a:lnTo>
                    <a:pt x="1332305" y="25860"/>
                  </a:lnTo>
                  <a:lnTo>
                    <a:pt x="1281684" y="35759"/>
                  </a:lnTo>
                  <a:lnTo>
                    <a:pt x="1231332" y="46951"/>
                  </a:lnTo>
                  <a:lnTo>
                    <a:pt x="1181280" y="59425"/>
                  </a:lnTo>
                  <a:lnTo>
                    <a:pt x="1131558" y="73173"/>
                  </a:lnTo>
                  <a:lnTo>
                    <a:pt x="1082198" y="88184"/>
                  </a:lnTo>
                  <a:lnTo>
                    <a:pt x="1033230" y="104448"/>
                  </a:lnTo>
                  <a:lnTo>
                    <a:pt x="984684" y="121958"/>
                  </a:lnTo>
                  <a:lnTo>
                    <a:pt x="936593" y="140701"/>
                  </a:lnTo>
                  <a:lnTo>
                    <a:pt x="888986" y="160670"/>
                  </a:lnTo>
                  <a:lnTo>
                    <a:pt x="846621" y="179770"/>
                  </a:lnTo>
                  <a:lnTo>
                    <a:pt x="804711" y="199877"/>
                  </a:lnTo>
                  <a:lnTo>
                    <a:pt x="763294" y="221006"/>
                  </a:lnTo>
                  <a:lnTo>
                    <a:pt x="722408" y="243171"/>
                  </a:lnTo>
                  <a:lnTo>
                    <a:pt x="682091" y="266385"/>
                  </a:lnTo>
                  <a:lnTo>
                    <a:pt x="642453" y="290776"/>
                  </a:lnTo>
                  <a:lnTo>
                    <a:pt x="603502" y="316278"/>
                  </a:lnTo>
                  <a:lnTo>
                    <a:pt x="565284" y="342887"/>
                  </a:lnTo>
                  <a:lnTo>
                    <a:pt x="527843" y="370601"/>
                  </a:lnTo>
                  <a:lnTo>
                    <a:pt x="491222" y="399418"/>
                  </a:lnTo>
                  <a:lnTo>
                    <a:pt x="455492" y="429356"/>
                  </a:lnTo>
                  <a:lnTo>
                    <a:pt x="420704" y="460416"/>
                  </a:lnTo>
                  <a:lnTo>
                    <a:pt x="386921" y="492593"/>
                  </a:lnTo>
                  <a:lnTo>
                    <a:pt x="354209" y="525882"/>
                  </a:lnTo>
                  <a:lnTo>
                    <a:pt x="322630" y="560276"/>
                  </a:lnTo>
                  <a:lnTo>
                    <a:pt x="292385" y="595864"/>
                  </a:lnTo>
                  <a:lnTo>
                    <a:pt x="263410" y="632517"/>
                  </a:lnTo>
                  <a:lnTo>
                    <a:pt x="235761" y="670199"/>
                  </a:lnTo>
                  <a:lnTo>
                    <a:pt x="209495" y="708872"/>
                  </a:lnTo>
                  <a:lnTo>
                    <a:pt x="184670" y="748503"/>
                  </a:lnTo>
                  <a:lnTo>
                    <a:pt x="158779" y="793577"/>
                  </a:lnTo>
                  <a:lnTo>
                    <a:pt x="134843" y="839712"/>
                  </a:lnTo>
                  <a:lnTo>
                    <a:pt x="112871" y="886816"/>
                  </a:lnTo>
                  <a:lnTo>
                    <a:pt x="92870" y="934797"/>
                  </a:lnTo>
                  <a:lnTo>
                    <a:pt x="74852" y="983563"/>
                  </a:lnTo>
                  <a:lnTo>
                    <a:pt x="58823" y="1033023"/>
                  </a:lnTo>
                  <a:lnTo>
                    <a:pt x="44794" y="1083085"/>
                  </a:lnTo>
                  <a:lnTo>
                    <a:pt x="32773" y="1133656"/>
                  </a:lnTo>
                  <a:lnTo>
                    <a:pt x="22770" y="1184646"/>
                  </a:lnTo>
                  <a:lnTo>
                    <a:pt x="15344" y="1230811"/>
                  </a:lnTo>
                  <a:lnTo>
                    <a:pt x="9352" y="1277179"/>
                  </a:lnTo>
                  <a:lnTo>
                    <a:pt x="4813" y="1323702"/>
                  </a:lnTo>
                  <a:lnTo>
                    <a:pt x="1745" y="1370335"/>
                  </a:lnTo>
                  <a:lnTo>
                    <a:pt x="164" y="1417031"/>
                  </a:lnTo>
                  <a:lnTo>
                    <a:pt x="0" y="1463731"/>
                  </a:lnTo>
                  <a:lnTo>
                    <a:pt x="1078" y="1510398"/>
                  </a:lnTo>
                  <a:lnTo>
                    <a:pt x="3334" y="1557009"/>
                  </a:lnTo>
                  <a:lnTo>
                    <a:pt x="6705" y="1603541"/>
                  </a:lnTo>
                  <a:lnTo>
                    <a:pt x="11124" y="1649974"/>
                  </a:lnTo>
                  <a:lnTo>
                    <a:pt x="16764" y="1696269"/>
                  </a:lnTo>
                  <a:lnTo>
                    <a:pt x="23564" y="1742381"/>
                  </a:lnTo>
                  <a:lnTo>
                    <a:pt x="31366" y="1788323"/>
                  </a:lnTo>
                  <a:lnTo>
                    <a:pt x="40011" y="1834106"/>
                  </a:lnTo>
                  <a:lnTo>
                    <a:pt x="49339" y="1879742"/>
                  </a:lnTo>
                  <a:lnTo>
                    <a:pt x="62705" y="1936392"/>
                  </a:lnTo>
                  <a:lnTo>
                    <a:pt x="93662" y="2048843"/>
                  </a:lnTo>
                  <a:lnTo>
                    <a:pt x="131355" y="2159371"/>
                  </a:lnTo>
                  <a:lnTo>
                    <a:pt x="164946" y="2240361"/>
                  </a:lnTo>
                  <a:lnTo>
                    <a:pt x="209208" y="2332638"/>
                  </a:lnTo>
                  <a:lnTo>
                    <a:pt x="259435" y="2421905"/>
                  </a:lnTo>
                  <a:lnTo>
                    <a:pt x="307469" y="2495449"/>
                  </a:lnTo>
                  <a:lnTo>
                    <a:pt x="359812" y="2566022"/>
                  </a:lnTo>
                  <a:lnTo>
                    <a:pt x="425780" y="2644515"/>
                  </a:lnTo>
                  <a:lnTo>
                    <a:pt x="497166" y="2718158"/>
                  </a:lnTo>
                  <a:lnTo>
                    <a:pt x="562431" y="2777074"/>
                  </a:lnTo>
                  <a:lnTo>
                    <a:pt x="631108" y="2831925"/>
                  </a:lnTo>
                  <a:lnTo>
                    <a:pt x="697503" y="2878910"/>
                  </a:lnTo>
                  <a:lnTo>
                    <a:pt x="741093" y="2907346"/>
                  </a:lnTo>
                  <a:lnTo>
                    <a:pt x="785508" y="2934455"/>
                  </a:lnTo>
                  <a:lnTo>
                    <a:pt x="830701" y="2960225"/>
                  </a:lnTo>
                  <a:lnTo>
                    <a:pt x="876627" y="2984644"/>
                  </a:lnTo>
                  <a:lnTo>
                    <a:pt x="923237" y="3007698"/>
                  </a:lnTo>
                  <a:lnTo>
                    <a:pt x="970486" y="3029376"/>
                  </a:lnTo>
                  <a:lnTo>
                    <a:pt x="1018326" y="3049664"/>
                  </a:lnTo>
                  <a:lnTo>
                    <a:pt x="1066710" y="3068551"/>
                  </a:lnTo>
                  <a:lnTo>
                    <a:pt x="1115557" y="3086190"/>
                  </a:lnTo>
                  <a:lnTo>
                    <a:pt x="1164791" y="3102614"/>
                  </a:lnTo>
                  <a:lnTo>
                    <a:pt x="1214380" y="3117860"/>
                  </a:lnTo>
                  <a:lnTo>
                    <a:pt x="1264289" y="3131966"/>
                  </a:lnTo>
                  <a:lnTo>
                    <a:pt x="1314483" y="3144969"/>
                  </a:lnTo>
                  <a:lnTo>
                    <a:pt x="1364929" y="3156907"/>
                  </a:lnTo>
                  <a:lnTo>
                    <a:pt x="1415592" y="3167816"/>
                  </a:lnTo>
                  <a:lnTo>
                    <a:pt x="1466438" y="3177734"/>
                  </a:lnTo>
                  <a:lnTo>
                    <a:pt x="1517433" y="3186699"/>
                  </a:lnTo>
                  <a:lnTo>
                    <a:pt x="1568587" y="3194713"/>
                  </a:lnTo>
                  <a:lnTo>
                    <a:pt x="1619855" y="3201823"/>
                  </a:lnTo>
                  <a:lnTo>
                    <a:pt x="1671223" y="3208054"/>
                  </a:lnTo>
                  <a:lnTo>
                    <a:pt x="1722674" y="3213434"/>
                  </a:lnTo>
                  <a:lnTo>
                    <a:pt x="1774195" y="3217989"/>
                  </a:lnTo>
                  <a:lnTo>
                    <a:pt x="1825771" y="3221746"/>
                  </a:lnTo>
                  <a:lnTo>
                    <a:pt x="1877387" y="3224731"/>
                  </a:lnTo>
                  <a:lnTo>
                    <a:pt x="1929028" y="3226972"/>
                  </a:lnTo>
                  <a:lnTo>
                    <a:pt x="1980678" y="3228495"/>
                  </a:lnTo>
                  <a:lnTo>
                    <a:pt x="2032359" y="3229286"/>
                  </a:lnTo>
                  <a:lnTo>
                    <a:pt x="2084024" y="3229419"/>
                  </a:lnTo>
                  <a:lnTo>
                    <a:pt x="2135669" y="3228908"/>
                  </a:lnTo>
                  <a:lnTo>
                    <a:pt x="2187291" y="3227770"/>
                  </a:lnTo>
                  <a:lnTo>
                    <a:pt x="2238885" y="3226021"/>
                  </a:lnTo>
                  <a:lnTo>
                    <a:pt x="2290448" y="3223676"/>
                  </a:lnTo>
                  <a:lnTo>
                    <a:pt x="2341975" y="3220751"/>
                  </a:lnTo>
                  <a:lnTo>
                    <a:pt x="2393462" y="3217262"/>
                  </a:lnTo>
                  <a:lnTo>
                    <a:pt x="2444906" y="3213225"/>
                  </a:lnTo>
                  <a:lnTo>
                    <a:pt x="2496302" y="3208656"/>
                  </a:lnTo>
                  <a:lnTo>
                    <a:pt x="2547647" y="3203570"/>
                  </a:lnTo>
                  <a:lnTo>
                    <a:pt x="2598936" y="3197983"/>
                  </a:lnTo>
                  <a:lnTo>
                    <a:pt x="2650165" y="3191912"/>
                  </a:lnTo>
                  <a:lnTo>
                    <a:pt x="2701331" y="3185371"/>
                  </a:lnTo>
                  <a:lnTo>
                    <a:pt x="2752429" y="3178377"/>
                  </a:lnTo>
                  <a:lnTo>
                    <a:pt x="2803455" y="3170946"/>
                  </a:lnTo>
                  <a:lnTo>
                    <a:pt x="2854406" y="3163094"/>
                  </a:lnTo>
                  <a:lnTo>
                    <a:pt x="2905276" y="3154835"/>
                  </a:lnTo>
                  <a:lnTo>
                    <a:pt x="2956088" y="3146126"/>
                  </a:lnTo>
                  <a:lnTo>
                    <a:pt x="3006829" y="3137034"/>
                  </a:lnTo>
                  <a:lnTo>
                    <a:pt x="3057496" y="3127561"/>
                  </a:lnTo>
                  <a:lnTo>
                    <a:pt x="3108087" y="3117708"/>
                  </a:lnTo>
                  <a:lnTo>
                    <a:pt x="3158599" y="3107476"/>
                  </a:lnTo>
                  <a:lnTo>
                    <a:pt x="3209029" y="3096867"/>
                  </a:lnTo>
                  <a:lnTo>
                    <a:pt x="3259377" y="3085881"/>
                  </a:lnTo>
                  <a:lnTo>
                    <a:pt x="3309637" y="3074520"/>
                  </a:lnTo>
                  <a:lnTo>
                    <a:pt x="3359809" y="3062785"/>
                  </a:lnTo>
                  <a:lnTo>
                    <a:pt x="3409882" y="3050654"/>
                  </a:lnTo>
                  <a:lnTo>
                    <a:pt x="3459872" y="3038199"/>
                  </a:lnTo>
                  <a:lnTo>
                    <a:pt x="3509779" y="3025427"/>
                  </a:lnTo>
                  <a:lnTo>
                    <a:pt x="3559602" y="3012342"/>
                  </a:lnTo>
                  <a:lnTo>
                    <a:pt x="3609341" y="2998951"/>
                  </a:lnTo>
                  <a:lnTo>
                    <a:pt x="3658997" y="2985260"/>
                  </a:lnTo>
                  <a:lnTo>
                    <a:pt x="3708569" y="2971274"/>
                  </a:lnTo>
                  <a:lnTo>
                    <a:pt x="3758056" y="2956999"/>
                  </a:lnTo>
                  <a:lnTo>
                    <a:pt x="3856792" y="2927647"/>
                  </a:lnTo>
                  <a:lnTo>
                    <a:pt x="3906020" y="2912519"/>
                  </a:lnTo>
                  <a:lnTo>
                    <a:pt x="3955146" y="2897070"/>
                  </a:lnTo>
                  <a:lnTo>
                    <a:pt x="4004173" y="2881315"/>
                  </a:lnTo>
                  <a:lnTo>
                    <a:pt x="4053103" y="2865267"/>
                  </a:lnTo>
                  <a:lnTo>
                    <a:pt x="4101939" y="2848940"/>
                  </a:lnTo>
                  <a:lnTo>
                    <a:pt x="4150683" y="2832348"/>
                  </a:lnTo>
                  <a:lnTo>
                    <a:pt x="4247908" y="2798422"/>
                  </a:lnTo>
                  <a:lnTo>
                    <a:pt x="4344800" y="2763558"/>
                  </a:lnTo>
                  <a:lnTo>
                    <a:pt x="4393116" y="2745769"/>
                  </a:lnTo>
                  <a:lnTo>
                    <a:pt x="4441339" y="2727732"/>
                  </a:lnTo>
                  <a:lnTo>
                    <a:pt x="4489464" y="2709436"/>
                  </a:lnTo>
                  <a:lnTo>
                    <a:pt x="4537484" y="2690873"/>
                  </a:lnTo>
                  <a:lnTo>
                    <a:pt x="4585394" y="2672033"/>
                  </a:lnTo>
                  <a:lnTo>
                    <a:pt x="4633189" y="2652908"/>
                  </a:lnTo>
                  <a:lnTo>
                    <a:pt x="4728468" y="2613896"/>
                  </a:lnTo>
                  <a:lnTo>
                    <a:pt x="4779551" y="2592555"/>
                  </a:lnTo>
                  <a:lnTo>
                    <a:pt x="4779551" y="2535124"/>
                  </a:lnTo>
                  <a:lnTo>
                    <a:pt x="4708195" y="2564852"/>
                  </a:lnTo>
                  <a:lnTo>
                    <a:pt x="4613341" y="2603537"/>
                  </a:lnTo>
                  <a:lnTo>
                    <a:pt x="4565796" y="2622585"/>
                  </a:lnTo>
                  <a:lnTo>
                    <a:pt x="4518152" y="2641381"/>
                  </a:lnTo>
                  <a:lnTo>
                    <a:pt x="4470411" y="2659926"/>
                  </a:lnTo>
                  <a:lnTo>
                    <a:pt x="4422574" y="2678220"/>
                  </a:lnTo>
                  <a:lnTo>
                    <a:pt x="4374644" y="2696265"/>
                  </a:lnTo>
                  <a:lnTo>
                    <a:pt x="4326624" y="2714060"/>
                  </a:lnTo>
                  <a:lnTo>
                    <a:pt x="4278514" y="2731607"/>
                  </a:lnTo>
                  <a:lnTo>
                    <a:pt x="4182039" y="2765982"/>
                  </a:lnTo>
                  <a:lnTo>
                    <a:pt x="4133677" y="2782822"/>
                  </a:lnTo>
                  <a:lnTo>
                    <a:pt x="4085230" y="2799411"/>
                  </a:lnTo>
                  <a:lnTo>
                    <a:pt x="4036695" y="2815735"/>
                  </a:lnTo>
                  <a:lnTo>
                    <a:pt x="3988070" y="2831781"/>
                  </a:lnTo>
                  <a:lnTo>
                    <a:pt x="3939352" y="2847535"/>
                  </a:lnTo>
                  <a:lnTo>
                    <a:pt x="3890538" y="2862984"/>
                  </a:lnTo>
                  <a:lnTo>
                    <a:pt x="3841626" y="2878113"/>
                  </a:lnTo>
                  <a:lnTo>
                    <a:pt x="3743533" y="2907470"/>
                  </a:lnTo>
                  <a:lnTo>
                    <a:pt x="3694374" y="2921747"/>
                  </a:lnTo>
                  <a:lnTo>
                    <a:pt x="3645133" y="2935738"/>
                  </a:lnTo>
                  <a:lnTo>
                    <a:pt x="3595813" y="2949435"/>
                  </a:lnTo>
                  <a:lnTo>
                    <a:pt x="3546413" y="2962834"/>
                  </a:lnTo>
                  <a:lnTo>
                    <a:pt x="3496934" y="2975927"/>
                  </a:lnTo>
                  <a:lnTo>
                    <a:pt x="3447376" y="2988709"/>
                  </a:lnTo>
                  <a:lnTo>
                    <a:pt x="3397739" y="3001175"/>
                  </a:lnTo>
                  <a:lnTo>
                    <a:pt x="3348024" y="3013319"/>
                  </a:lnTo>
                  <a:lnTo>
                    <a:pt x="3298214" y="3025063"/>
                  </a:lnTo>
                  <a:lnTo>
                    <a:pt x="3248322" y="3036435"/>
                  </a:lnTo>
                  <a:lnTo>
                    <a:pt x="3198350" y="3047434"/>
                  </a:lnTo>
                  <a:lnTo>
                    <a:pt x="3148301" y="3058059"/>
                  </a:lnTo>
                  <a:lnTo>
                    <a:pt x="3098177" y="3068307"/>
                  </a:lnTo>
                  <a:lnTo>
                    <a:pt x="3047982" y="3078179"/>
                  </a:lnTo>
                  <a:lnTo>
                    <a:pt x="2997718" y="3087673"/>
                  </a:lnTo>
                  <a:lnTo>
                    <a:pt x="2947389" y="3096787"/>
                  </a:lnTo>
                  <a:lnTo>
                    <a:pt x="2896996" y="3105521"/>
                  </a:lnTo>
                  <a:lnTo>
                    <a:pt x="2846552" y="3113806"/>
                  </a:lnTo>
                  <a:lnTo>
                    <a:pt x="2796036" y="3121686"/>
                  </a:lnTo>
                  <a:lnTo>
                    <a:pt x="2745452" y="3129147"/>
                  </a:lnTo>
                  <a:lnTo>
                    <a:pt x="2694805" y="3136174"/>
                  </a:lnTo>
                  <a:lnTo>
                    <a:pt x="2644100" y="3142749"/>
                  </a:lnTo>
                  <a:lnTo>
                    <a:pt x="2593341" y="3148859"/>
                  </a:lnTo>
                  <a:lnTo>
                    <a:pt x="2542532" y="3154487"/>
                  </a:lnTo>
                  <a:lnTo>
                    <a:pt x="2491679" y="3159619"/>
                  </a:lnTo>
                  <a:lnTo>
                    <a:pt x="2440787" y="3164238"/>
                  </a:lnTo>
                  <a:lnTo>
                    <a:pt x="2389859" y="3168329"/>
                  </a:lnTo>
                  <a:lnTo>
                    <a:pt x="2338900" y="3171877"/>
                  </a:lnTo>
                  <a:lnTo>
                    <a:pt x="2287915" y="3174866"/>
                  </a:lnTo>
                  <a:lnTo>
                    <a:pt x="2236909" y="3177280"/>
                  </a:lnTo>
                  <a:lnTo>
                    <a:pt x="2185886" y="3179105"/>
                  </a:lnTo>
                  <a:lnTo>
                    <a:pt x="2134851" y="3180325"/>
                  </a:lnTo>
                  <a:lnTo>
                    <a:pt x="2083809" y="3180924"/>
                  </a:lnTo>
                  <a:lnTo>
                    <a:pt x="2032763" y="3180886"/>
                  </a:lnTo>
                  <a:lnTo>
                    <a:pt x="1981720" y="3180197"/>
                  </a:lnTo>
                  <a:lnTo>
                    <a:pt x="1930780" y="3178783"/>
                  </a:lnTo>
                  <a:lnTo>
                    <a:pt x="1879838" y="3176664"/>
                  </a:lnTo>
                  <a:lnTo>
                    <a:pt x="1828917" y="3173815"/>
                  </a:lnTo>
                  <a:lnTo>
                    <a:pt x="1778039" y="3170208"/>
                  </a:lnTo>
                  <a:lnTo>
                    <a:pt x="1727227" y="3165816"/>
                  </a:lnTo>
                  <a:lnTo>
                    <a:pt x="1676503" y="3160614"/>
                  </a:lnTo>
                  <a:lnTo>
                    <a:pt x="1625891" y="3154574"/>
                  </a:lnTo>
                  <a:lnTo>
                    <a:pt x="1575412" y="3147670"/>
                  </a:lnTo>
                  <a:lnTo>
                    <a:pt x="1525090" y="3139874"/>
                  </a:lnTo>
                  <a:lnTo>
                    <a:pt x="1474947" y="3131161"/>
                  </a:lnTo>
                  <a:lnTo>
                    <a:pt x="1425005" y="3121504"/>
                  </a:lnTo>
                  <a:lnTo>
                    <a:pt x="1375288" y="3110876"/>
                  </a:lnTo>
                  <a:lnTo>
                    <a:pt x="1325818" y="3099250"/>
                  </a:lnTo>
                  <a:lnTo>
                    <a:pt x="1276618" y="3086599"/>
                  </a:lnTo>
                  <a:lnTo>
                    <a:pt x="1227710" y="3072897"/>
                  </a:lnTo>
                  <a:lnTo>
                    <a:pt x="1179117" y="3058118"/>
                  </a:lnTo>
                  <a:lnTo>
                    <a:pt x="1130861" y="3042234"/>
                  </a:lnTo>
                  <a:lnTo>
                    <a:pt x="1082966" y="3025219"/>
                  </a:lnTo>
                  <a:lnTo>
                    <a:pt x="1035592" y="3007030"/>
                  </a:lnTo>
                  <a:lnTo>
                    <a:pt x="988780" y="2987484"/>
                  </a:lnTo>
                  <a:lnTo>
                    <a:pt x="942574" y="2966591"/>
                  </a:lnTo>
                  <a:lnTo>
                    <a:pt x="897014" y="2944367"/>
                  </a:lnTo>
                  <a:lnTo>
                    <a:pt x="852142" y="2920824"/>
                  </a:lnTo>
                  <a:lnTo>
                    <a:pt x="808001" y="2895975"/>
                  </a:lnTo>
                  <a:lnTo>
                    <a:pt x="764632" y="2869834"/>
                  </a:lnTo>
                  <a:lnTo>
                    <a:pt x="722076" y="2842413"/>
                  </a:lnTo>
                  <a:lnTo>
                    <a:pt x="668666" y="2805632"/>
                  </a:lnTo>
                  <a:lnTo>
                    <a:pt x="601334" y="2753102"/>
                  </a:lnTo>
                  <a:lnTo>
                    <a:pt x="526541" y="2687335"/>
                  </a:lnTo>
                  <a:lnTo>
                    <a:pt x="466470" y="2626667"/>
                  </a:lnTo>
                  <a:lnTo>
                    <a:pt x="410142" y="2562519"/>
                  </a:lnTo>
                  <a:lnTo>
                    <a:pt x="349197" y="2483705"/>
                  </a:lnTo>
                  <a:lnTo>
                    <a:pt x="301704" y="2412689"/>
                  </a:lnTo>
                  <a:lnTo>
                    <a:pt x="251316" y="2326632"/>
                  </a:lnTo>
                  <a:lnTo>
                    <a:pt x="212984" y="2250163"/>
                  </a:lnTo>
                  <a:lnTo>
                    <a:pt x="167664" y="2145414"/>
                  </a:lnTo>
                  <a:lnTo>
                    <a:pt x="134342" y="2051148"/>
                  </a:lnTo>
                  <a:lnTo>
                    <a:pt x="106311" y="1955093"/>
                  </a:lnTo>
                  <a:lnTo>
                    <a:pt x="85737" y="1871614"/>
                  </a:lnTo>
                  <a:lnTo>
                    <a:pt x="76313" y="1826759"/>
                  </a:lnTo>
                  <a:lnTo>
                    <a:pt x="67560" y="1781769"/>
                  </a:lnTo>
                  <a:lnTo>
                    <a:pt x="59636" y="1736640"/>
                  </a:lnTo>
                  <a:lnTo>
                    <a:pt x="52697" y="1691364"/>
                  </a:lnTo>
                  <a:lnTo>
                    <a:pt x="46900" y="1645935"/>
                  </a:lnTo>
                  <a:lnTo>
                    <a:pt x="42317" y="1600390"/>
                  </a:lnTo>
                  <a:lnTo>
                    <a:pt x="38761" y="1554765"/>
                  </a:lnTo>
                  <a:lnTo>
                    <a:pt x="36295" y="1509084"/>
                  </a:lnTo>
                  <a:lnTo>
                    <a:pt x="34982" y="1463369"/>
                  </a:lnTo>
                  <a:lnTo>
                    <a:pt x="34886" y="1417640"/>
                  </a:lnTo>
                  <a:lnTo>
                    <a:pt x="36177" y="1371947"/>
                  </a:lnTo>
                  <a:lnTo>
                    <a:pt x="38924" y="1326336"/>
                  </a:lnTo>
                  <a:lnTo>
                    <a:pt x="43108" y="1280848"/>
                  </a:lnTo>
                  <a:lnTo>
                    <a:pt x="48711" y="1235526"/>
                  </a:lnTo>
                  <a:lnTo>
                    <a:pt x="55714" y="1190412"/>
                  </a:lnTo>
                  <a:lnTo>
                    <a:pt x="65239" y="1140615"/>
                  </a:lnTo>
                  <a:lnTo>
                    <a:pt x="76679" y="1091223"/>
                  </a:lnTo>
                  <a:lnTo>
                    <a:pt x="90034" y="1042317"/>
                  </a:lnTo>
                  <a:lnTo>
                    <a:pt x="105303" y="993983"/>
                  </a:lnTo>
                  <a:lnTo>
                    <a:pt x="122488" y="946303"/>
                  </a:lnTo>
                  <a:lnTo>
                    <a:pt x="141587" y="899362"/>
                  </a:lnTo>
                  <a:lnTo>
                    <a:pt x="162601" y="853243"/>
                  </a:lnTo>
                  <a:lnTo>
                    <a:pt x="185530" y="808030"/>
                  </a:lnTo>
                  <a:lnTo>
                    <a:pt x="210375" y="763806"/>
                  </a:lnTo>
                  <a:lnTo>
                    <a:pt x="234256" y="724895"/>
                  </a:lnTo>
                  <a:lnTo>
                    <a:pt x="259567" y="686884"/>
                  </a:lnTo>
                  <a:lnTo>
                    <a:pt x="286256" y="649809"/>
                  </a:lnTo>
                  <a:lnTo>
                    <a:pt x="314271" y="613703"/>
                  </a:lnTo>
                  <a:lnTo>
                    <a:pt x="343559" y="578602"/>
                  </a:lnTo>
                  <a:lnTo>
                    <a:pt x="374183" y="544629"/>
                  </a:lnTo>
                  <a:lnTo>
                    <a:pt x="405952" y="511705"/>
                  </a:lnTo>
                  <a:lnTo>
                    <a:pt x="438805" y="479839"/>
                  </a:lnTo>
                  <a:lnTo>
                    <a:pt x="472680" y="449036"/>
                  </a:lnTo>
                  <a:lnTo>
                    <a:pt x="507516" y="419306"/>
                  </a:lnTo>
                  <a:lnTo>
                    <a:pt x="543270" y="390647"/>
                  </a:lnTo>
                  <a:lnTo>
                    <a:pt x="579864" y="363042"/>
                  </a:lnTo>
                  <a:lnTo>
                    <a:pt x="617255" y="336498"/>
                  </a:lnTo>
                  <a:lnTo>
                    <a:pt x="655401" y="311021"/>
                  </a:lnTo>
                  <a:lnTo>
                    <a:pt x="694257" y="286616"/>
                  </a:lnTo>
                  <a:lnTo>
                    <a:pt x="733831" y="263349"/>
                  </a:lnTo>
                  <a:lnTo>
                    <a:pt x="773996" y="241102"/>
                  </a:lnTo>
                  <a:lnTo>
                    <a:pt x="814716" y="219862"/>
                  </a:lnTo>
                  <a:lnTo>
                    <a:pt x="855954" y="199618"/>
                  </a:lnTo>
                  <a:lnTo>
                    <a:pt x="897673" y="180355"/>
                  </a:lnTo>
                  <a:lnTo>
                    <a:pt x="944574" y="160154"/>
                  </a:lnTo>
                  <a:lnTo>
                    <a:pt x="991992" y="141174"/>
                  </a:lnTo>
                  <a:lnTo>
                    <a:pt x="1039893" y="123416"/>
                  </a:lnTo>
                  <a:lnTo>
                    <a:pt x="1088240" y="106883"/>
                  </a:lnTo>
                  <a:lnTo>
                    <a:pt x="1136998" y="91575"/>
                  </a:lnTo>
                  <a:lnTo>
                    <a:pt x="1186132" y="77495"/>
                  </a:lnTo>
                  <a:lnTo>
                    <a:pt x="1235605" y="64644"/>
                  </a:lnTo>
                  <a:lnTo>
                    <a:pt x="1285383" y="53024"/>
                  </a:lnTo>
                  <a:lnTo>
                    <a:pt x="1335429" y="42637"/>
                  </a:lnTo>
                  <a:lnTo>
                    <a:pt x="1380711" y="34554"/>
                  </a:lnTo>
                  <a:lnTo>
                    <a:pt x="1426179" y="27571"/>
                  </a:lnTo>
                  <a:lnTo>
                    <a:pt x="1471809" y="21839"/>
                  </a:lnTo>
                  <a:lnTo>
                    <a:pt x="1517573" y="17514"/>
                  </a:lnTo>
                  <a:lnTo>
                    <a:pt x="1563445" y="14747"/>
                  </a:lnTo>
                  <a:lnTo>
                    <a:pt x="1620811" y="13823"/>
                  </a:lnTo>
                  <a:lnTo>
                    <a:pt x="1649445" y="14669"/>
                  </a:lnTo>
                  <a:lnTo>
                    <a:pt x="1692200" y="17989"/>
                  </a:lnTo>
                  <a:lnTo>
                    <a:pt x="1734273" y="24920"/>
                  </a:lnTo>
                  <a:lnTo>
                    <a:pt x="1774205" y="37731"/>
                  </a:lnTo>
                  <a:lnTo>
                    <a:pt x="1786114" y="44275"/>
                  </a:lnTo>
                  <a:lnTo>
                    <a:pt x="1792528" y="34813"/>
                  </a:lnTo>
                  <a:lnTo>
                    <a:pt x="1751292" y="16779"/>
                  </a:lnTo>
                  <a:lnTo>
                    <a:pt x="1708208" y="7472"/>
                  </a:lnTo>
                  <a:lnTo>
                    <a:pt x="1650157" y="1497"/>
                  </a:lnTo>
                  <a:lnTo>
                    <a:pt x="1621072" y="279"/>
                  </a:lnTo>
                  <a:lnTo>
                    <a:pt x="1591986" y="0"/>
                  </a:lnTo>
                  <a:close/>
                </a:path>
              </a:pathLst>
            </a:custGeom>
            <a:solidFill>
              <a:srgbClr val="7693CB"/>
            </a:solidFill>
          </p:spPr>
          <p:txBody>
            <a:bodyPr wrap="square" lIns="0" tIns="0" rIns="0" bIns="0" rtlCol="0"/>
            <a:lstStyle/>
            <a:p>
              <a:endParaRPr/>
            </a:p>
          </p:txBody>
        </p:sp>
        <p:pic>
          <p:nvPicPr>
            <p:cNvPr id="20" name="object 20"/>
            <p:cNvPicPr/>
            <p:nvPr/>
          </p:nvPicPr>
          <p:blipFill>
            <a:blip r:embed="rId11" cstate="print">
              <a:extLst>
                <a:ext uri="{28A0092B-C50C-407E-A947-70E740481C1C}">
                  <a14:useLocalDpi xmlns:a14="http://schemas.microsoft.com/office/drawing/2010/main" val="0"/>
                </a:ext>
              </a:extLst>
            </a:blip>
            <a:stretch>
              <a:fillRect/>
            </a:stretch>
          </p:blipFill>
          <p:spPr>
            <a:xfrm>
              <a:off x="9590875" y="3840480"/>
              <a:ext cx="467525" cy="790930"/>
            </a:xfrm>
            <a:prstGeom prst="rect">
              <a:avLst/>
            </a:prstGeom>
          </p:spPr>
        </p:pic>
        <p:pic>
          <p:nvPicPr>
            <p:cNvPr id="21" name="object 21"/>
            <p:cNvPicPr/>
            <p:nvPr/>
          </p:nvPicPr>
          <p:blipFill>
            <a:blip r:embed="rId12" cstate="print">
              <a:extLst>
                <a:ext uri="{28A0092B-C50C-407E-A947-70E740481C1C}">
                  <a14:useLocalDpi xmlns:a14="http://schemas.microsoft.com/office/drawing/2010/main" val="0"/>
                </a:ext>
              </a:extLst>
            </a:blip>
            <a:stretch>
              <a:fillRect/>
            </a:stretch>
          </p:blipFill>
          <p:spPr>
            <a:xfrm>
              <a:off x="8356600" y="4055236"/>
              <a:ext cx="1200862" cy="895697"/>
            </a:xfrm>
            <a:prstGeom prst="rect">
              <a:avLst/>
            </a:prstGeom>
          </p:spPr>
        </p:pic>
        <p:pic>
          <p:nvPicPr>
            <p:cNvPr id="22" name="object 22"/>
            <p:cNvPicPr/>
            <p:nvPr/>
          </p:nvPicPr>
          <p:blipFill>
            <a:blip r:embed="rId13" cstate="print">
              <a:extLst>
                <a:ext uri="{28A0092B-C50C-407E-A947-70E740481C1C}">
                  <a14:useLocalDpi xmlns:a14="http://schemas.microsoft.com/office/drawing/2010/main" val="0"/>
                </a:ext>
              </a:extLst>
            </a:blip>
            <a:stretch>
              <a:fillRect/>
            </a:stretch>
          </p:blipFill>
          <p:spPr>
            <a:xfrm>
              <a:off x="7755584" y="4407776"/>
              <a:ext cx="522023" cy="627597"/>
            </a:xfrm>
            <a:prstGeom prst="rect">
              <a:avLst/>
            </a:prstGeom>
          </p:spPr>
        </p:pic>
        <p:pic>
          <p:nvPicPr>
            <p:cNvPr id="23" name="object 23"/>
            <p:cNvPicPr/>
            <p:nvPr/>
          </p:nvPicPr>
          <p:blipFill>
            <a:blip r:embed="rId14" cstate="print">
              <a:extLst>
                <a:ext uri="{28A0092B-C50C-407E-A947-70E740481C1C}">
                  <a14:useLocalDpi xmlns:a14="http://schemas.microsoft.com/office/drawing/2010/main" val="0"/>
                </a:ext>
              </a:extLst>
            </a:blip>
            <a:stretch>
              <a:fillRect/>
            </a:stretch>
          </p:blipFill>
          <p:spPr>
            <a:xfrm>
              <a:off x="7153922" y="4479061"/>
              <a:ext cx="499744" cy="563659"/>
            </a:xfrm>
            <a:prstGeom prst="rect">
              <a:avLst/>
            </a:prstGeom>
          </p:spPr>
        </p:pic>
        <p:pic>
          <p:nvPicPr>
            <p:cNvPr id="24" name="object 24"/>
            <p:cNvPicPr/>
            <p:nvPr/>
          </p:nvPicPr>
          <p:blipFill>
            <a:blip r:embed="rId15" cstate="print">
              <a:extLst>
                <a:ext uri="{28A0092B-C50C-407E-A947-70E740481C1C}">
                  <a14:useLocalDpi xmlns:a14="http://schemas.microsoft.com/office/drawing/2010/main" val="0"/>
                </a:ext>
              </a:extLst>
            </a:blip>
            <a:stretch>
              <a:fillRect/>
            </a:stretch>
          </p:blipFill>
          <p:spPr>
            <a:xfrm>
              <a:off x="6621234" y="4427245"/>
              <a:ext cx="460565" cy="610716"/>
            </a:xfrm>
            <a:prstGeom prst="rect">
              <a:avLst/>
            </a:prstGeom>
          </p:spPr>
        </p:pic>
        <p:sp>
          <p:nvSpPr>
            <p:cNvPr id="25" name="object 25"/>
            <p:cNvSpPr/>
            <p:nvPr/>
          </p:nvSpPr>
          <p:spPr>
            <a:xfrm>
              <a:off x="5863155" y="4151800"/>
              <a:ext cx="683260" cy="791210"/>
            </a:xfrm>
            <a:custGeom>
              <a:avLst/>
              <a:gdLst/>
              <a:ahLst/>
              <a:cxnLst/>
              <a:rect l="l" t="t" r="r" b="b"/>
              <a:pathLst>
                <a:path w="683259" h="791210">
                  <a:moveTo>
                    <a:pt x="85207" y="0"/>
                  </a:moveTo>
                  <a:lnTo>
                    <a:pt x="13864" y="272271"/>
                  </a:lnTo>
                  <a:lnTo>
                    <a:pt x="0" y="443955"/>
                  </a:lnTo>
                  <a:lnTo>
                    <a:pt x="52539" y="587885"/>
                  </a:lnTo>
                  <a:lnTo>
                    <a:pt x="180406" y="776897"/>
                  </a:lnTo>
                  <a:lnTo>
                    <a:pt x="188434" y="784911"/>
                  </a:lnTo>
                  <a:lnTo>
                    <a:pt x="198350" y="789733"/>
                  </a:lnTo>
                  <a:lnTo>
                    <a:pt x="209272" y="791073"/>
                  </a:lnTo>
                  <a:lnTo>
                    <a:pt x="220322" y="788644"/>
                  </a:lnTo>
                  <a:lnTo>
                    <a:pt x="264445" y="768753"/>
                  </a:lnTo>
                  <a:lnTo>
                    <a:pt x="324423" y="736011"/>
                  </a:lnTo>
                  <a:lnTo>
                    <a:pt x="358578" y="714353"/>
                  </a:lnTo>
                  <a:lnTo>
                    <a:pt x="394560" y="688921"/>
                  </a:lnTo>
                  <a:lnTo>
                    <a:pt x="431656" y="659528"/>
                  </a:lnTo>
                  <a:lnTo>
                    <a:pt x="469156" y="625987"/>
                  </a:lnTo>
                  <a:lnTo>
                    <a:pt x="506346" y="588110"/>
                  </a:lnTo>
                  <a:lnTo>
                    <a:pt x="542514" y="545710"/>
                  </a:lnTo>
                  <a:lnTo>
                    <a:pt x="576948" y="498600"/>
                  </a:lnTo>
                  <a:lnTo>
                    <a:pt x="608935" y="446594"/>
                  </a:lnTo>
                  <a:lnTo>
                    <a:pt x="637764" y="389503"/>
                  </a:lnTo>
                  <a:lnTo>
                    <a:pt x="662723" y="327141"/>
                  </a:lnTo>
                  <a:lnTo>
                    <a:pt x="683098" y="259321"/>
                  </a:lnTo>
                  <a:lnTo>
                    <a:pt x="439412" y="196040"/>
                  </a:lnTo>
                  <a:lnTo>
                    <a:pt x="295903" y="147934"/>
                  </a:lnTo>
                  <a:lnTo>
                    <a:pt x="196519" y="90691"/>
                  </a:lnTo>
                  <a:lnTo>
                    <a:pt x="85207" y="0"/>
                  </a:lnTo>
                  <a:close/>
                </a:path>
              </a:pathLst>
            </a:custGeom>
            <a:solidFill>
              <a:srgbClr val="7693CB"/>
            </a:solidFill>
          </p:spPr>
          <p:txBody>
            <a:bodyPr wrap="square" lIns="0" tIns="0" rIns="0" bIns="0" rtlCol="0"/>
            <a:lstStyle/>
            <a:p>
              <a:endParaRPr/>
            </a:p>
          </p:txBody>
        </p:sp>
        <p:pic>
          <p:nvPicPr>
            <p:cNvPr id="26" name="object 26"/>
            <p:cNvPicPr/>
            <p:nvPr/>
          </p:nvPicPr>
          <p:blipFill>
            <a:blip r:embed="rId16" cstate="print">
              <a:extLst>
                <a:ext uri="{28A0092B-C50C-407E-A947-70E740481C1C}">
                  <a14:useLocalDpi xmlns:a14="http://schemas.microsoft.com/office/drawing/2010/main" val="0"/>
                </a:ext>
              </a:extLst>
            </a:blip>
            <a:stretch>
              <a:fillRect/>
            </a:stretch>
          </p:blipFill>
          <p:spPr>
            <a:xfrm>
              <a:off x="5266706" y="3661549"/>
              <a:ext cx="570302" cy="876777"/>
            </a:xfrm>
            <a:prstGeom prst="rect">
              <a:avLst/>
            </a:prstGeom>
          </p:spPr>
        </p:pic>
        <p:sp>
          <p:nvSpPr>
            <p:cNvPr id="27" name="object 27"/>
            <p:cNvSpPr/>
            <p:nvPr/>
          </p:nvSpPr>
          <p:spPr>
            <a:xfrm>
              <a:off x="4980444" y="2886876"/>
              <a:ext cx="426720" cy="1049020"/>
            </a:xfrm>
            <a:custGeom>
              <a:avLst/>
              <a:gdLst/>
              <a:ahLst/>
              <a:cxnLst/>
              <a:rect l="l" t="t" r="r" b="b"/>
              <a:pathLst>
                <a:path w="426720" h="1049020">
                  <a:moveTo>
                    <a:pt x="241173" y="0"/>
                  </a:moveTo>
                  <a:lnTo>
                    <a:pt x="210583" y="60497"/>
                  </a:lnTo>
                  <a:lnTo>
                    <a:pt x="182555" y="120017"/>
                  </a:lnTo>
                  <a:lnTo>
                    <a:pt x="156988" y="178511"/>
                  </a:lnTo>
                  <a:lnTo>
                    <a:pt x="133781" y="235929"/>
                  </a:lnTo>
                  <a:lnTo>
                    <a:pt x="112832" y="292219"/>
                  </a:lnTo>
                  <a:lnTo>
                    <a:pt x="94041" y="347334"/>
                  </a:lnTo>
                  <a:lnTo>
                    <a:pt x="77305" y="401222"/>
                  </a:lnTo>
                  <a:lnTo>
                    <a:pt x="62525" y="453833"/>
                  </a:lnTo>
                  <a:lnTo>
                    <a:pt x="49599" y="505119"/>
                  </a:lnTo>
                  <a:lnTo>
                    <a:pt x="38425" y="555028"/>
                  </a:lnTo>
                  <a:lnTo>
                    <a:pt x="28903" y="603512"/>
                  </a:lnTo>
                  <a:lnTo>
                    <a:pt x="20932" y="650519"/>
                  </a:lnTo>
                  <a:lnTo>
                    <a:pt x="14410" y="696000"/>
                  </a:lnTo>
                  <a:lnTo>
                    <a:pt x="9236" y="739906"/>
                  </a:lnTo>
                  <a:lnTo>
                    <a:pt x="5309" y="782186"/>
                  </a:lnTo>
                  <a:lnTo>
                    <a:pt x="2528" y="822791"/>
                  </a:lnTo>
                  <a:lnTo>
                    <a:pt x="792" y="861669"/>
                  </a:lnTo>
                  <a:lnTo>
                    <a:pt x="0" y="898773"/>
                  </a:lnTo>
                  <a:lnTo>
                    <a:pt x="50" y="934051"/>
                  </a:lnTo>
                  <a:lnTo>
                    <a:pt x="841" y="967453"/>
                  </a:lnTo>
                  <a:lnTo>
                    <a:pt x="2273" y="998931"/>
                  </a:lnTo>
                  <a:lnTo>
                    <a:pt x="15314" y="1031683"/>
                  </a:lnTo>
                  <a:lnTo>
                    <a:pt x="43195" y="1048639"/>
                  </a:lnTo>
                  <a:lnTo>
                    <a:pt x="75796" y="1047201"/>
                  </a:lnTo>
                  <a:lnTo>
                    <a:pt x="102997" y="1024775"/>
                  </a:lnTo>
                  <a:lnTo>
                    <a:pt x="172299" y="917287"/>
                  </a:lnTo>
                  <a:lnTo>
                    <a:pt x="229077" y="849672"/>
                  </a:lnTo>
                  <a:lnTo>
                    <a:pt x="303641" y="793323"/>
                  </a:lnTo>
                  <a:lnTo>
                    <a:pt x="426300" y="719632"/>
                  </a:lnTo>
                  <a:lnTo>
                    <a:pt x="333175" y="512485"/>
                  </a:lnTo>
                  <a:lnTo>
                    <a:pt x="282849" y="368474"/>
                  </a:lnTo>
                  <a:lnTo>
                    <a:pt x="257967" y="220134"/>
                  </a:lnTo>
                  <a:lnTo>
                    <a:pt x="241173" y="0"/>
                  </a:lnTo>
                  <a:close/>
                </a:path>
              </a:pathLst>
            </a:custGeom>
            <a:solidFill>
              <a:srgbClr val="7693CB"/>
            </a:solidFill>
          </p:spPr>
          <p:txBody>
            <a:bodyPr wrap="square" lIns="0" tIns="0" rIns="0" bIns="0" rtlCol="0"/>
            <a:lstStyle/>
            <a:p>
              <a:endParaRPr/>
            </a:p>
          </p:txBody>
        </p:sp>
        <p:pic>
          <p:nvPicPr>
            <p:cNvPr id="28" name="object 28"/>
            <p:cNvPicPr/>
            <p:nvPr/>
          </p:nvPicPr>
          <p:blipFill>
            <a:blip r:embed="rId17" cstate="print">
              <a:extLst>
                <a:ext uri="{28A0092B-C50C-407E-A947-70E740481C1C}">
                  <a14:useLocalDpi xmlns:a14="http://schemas.microsoft.com/office/drawing/2010/main" val="0"/>
                </a:ext>
              </a:extLst>
            </a:blip>
            <a:stretch>
              <a:fillRect/>
            </a:stretch>
          </p:blipFill>
          <p:spPr>
            <a:xfrm>
              <a:off x="6385636" y="3194532"/>
              <a:ext cx="3672764" cy="4577867"/>
            </a:xfrm>
            <a:prstGeom prst="rect">
              <a:avLst/>
            </a:prstGeom>
          </p:spPr>
        </p:pic>
        <p:sp>
          <p:nvSpPr>
            <p:cNvPr id="29" name="object 29"/>
            <p:cNvSpPr/>
            <p:nvPr/>
          </p:nvSpPr>
          <p:spPr>
            <a:xfrm>
              <a:off x="8295787" y="2976643"/>
              <a:ext cx="1046480" cy="775970"/>
            </a:xfrm>
            <a:custGeom>
              <a:avLst/>
              <a:gdLst/>
              <a:ahLst/>
              <a:cxnLst/>
              <a:rect l="l" t="t" r="r" b="b"/>
              <a:pathLst>
                <a:path w="1046479" h="775970">
                  <a:moveTo>
                    <a:pt x="807821" y="0"/>
                  </a:moveTo>
                  <a:lnTo>
                    <a:pt x="0" y="1816"/>
                  </a:lnTo>
                  <a:lnTo>
                    <a:pt x="6613" y="40280"/>
                  </a:lnTo>
                  <a:lnTo>
                    <a:pt x="14471" y="80336"/>
                  </a:lnTo>
                  <a:lnTo>
                    <a:pt x="23661" y="121785"/>
                  </a:lnTo>
                  <a:lnTo>
                    <a:pt x="34272" y="164428"/>
                  </a:lnTo>
                  <a:lnTo>
                    <a:pt x="46390" y="208066"/>
                  </a:lnTo>
                  <a:lnTo>
                    <a:pt x="60104" y="252501"/>
                  </a:lnTo>
                  <a:lnTo>
                    <a:pt x="75501" y="297533"/>
                  </a:lnTo>
                  <a:lnTo>
                    <a:pt x="92669" y="342965"/>
                  </a:lnTo>
                  <a:lnTo>
                    <a:pt x="111694" y="388597"/>
                  </a:lnTo>
                  <a:lnTo>
                    <a:pt x="132666" y="434231"/>
                  </a:lnTo>
                  <a:lnTo>
                    <a:pt x="155671" y="479668"/>
                  </a:lnTo>
                  <a:lnTo>
                    <a:pt x="180797" y="524708"/>
                  </a:lnTo>
                  <a:lnTo>
                    <a:pt x="208131" y="569155"/>
                  </a:lnTo>
                  <a:lnTo>
                    <a:pt x="237762" y="612808"/>
                  </a:lnTo>
                  <a:lnTo>
                    <a:pt x="269777" y="655469"/>
                  </a:lnTo>
                  <a:lnTo>
                    <a:pt x="304263" y="696939"/>
                  </a:lnTo>
                  <a:lnTo>
                    <a:pt x="341308" y="737020"/>
                  </a:lnTo>
                  <a:lnTo>
                    <a:pt x="381000" y="775512"/>
                  </a:lnTo>
                  <a:lnTo>
                    <a:pt x="1046480" y="775512"/>
                  </a:lnTo>
                  <a:lnTo>
                    <a:pt x="1017507" y="736360"/>
                  </a:lnTo>
                  <a:lnTo>
                    <a:pt x="990890" y="695089"/>
                  </a:lnTo>
                  <a:lnTo>
                    <a:pt x="966533" y="651962"/>
                  </a:lnTo>
                  <a:lnTo>
                    <a:pt x="944337" y="607241"/>
                  </a:lnTo>
                  <a:lnTo>
                    <a:pt x="924204" y="561187"/>
                  </a:lnTo>
                  <a:lnTo>
                    <a:pt x="906035" y="514063"/>
                  </a:lnTo>
                  <a:lnTo>
                    <a:pt x="889734" y="466131"/>
                  </a:lnTo>
                  <a:lnTo>
                    <a:pt x="875201" y="417652"/>
                  </a:lnTo>
                  <a:lnTo>
                    <a:pt x="862338" y="368889"/>
                  </a:lnTo>
                  <a:lnTo>
                    <a:pt x="851049" y="320105"/>
                  </a:lnTo>
                  <a:lnTo>
                    <a:pt x="841234" y="271560"/>
                  </a:lnTo>
                  <a:lnTo>
                    <a:pt x="832795" y="223516"/>
                  </a:lnTo>
                  <a:lnTo>
                    <a:pt x="825636" y="176237"/>
                  </a:lnTo>
                  <a:lnTo>
                    <a:pt x="819656" y="129984"/>
                  </a:lnTo>
                  <a:lnTo>
                    <a:pt x="814759" y="85018"/>
                  </a:lnTo>
                  <a:lnTo>
                    <a:pt x="810847" y="41603"/>
                  </a:lnTo>
                  <a:lnTo>
                    <a:pt x="807821" y="0"/>
                  </a:lnTo>
                  <a:close/>
                </a:path>
              </a:pathLst>
            </a:custGeom>
            <a:solidFill>
              <a:srgbClr val="FFFFFF"/>
            </a:solidFill>
          </p:spPr>
          <p:txBody>
            <a:bodyPr wrap="square" lIns="0" tIns="0" rIns="0" bIns="0" rtlCol="0"/>
            <a:lstStyle/>
            <a:p>
              <a:endParaRPr/>
            </a:p>
          </p:txBody>
        </p:sp>
        <p:pic>
          <p:nvPicPr>
            <p:cNvPr id="30" name="object 30"/>
            <p:cNvPicPr/>
            <p:nvPr/>
          </p:nvPicPr>
          <p:blipFill>
            <a:blip r:embed="rId18" cstate="print">
              <a:extLst>
                <a:ext uri="{28A0092B-C50C-407E-A947-70E740481C1C}">
                  <a14:useLocalDpi xmlns:a14="http://schemas.microsoft.com/office/drawing/2010/main" val="0"/>
                </a:ext>
              </a:extLst>
            </a:blip>
            <a:stretch>
              <a:fillRect/>
            </a:stretch>
          </p:blipFill>
          <p:spPr>
            <a:xfrm>
              <a:off x="9103600" y="2974923"/>
              <a:ext cx="762723" cy="777239"/>
            </a:xfrm>
            <a:prstGeom prst="rect">
              <a:avLst/>
            </a:prstGeom>
          </p:spPr>
        </p:pic>
        <p:pic>
          <p:nvPicPr>
            <p:cNvPr id="31" name="object 31"/>
            <p:cNvPicPr/>
            <p:nvPr/>
          </p:nvPicPr>
          <p:blipFill>
            <a:blip r:embed="rId19" cstate="print">
              <a:extLst>
                <a:ext uri="{28A0092B-C50C-407E-A947-70E740481C1C}">
                  <a14:useLocalDpi xmlns:a14="http://schemas.microsoft.com/office/drawing/2010/main" val="0"/>
                </a:ext>
              </a:extLst>
            </a:blip>
            <a:stretch>
              <a:fillRect/>
            </a:stretch>
          </p:blipFill>
          <p:spPr>
            <a:xfrm>
              <a:off x="7570331" y="2978467"/>
              <a:ext cx="1106462" cy="773696"/>
            </a:xfrm>
            <a:prstGeom prst="rect">
              <a:avLst/>
            </a:prstGeom>
          </p:spPr>
        </p:pic>
        <p:sp>
          <p:nvSpPr>
            <p:cNvPr id="32" name="object 32"/>
            <p:cNvSpPr/>
            <p:nvPr/>
          </p:nvSpPr>
          <p:spPr>
            <a:xfrm>
              <a:off x="7058279" y="2974492"/>
              <a:ext cx="3000375" cy="777875"/>
            </a:xfrm>
            <a:custGeom>
              <a:avLst/>
              <a:gdLst/>
              <a:ahLst/>
              <a:cxnLst/>
              <a:rect l="l" t="t" r="r" b="b"/>
              <a:pathLst>
                <a:path w="3000375" h="777875">
                  <a:moveTo>
                    <a:pt x="992784" y="777671"/>
                  </a:moveTo>
                  <a:lnTo>
                    <a:pt x="946708" y="740676"/>
                  </a:lnTo>
                  <a:lnTo>
                    <a:pt x="903427" y="702208"/>
                  </a:lnTo>
                  <a:lnTo>
                    <a:pt x="862876" y="662470"/>
                  </a:lnTo>
                  <a:lnTo>
                    <a:pt x="824941" y="621639"/>
                  </a:lnTo>
                  <a:lnTo>
                    <a:pt x="789546" y="579894"/>
                  </a:lnTo>
                  <a:lnTo>
                    <a:pt x="756602" y="537438"/>
                  </a:lnTo>
                  <a:lnTo>
                    <a:pt x="726033" y="494461"/>
                  </a:lnTo>
                  <a:lnTo>
                    <a:pt x="697738" y="451129"/>
                  </a:lnTo>
                  <a:lnTo>
                    <a:pt x="671639" y="407644"/>
                  </a:lnTo>
                  <a:lnTo>
                    <a:pt x="647649" y="364197"/>
                  </a:lnTo>
                  <a:lnTo>
                    <a:pt x="625665" y="320967"/>
                  </a:lnTo>
                  <a:lnTo>
                    <a:pt x="605624" y="278155"/>
                  </a:lnTo>
                  <a:lnTo>
                    <a:pt x="587413" y="235927"/>
                  </a:lnTo>
                  <a:lnTo>
                    <a:pt x="570966" y="194487"/>
                  </a:lnTo>
                  <a:lnTo>
                    <a:pt x="556196" y="154012"/>
                  </a:lnTo>
                  <a:lnTo>
                    <a:pt x="543001" y="114706"/>
                  </a:lnTo>
                  <a:lnTo>
                    <a:pt x="531304" y="76746"/>
                  </a:lnTo>
                  <a:lnTo>
                    <a:pt x="512051" y="5613"/>
                  </a:lnTo>
                  <a:lnTo>
                    <a:pt x="30607" y="6692"/>
                  </a:lnTo>
                  <a:lnTo>
                    <a:pt x="0" y="290703"/>
                  </a:lnTo>
                  <a:lnTo>
                    <a:pt x="52857" y="465683"/>
                  </a:lnTo>
                  <a:lnTo>
                    <a:pt x="245922" y="603923"/>
                  </a:lnTo>
                  <a:lnTo>
                    <a:pt x="635952" y="777671"/>
                  </a:lnTo>
                  <a:lnTo>
                    <a:pt x="992784" y="777671"/>
                  </a:lnTo>
                  <a:close/>
                </a:path>
                <a:path w="3000375" h="777875">
                  <a:moveTo>
                    <a:pt x="3000108" y="0"/>
                  </a:moveTo>
                  <a:lnTo>
                    <a:pt x="2808046" y="431"/>
                  </a:lnTo>
                  <a:lnTo>
                    <a:pt x="2808046" y="777671"/>
                  </a:lnTo>
                  <a:lnTo>
                    <a:pt x="3000108" y="777671"/>
                  </a:lnTo>
                  <a:lnTo>
                    <a:pt x="3000108" y="0"/>
                  </a:lnTo>
                  <a:close/>
                </a:path>
              </a:pathLst>
            </a:custGeom>
            <a:solidFill>
              <a:srgbClr val="FFFFFF"/>
            </a:solidFill>
          </p:spPr>
          <p:txBody>
            <a:bodyPr wrap="square" lIns="0" tIns="0" rIns="0" bIns="0" rtlCol="0"/>
            <a:lstStyle/>
            <a:p>
              <a:endParaRPr/>
            </a:p>
          </p:txBody>
        </p:sp>
        <p:pic>
          <p:nvPicPr>
            <p:cNvPr id="33" name="object 33"/>
            <p:cNvPicPr/>
            <p:nvPr/>
          </p:nvPicPr>
          <p:blipFill>
            <a:blip r:embed="rId20" cstate="print">
              <a:extLst>
                <a:ext uri="{28A0092B-C50C-407E-A947-70E740481C1C}">
                  <a14:useLocalDpi xmlns:a14="http://schemas.microsoft.com/office/drawing/2010/main" val="0"/>
                </a:ext>
              </a:extLst>
            </a:blip>
            <a:stretch>
              <a:fillRect/>
            </a:stretch>
          </p:blipFill>
          <p:spPr>
            <a:xfrm>
              <a:off x="7036589" y="2889618"/>
              <a:ext cx="3021810" cy="287565"/>
            </a:xfrm>
            <a:prstGeom prst="rect">
              <a:avLst/>
            </a:prstGeom>
          </p:spPr>
        </p:pic>
        <p:pic>
          <p:nvPicPr>
            <p:cNvPr id="34" name="object 34"/>
            <p:cNvPicPr/>
            <p:nvPr/>
          </p:nvPicPr>
          <p:blipFill>
            <a:blip r:embed="rId21" cstate="print">
              <a:extLst>
                <a:ext uri="{28A0092B-C50C-407E-A947-70E740481C1C}">
                  <a14:useLocalDpi xmlns:a14="http://schemas.microsoft.com/office/drawing/2010/main" val="0"/>
                </a:ext>
              </a:extLst>
            </a:blip>
            <a:stretch>
              <a:fillRect/>
            </a:stretch>
          </p:blipFill>
          <p:spPr>
            <a:xfrm>
              <a:off x="5577977" y="7496073"/>
              <a:ext cx="251094" cy="276326"/>
            </a:xfrm>
            <a:prstGeom prst="rect">
              <a:avLst/>
            </a:prstGeom>
          </p:spPr>
        </p:pic>
        <p:pic>
          <p:nvPicPr>
            <p:cNvPr id="35" name="object 35"/>
            <p:cNvPicPr/>
            <p:nvPr/>
          </p:nvPicPr>
          <p:blipFill>
            <a:blip r:embed="rId22" cstate="print">
              <a:extLst>
                <a:ext uri="{28A0092B-C50C-407E-A947-70E740481C1C}">
                  <a14:useLocalDpi xmlns:a14="http://schemas.microsoft.com/office/drawing/2010/main" val="0"/>
                </a:ext>
              </a:extLst>
            </a:blip>
            <a:stretch>
              <a:fillRect/>
            </a:stretch>
          </p:blipFill>
          <p:spPr>
            <a:xfrm>
              <a:off x="5960528" y="7592123"/>
              <a:ext cx="364324" cy="180276"/>
            </a:xfrm>
            <a:prstGeom prst="rect">
              <a:avLst/>
            </a:prstGeom>
          </p:spPr>
        </p:pic>
        <p:pic>
          <p:nvPicPr>
            <p:cNvPr id="36" name="object 36"/>
            <p:cNvPicPr/>
            <p:nvPr/>
          </p:nvPicPr>
          <p:blipFill>
            <a:blip r:embed="rId23" cstate="print">
              <a:extLst>
                <a:ext uri="{28A0092B-C50C-407E-A947-70E740481C1C}">
                  <a14:useLocalDpi xmlns:a14="http://schemas.microsoft.com/office/drawing/2010/main" val="0"/>
                </a:ext>
              </a:extLst>
            </a:blip>
            <a:stretch>
              <a:fillRect/>
            </a:stretch>
          </p:blipFill>
          <p:spPr>
            <a:xfrm>
              <a:off x="5114376" y="4761826"/>
              <a:ext cx="978283" cy="2855411"/>
            </a:xfrm>
            <a:prstGeom prst="rect">
              <a:avLst/>
            </a:prstGeom>
          </p:spPr>
        </p:pic>
        <p:pic>
          <p:nvPicPr>
            <p:cNvPr id="37" name="object 37"/>
            <p:cNvPicPr/>
            <p:nvPr/>
          </p:nvPicPr>
          <p:blipFill>
            <a:blip r:embed="rId24" cstate="print">
              <a:extLst>
                <a:ext uri="{28A0092B-C50C-407E-A947-70E740481C1C}">
                  <a14:useLocalDpi xmlns:a14="http://schemas.microsoft.com/office/drawing/2010/main" val="0"/>
                </a:ext>
              </a:extLst>
            </a:blip>
            <a:stretch>
              <a:fillRect/>
            </a:stretch>
          </p:blipFill>
          <p:spPr>
            <a:xfrm>
              <a:off x="5289550" y="5175288"/>
              <a:ext cx="281241" cy="74587"/>
            </a:xfrm>
            <a:prstGeom prst="rect">
              <a:avLst/>
            </a:prstGeom>
          </p:spPr>
        </p:pic>
        <p:pic>
          <p:nvPicPr>
            <p:cNvPr id="38" name="object 38"/>
            <p:cNvPicPr/>
            <p:nvPr/>
          </p:nvPicPr>
          <p:blipFill>
            <a:blip r:embed="rId25" cstate="print">
              <a:extLst>
                <a:ext uri="{28A0092B-C50C-407E-A947-70E740481C1C}">
                  <a14:useLocalDpi xmlns:a14="http://schemas.microsoft.com/office/drawing/2010/main" val="0"/>
                </a:ext>
              </a:extLst>
            </a:blip>
            <a:stretch>
              <a:fillRect/>
            </a:stretch>
          </p:blipFill>
          <p:spPr>
            <a:xfrm>
              <a:off x="5308155" y="5305183"/>
              <a:ext cx="243890" cy="153068"/>
            </a:xfrm>
            <a:prstGeom prst="rect">
              <a:avLst/>
            </a:prstGeom>
          </p:spPr>
        </p:pic>
        <p:sp>
          <p:nvSpPr>
            <p:cNvPr id="39" name="object 39"/>
            <p:cNvSpPr/>
            <p:nvPr/>
          </p:nvSpPr>
          <p:spPr>
            <a:xfrm>
              <a:off x="5330241" y="5322811"/>
              <a:ext cx="210820" cy="129539"/>
            </a:xfrm>
            <a:custGeom>
              <a:avLst/>
              <a:gdLst/>
              <a:ahLst/>
              <a:cxnLst/>
              <a:rect l="l" t="t" r="r" b="b"/>
              <a:pathLst>
                <a:path w="210820" h="129539">
                  <a:moveTo>
                    <a:pt x="18021" y="124739"/>
                  </a:moveTo>
                  <a:lnTo>
                    <a:pt x="6007" y="3568"/>
                  </a:lnTo>
                  <a:lnTo>
                    <a:pt x="5791" y="1968"/>
                  </a:lnTo>
                  <a:lnTo>
                    <a:pt x="4318" y="850"/>
                  </a:lnTo>
                  <a:lnTo>
                    <a:pt x="1117" y="1282"/>
                  </a:lnTo>
                  <a:lnTo>
                    <a:pt x="0" y="2755"/>
                  </a:lnTo>
                  <a:lnTo>
                    <a:pt x="16611" y="124891"/>
                  </a:lnTo>
                  <a:lnTo>
                    <a:pt x="16954" y="125158"/>
                  </a:lnTo>
                  <a:lnTo>
                    <a:pt x="17741" y="125082"/>
                  </a:lnTo>
                  <a:lnTo>
                    <a:pt x="18021" y="124739"/>
                  </a:lnTo>
                  <a:close/>
                </a:path>
                <a:path w="210820" h="129539">
                  <a:moveTo>
                    <a:pt x="36804" y="126479"/>
                  </a:moveTo>
                  <a:lnTo>
                    <a:pt x="30175" y="6654"/>
                  </a:lnTo>
                  <a:lnTo>
                    <a:pt x="30035" y="5041"/>
                  </a:lnTo>
                  <a:lnTo>
                    <a:pt x="28613" y="3860"/>
                  </a:lnTo>
                  <a:lnTo>
                    <a:pt x="25400" y="4152"/>
                  </a:lnTo>
                  <a:lnTo>
                    <a:pt x="24218" y="5575"/>
                  </a:lnTo>
                  <a:lnTo>
                    <a:pt x="35369" y="126568"/>
                  </a:lnTo>
                  <a:lnTo>
                    <a:pt x="35712" y="126860"/>
                  </a:lnTo>
                  <a:lnTo>
                    <a:pt x="36499" y="126822"/>
                  </a:lnTo>
                  <a:lnTo>
                    <a:pt x="36804" y="126479"/>
                  </a:lnTo>
                  <a:close/>
                </a:path>
                <a:path w="210820" h="129539">
                  <a:moveTo>
                    <a:pt x="57302" y="129057"/>
                  </a:moveTo>
                  <a:lnTo>
                    <a:pt x="52743" y="8788"/>
                  </a:lnTo>
                  <a:lnTo>
                    <a:pt x="52616" y="7175"/>
                  </a:lnTo>
                  <a:lnTo>
                    <a:pt x="51219" y="5969"/>
                  </a:lnTo>
                  <a:lnTo>
                    <a:pt x="47993" y="6210"/>
                  </a:lnTo>
                  <a:lnTo>
                    <a:pt x="46786" y="7607"/>
                  </a:lnTo>
                  <a:lnTo>
                    <a:pt x="55867" y="129120"/>
                  </a:lnTo>
                  <a:lnTo>
                    <a:pt x="56197" y="129425"/>
                  </a:lnTo>
                  <a:lnTo>
                    <a:pt x="56984" y="129387"/>
                  </a:lnTo>
                  <a:lnTo>
                    <a:pt x="57302" y="129057"/>
                  </a:lnTo>
                  <a:close/>
                </a:path>
                <a:path w="210820" h="129539">
                  <a:moveTo>
                    <a:pt x="80899" y="129082"/>
                  </a:moveTo>
                  <a:lnTo>
                    <a:pt x="80886" y="10769"/>
                  </a:lnTo>
                  <a:lnTo>
                    <a:pt x="80822" y="9169"/>
                  </a:lnTo>
                  <a:lnTo>
                    <a:pt x="79463" y="7899"/>
                  </a:lnTo>
                  <a:lnTo>
                    <a:pt x="76238" y="8026"/>
                  </a:lnTo>
                  <a:lnTo>
                    <a:pt x="74980" y="9385"/>
                  </a:lnTo>
                  <a:lnTo>
                    <a:pt x="79463" y="129095"/>
                  </a:lnTo>
                  <a:lnTo>
                    <a:pt x="79781" y="129400"/>
                  </a:lnTo>
                  <a:lnTo>
                    <a:pt x="80568" y="129400"/>
                  </a:lnTo>
                  <a:lnTo>
                    <a:pt x="80899" y="129082"/>
                  </a:lnTo>
                  <a:close/>
                </a:path>
                <a:path w="210820" h="129539">
                  <a:moveTo>
                    <a:pt x="109042" y="11747"/>
                  </a:moveTo>
                  <a:lnTo>
                    <a:pt x="108978" y="10134"/>
                  </a:lnTo>
                  <a:lnTo>
                    <a:pt x="107619" y="8877"/>
                  </a:lnTo>
                  <a:lnTo>
                    <a:pt x="104394" y="9004"/>
                  </a:lnTo>
                  <a:lnTo>
                    <a:pt x="103136" y="10363"/>
                  </a:lnTo>
                  <a:lnTo>
                    <a:pt x="107594" y="128739"/>
                  </a:lnTo>
                  <a:lnTo>
                    <a:pt x="107911" y="129057"/>
                  </a:lnTo>
                  <a:lnTo>
                    <a:pt x="108699" y="129057"/>
                  </a:lnTo>
                  <a:lnTo>
                    <a:pt x="109016" y="128727"/>
                  </a:lnTo>
                  <a:lnTo>
                    <a:pt x="109042" y="11747"/>
                  </a:lnTo>
                  <a:close/>
                </a:path>
                <a:path w="210820" h="129539">
                  <a:moveTo>
                    <a:pt x="142506" y="9969"/>
                  </a:moveTo>
                  <a:lnTo>
                    <a:pt x="141198" y="8661"/>
                  </a:lnTo>
                  <a:lnTo>
                    <a:pt x="137972" y="8648"/>
                  </a:lnTo>
                  <a:lnTo>
                    <a:pt x="136664" y="9944"/>
                  </a:lnTo>
                  <a:lnTo>
                    <a:pt x="136105" y="129057"/>
                  </a:lnTo>
                  <a:lnTo>
                    <a:pt x="136410" y="129387"/>
                  </a:lnTo>
                  <a:lnTo>
                    <a:pt x="137198" y="129413"/>
                  </a:lnTo>
                  <a:lnTo>
                    <a:pt x="137528" y="129108"/>
                  </a:lnTo>
                  <a:lnTo>
                    <a:pt x="142494" y="11582"/>
                  </a:lnTo>
                  <a:lnTo>
                    <a:pt x="142506" y="9969"/>
                  </a:lnTo>
                  <a:close/>
                </a:path>
                <a:path w="210820" h="129539">
                  <a:moveTo>
                    <a:pt x="182638" y="6959"/>
                  </a:moveTo>
                  <a:lnTo>
                    <a:pt x="181444" y="5549"/>
                  </a:lnTo>
                  <a:lnTo>
                    <a:pt x="178219" y="5308"/>
                  </a:lnTo>
                  <a:lnTo>
                    <a:pt x="176822" y="6515"/>
                  </a:lnTo>
                  <a:lnTo>
                    <a:pt x="167665" y="126453"/>
                  </a:lnTo>
                  <a:lnTo>
                    <a:pt x="167944" y="126796"/>
                  </a:lnTo>
                  <a:lnTo>
                    <a:pt x="168732" y="126885"/>
                  </a:lnTo>
                  <a:lnTo>
                    <a:pt x="169087" y="126593"/>
                  </a:lnTo>
                  <a:lnTo>
                    <a:pt x="182524" y="8559"/>
                  </a:lnTo>
                  <a:lnTo>
                    <a:pt x="182638" y="6959"/>
                  </a:lnTo>
                  <a:close/>
                </a:path>
                <a:path w="210820" h="129539">
                  <a:moveTo>
                    <a:pt x="210693" y="1917"/>
                  </a:moveTo>
                  <a:lnTo>
                    <a:pt x="209575" y="444"/>
                  </a:lnTo>
                  <a:lnTo>
                    <a:pt x="206375" y="0"/>
                  </a:lnTo>
                  <a:lnTo>
                    <a:pt x="204901" y="1117"/>
                  </a:lnTo>
                  <a:lnTo>
                    <a:pt x="188150" y="122135"/>
                  </a:lnTo>
                  <a:lnTo>
                    <a:pt x="188404" y="122491"/>
                  </a:lnTo>
                  <a:lnTo>
                    <a:pt x="189179" y="122631"/>
                  </a:lnTo>
                  <a:lnTo>
                    <a:pt x="189560" y="122364"/>
                  </a:lnTo>
                  <a:lnTo>
                    <a:pt x="210464" y="3517"/>
                  </a:lnTo>
                  <a:lnTo>
                    <a:pt x="210693" y="1917"/>
                  </a:lnTo>
                  <a:close/>
                </a:path>
              </a:pathLst>
            </a:custGeom>
            <a:solidFill>
              <a:srgbClr val="FFFFFF">
                <a:alpha val="78997"/>
              </a:srgbClr>
            </a:solidFill>
          </p:spPr>
          <p:txBody>
            <a:bodyPr wrap="square" lIns="0" tIns="0" rIns="0" bIns="0" rtlCol="0"/>
            <a:lstStyle/>
            <a:p>
              <a:endParaRPr/>
            </a:p>
          </p:txBody>
        </p:sp>
        <p:pic>
          <p:nvPicPr>
            <p:cNvPr id="40" name="object 40"/>
            <p:cNvPicPr/>
            <p:nvPr/>
          </p:nvPicPr>
          <p:blipFill>
            <a:blip r:embed="rId26" cstate="print">
              <a:extLst>
                <a:ext uri="{28A0092B-C50C-407E-A947-70E740481C1C}">
                  <a14:useLocalDpi xmlns:a14="http://schemas.microsoft.com/office/drawing/2010/main" val="0"/>
                </a:ext>
              </a:extLst>
            </a:blip>
            <a:stretch>
              <a:fillRect/>
            </a:stretch>
          </p:blipFill>
          <p:spPr>
            <a:xfrm>
              <a:off x="5173318" y="5332476"/>
              <a:ext cx="231845" cy="416334"/>
            </a:xfrm>
            <a:prstGeom prst="rect">
              <a:avLst/>
            </a:prstGeom>
          </p:spPr>
        </p:pic>
        <p:pic>
          <p:nvPicPr>
            <p:cNvPr id="41" name="object 41"/>
            <p:cNvPicPr/>
            <p:nvPr/>
          </p:nvPicPr>
          <p:blipFill>
            <a:blip r:embed="rId27" cstate="print">
              <a:extLst>
                <a:ext uri="{28A0092B-C50C-407E-A947-70E740481C1C}">
                  <a14:useLocalDpi xmlns:a14="http://schemas.microsoft.com/office/drawing/2010/main" val="0"/>
                </a:ext>
              </a:extLst>
            </a:blip>
            <a:stretch>
              <a:fillRect/>
            </a:stretch>
          </p:blipFill>
          <p:spPr>
            <a:xfrm>
              <a:off x="5478724" y="4397083"/>
              <a:ext cx="406292" cy="471005"/>
            </a:xfrm>
            <a:prstGeom prst="rect">
              <a:avLst/>
            </a:prstGeom>
          </p:spPr>
        </p:pic>
        <p:pic>
          <p:nvPicPr>
            <p:cNvPr id="42" name="object 42"/>
            <p:cNvPicPr/>
            <p:nvPr/>
          </p:nvPicPr>
          <p:blipFill>
            <a:blip r:embed="rId28" cstate="print">
              <a:extLst>
                <a:ext uri="{28A0092B-C50C-407E-A947-70E740481C1C}">
                  <a14:useLocalDpi xmlns:a14="http://schemas.microsoft.com/office/drawing/2010/main" val="0"/>
                </a:ext>
              </a:extLst>
            </a:blip>
            <a:stretch>
              <a:fillRect/>
            </a:stretch>
          </p:blipFill>
          <p:spPr>
            <a:xfrm>
              <a:off x="5875172" y="4424603"/>
              <a:ext cx="1921208" cy="1527973"/>
            </a:xfrm>
            <a:prstGeom prst="rect">
              <a:avLst/>
            </a:prstGeom>
          </p:spPr>
        </p:pic>
        <p:pic>
          <p:nvPicPr>
            <p:cNvPr id="43" name="object 43"/>
            <p:cNvPicPr/>
            <p:nvPr/>
          </p:nvPicPr>
          <p:blipFill>
            <a:blip r:embed="rId29" cstate="print">
              <a:extLst>
                <a:ext uri="{28A0092B-C50C-407E-A947-70E740481C1C}">
                  <a14:useLocalDpi xmlns:a14="http://schemas.microsoft.com/office/drawing/2010/main" val="0"/>
                </a:ext>
              </a:extLst>
            </a:blip>
            <a:stretch>
              <a:fillRect/>
            </a:stretch>
          </p:blipFill>
          <p:spPr>
            <a:xfrm>
              <a:off x="6630110" y="5789473"/>
              <a:ext cx="678270" cy="1982926"/>
            </a:xfrm>
            <a:prstGeom prst="rect">
              <a:avLst/>
            </a:prstGeom>
          </p:spPr>
        </p:pic>
        <p:sp>
          <p:nvSpPr>
            <p:cNvPr id="44" name="object 44"/>
            <p:cNvSpPr/>
            <p:nvPr/>
          </p:nvSpPr>
          <p:spPr>
            <a:xfrm>
              <a:off x="6442593" y="5270991"/>
              <a:ext cx="459740" cy="107950"/>
            </a:xfrm>
            <a:custGeom>
              <a:avLst/>
              <a:gdLst/>
              <a:ahLst/>
              <a:cxnLst/>
              <a:rect l="l" t="t" r="r" b="b"/>
              <a:pathLst>
                <a:path w="459740" h="107950">
                  <a:moveTo>
                    <a:pt x="118135" y="0"/>
                  </a:moveTo>
                  <a:lnTo>
                    <a:pt x="0" y="35445"/>
                  </a:lnTo>
                  <a:lnTo>
                    <a:pt x="114" y="39027"/>
                  </a:lnTo>
                  <a:lnTo>
                    <a:pt x="40009" y="48592"/>
                  </a:lnTo>
                  <a:lnTo>
                    <a:pt x="94811" y="62772"/>
                  </a:lnTo>
                  <a:lnTo>
                    <a:pt x="155148" y="80254"/>
                  </a:lnTo>
                  <a:lnTo>
                    <a:pt x="209105" y="99123"/>
                  </a:lnTo>
                  <a:lnTo>
                    <a:pt x="229292" y="105213"/>
                  </a:lnTo>
                  <a:lnTo>
                    <a:pt x="250075" y="107534"/>
                  </a:lnTo>
                  <a:lnTo>
                    <a:pt x="270934" y="106077"/>
                  </a:lnTo>
                  <a:lnTo>
                    <a:pt x="291350" y="100838"/>
                  </a:lnTo>
                  <a:lnTo>
                    <a:pt x="343035" y="82290"/>
                  </a:lnTo>
                  <a:lnTo>
                    <a:pt x="396848" y="62622"/>
                  </a:lnTo>
                  <a:lnTo>
                    <a:pt x="439942" y="46218"/>
                  </a:lnTo>
                  <a:lnTo>
                    <a:pt x="459473" y="37465"/>
                  </a:lnTo>
                  <a:lnTo>
                    <a:pt x="458144" y="30554"/>
                  </a:lnTo>
                  <a:lnTo>
                    <a:pt x="416153" y="12995"/>
                  </a:lnTo>
                  <a:lnTo>
                    <a:pt x="374548" y="7493"/>
                  </a:lnTo>
                  <a:lnTo>
                    <a:pt x="307089" y="4564"/>
                  </a:lnTo>
                  <a:lnTo>
                    <a:pt x="221991" y="2184"/>
                  </a:lnTo>
                  <a:lnTo>
                    <a:pt x="118135" y="0"/>
                  </a:lnTo>
                  <a:close/>
                </a:path>
              </a:pathLst>
            </a:custGeom>
            <a:solidFill>
              <a:srgbClr val="B8D0ED"/>
            </a:solidFill>
          </p:spPr>
          <p:txBody>
            <a:bodyPr wrap="square" lIns="0" tIns="0" rIns="0" bIns="0" rtlCol="0"/>
            <a:lstStyle/>
            <a:p>
              <a:endParaRPr/>
            </a:p>
          </p:txBody>
        </p:sp>
        <p:pic>
          <p:nvPicPr>
            <p:cNvPr id="45" name="object 45"/>
            <p:cNvPicPr/>
            <p:nvPr/>
          </p:nvPicPr>
          <p:blipFill>
            <a:blip r:embed="rId30" cstate="print">
              <a:extLst>
                <a:ext uri="{28A0092B-C50C-407E-A947-70E740481C1C}">
                  <a14:useLocalDpi xmlns:a14="http://schemas.microsoft.com/office/drawing/2010/main" val="0"/>
                </a:ext>
              </a:extLst>
            </a:blip>
            <a:stretch>
              <a:fillRect/>
            </a:stretch>
          </p:blipFill>
          <p:spPr>
            <a:xfrm>
              <a:off x="6418979" y="5268426"/>
              <a:ext cx="507575" cy="70789"/>
            </a:xfrm>
            <a:prstGeom prst="rect">
              <a:avLst/>
            </a:prstGeom>
          </p:spPr>
        </p:pic>
        <p:pic>
          <p:nvPicPr>
            <p:cNvPr id="46" name="object 46"/>
            <p:cNvPicPr/>
            <p:nvPr/>
          </p:nvPicPr>
          <p:blipFill>
            <a:blip r:embed="rId31" cstate="print">
              <a:extLst>
                <a:ext uri="{28A0092B-C50C-407E-A947-70E740481C1C}">
                  <a14:useLocalDpi xmlns:a14="http://schemas.microsoft.com/office/drawing/2010/main" val="0"/>
                </a:ext>
              </a:extLst>
            </a:blip>
            <a:stretch>
              <a:fillRect/>
            </a:stretch>
          </p:blipFill>
          <p:spPr>
            <a:xfrm>
              <a:off x="6432804" y="5078196"/>
              <a:ext cx="461480" cy="228441"/>
            </a:xfrm>
            <a:prstGeom prst="rect">
              <a:avLst/>
            </a:prstGeom>
          </p:spPr>
        </p:pic>
        <p:sp>
          <p:nvSpPr>
            <p:cNvPr id="47" name="object 47"/>
            <p:cNvSpPr/>
            <p:nvPr/>
          </p:nvSpPr>
          <p:spPr>
            <a:xfrm>
              <a:off x="6523241" y="5088610"/>
              <a:ext cx="245110" cy="60960"/>
            </a:xfrm>
            <a:custGeom>
              <a:avLst/>
              <a:gdLst/>
              <a:ahLst/>
              <a:cxnLst/>
              <a:rect l="l" t="t" r="r" b="b"/>
              <a:pathLst>
                <a:path w="245109" h="60960">
                  <a:moveTo>
                    <a:pt x="19138" y="47777"/>
                  </a:moveTo>
                  <a:lnTo>
                    <a:pt x="18808" y="42760"/>
                  </a:lnTo>
                  <a:lnTo>
                    <a:pt x="13881" y="40513"/>
                  </a:lnTo>
                  <a:lnTo>
                    <a:pt x="5842" y="43281"/>
                  </a:lnTo>
                  <a:lnTo>
                    <a:pt x="0" y="49301"/>
                  </a:lnTo>
                  <a:lnTo>
                    <a:pt x="228" y="53898"/>
                  </a:lnTo>
                  <a:lnTo>
                    <a:pt x="5143" y="55702"/>
                  </a:lnTo>
                  <a:lnTo>
                    <a:pt x="13335" y="53276"/>
                  </a:lnTo>
                  <a:lnTo>
                    <a:pt x="19138" y="47777"/>
                  </a:lnTo>
                  <a:close/>
                </a:path>
                <a:path w="245109" h="60960">
                  <a:moveTo>
                    <a:pt x="55854" y="13233"/>
                  </a:moveTo>
                  <a:lnTo>
                    <a:pt x="53365" y="10261"/>
                  </a:lnTo>
                  <a:lnTo>
                    <a:pt x="45808" y="11645"/>
                  </a:lnTo>
                  <a:lnTo>
                    <a:pt x="34455" y="19011"/>
                  </a:lnTo>
                  <a:lnTo>
                    <a:pt x="32385" y="25590"/>
                  </a:lnTo>
                  <a:lnTo>
                    <a:pt x="37020" y="28740"/>
                  </a:lnTo>
                  <a:lnTo>
                    <a:pt x="45808" y="25793"/>
                  </a:lnTo>
                  <a:lnTo>
                    <a:pt x="53327" y="18948"/>
                  </a:lnTo>
                  <a:lnTo>
                    <a:pt x="55854" y="13233"/>
                  </a:lnTo>
                  <a:close/>
                </a:path>
                <a:path w="245109" h="60960">
                  <a:moveTo>
                    <a:pt x="79844" y="34544"/>
                  </a:moveTo>
                  <a:lnTo>
                    <a:pt x="75844" y="31686"/>
                  </a:lnTo>
                  <a:lnTo>
                    <a:pt x="69113" y="31635"/>
                  </a:lnTo>
                  <a:lnTo>
                    <a:pt x="62141" y="35280"/>
                  </a:lnTo>
                  <a:lnTo>
                    <a:pt x="60591" y="39827"/>
                  </a:lnTo>
                  <a:lnTo>
                    <a:pt x="64122" y="42976"/>
                  </a:lnTo>
                  <a:lnTo>
                    <a:pt x="72440" y="42456"/>
                  </a:lnTo>
                  <a:lnTo>
                    <a:pt x="79311" y="38646"/>
                  </a:lnTo>
                  <a:lnTo>
                    <a:pt x="79844" y="34544"/>
                  </a:lnTo>
                  <a:close/>
                </a:path>
                <a:path w="245109" h="60960">
                  <a:moveTo>
                    <a:pt x="97345" y="7810"/>
                  </a:moveTo>
                  <a:lnTo>
                    <a:pt x="90766" y="5816"/>
                  </a:lnTo>
                  <a:lnTo>
                    <a:pt x="79578" y="8521"/>
                  </a:lnTo>
                  <a:lnTo>
                    <a:pt x="71221" y="14249"/>
                  </a:lnTo>
                  <a:lnTo>
                    <a:pt x="69303" y="19519"/>
                  </a:lnTo>
                  <a:lnTo>
                    <a:pt x="77444" y="20802"/>
                  </a:lnTo>
                  <a:lnTo>
                    <a:pt x="89585" y="17411"/>
                  </a:lnTo>
                  <a:lnTo>
                    <a:pt x="96583" y="12382"/>
                  </a:lnTo>
                  <a:lnTo>
                    <a:pt x="97345" y="7810"/>
                  </a:lnTo>
                  <a:close/>
                </a:path>
                <a:path w="245109" h="60960">
                  <a:moveTo>
                    <a:pt x="120002" y="46101"/>
                  </a:moveTo>
                  <a:lnTo>
                    <a:pt x="116293" y="37947"/>
                  </a:lnTo>
                  <a:lnTo>
                    <a:pt x="106578" y="35788"/>
                  </a:lnTo>
                  <a:lnTo>
                    <a:pt x="99402" y="40944"/>
                  </a:lnTo>
                  <a:lnTo>
                    <a:pt x="95415" y="50012"/>
                  </a:lnTo>
                  <a:lnTo>
                    <a:pt x="97002" y="58216"/>
                  </a:lnTo>
                  <a:lnTo>
                    <a:pt x="106578" y="60769"/>
                  </a:lnTo>
                  <a:lnTo>
                    <a:pt x="117005" y="55346"/>
                  </a:lnTo>
                  <a:lnTo>
                    <a:pt x="120002" y="46101"/>
                  </a:lnTo>
                  <a:close/>
                </a:path>
                <a:path w="245109" h="60960">
                  <a:moveTo>
                    <a:pt x="134581" y="5092"/>
                  </a:moveTo>
                  <a:lnTo>
                    <a:pt x="131419" y="1028"/>
                  </a:lnTo>
                  <a:lnTo>
                    <a:pt x="122402" y="0"/>
                  </a:lnTo>
                  <a:lnTo>
                    <a:pt x="115849" y="2870"/>
                  </a:lnTo>
                  <a:lnTo>
                    <a:pt x="112420" y="7988"/>
                  </a:lnTo>
                  <a:lnTo>
                    <a:pt x="113969" y="12433"/>
                  </a:lnTo>
                  <a:lnTo>
                    <a:pt x="122402" y="13322"/>
                  </a:lnTo>
                  <a:lnTo>
                    <a:pt x="131648" y="9944"/>
                  </a:lnTo>
                  <a:lnTo>
                    <a:pt x="134581" y="5092"/>
                  </a:lnTo>
                  <a:close/>
                </a:path>
                <a:path w="245109" h="60960">
                  <a:moveTo>
                    <a:pt x="157568" y="45999"/>
                  </a:moveTo>
                  <a:lnTo>
                    <a:pt x="156375" y="39547"/>
                  </a:lnTo>
                  <a:lnTo>
                    <a:pt x="149872" y="37465"/>
                  </a:lnTo>
                  <a:lnTo>
                    <a:pt x="144792" y="41554"/>
                  </a:lnTo>
                  <a:lnTo>
                    <a:pt x="141033" y="49453"/>
                  </a:lnTo>
                  <a:lnTo>
                    <a:pt x="140868" y="56553"/>
                  </a:lnTo>
                  <a:lnTo>
                    <a:pt x="146545" y="58280"/>
                  </a:lnTo>
                  <a:lnTo>
                    <a:pt x="154089" y="53390"/>
                  </a:lnTo>
                  <a:lnTo>
                    <a:pt x="157568" y="45999"/>
                  </a:lnTo>
                  <a:close/>
                </a:path>
                <a:path w="245109" h="60960">
                  <a:moveTo>
                    <a:pt x="174117" y="11861"/>
                  </a:moveTo>
                  <a:lnTo>
                    <a:pt x="168567" y="7747"/>
                  </a:lnTo>
                  <a:lnTo>
                    <a:pt x="159029" y="5816"/>
                  </a:lnTo>
                  <a:lnTo>
                    <a:pt x="152641" y="7277"/>
                  </a:lnTo>
                  <a:lnTo>
                    <a:pt x="149148" y="10604"/>
                  </a:lnTo>
                  <a:lnTo>
                    <a:pt x="151422" y="14249"/>
                  </a:lnTo>
                  <a:lnTo>
                    <a:pt x="162356" y="16637"/>
                  </a:lnTo>
                  <a:lnTo>
                    <a:pt x="172961" y="15659"/>
                  </a:lnTo>
                  <a:lnTo>
                    <a:pt x="174117" y="11861"/>
                  </a:lnTo>
                  <a:close/>
                </a:path>
                <a:path w="245109" h="60960">
                  <a:moveTo>
                    <a:pt x="188175" y="39128"/>
                  </a:moveTo>
                  <a:lnTo>
                    <a:pt x="179844" y="34124"/>
                  </a:lnTo>
                  <a:lnTo>
                    <a:pt x="174853" y="30797"/>
                  </a:lnTo>
                  <a:lnTo>
                    <a:pt x="169951" y="27533"/>
                  </a:lnTo>
                  <a:lnTo>
                    <a:pt x="169862" y="35788"/>
                  </a:lnTo>
                  <a:lnTo>
                    <a:pt x="188175" y="39128"/>
                  </a:lnTo>
                  <a:close/>
                </a:path>
                <a:path w="245109" h="60960">
                  <a:moveTo>
                    <a:pt x="208051" y="12065"/>
                  </a:moveTo>
                  <a:lnTo>
                    <a:pt x="206781" y="8559"/>
                  </a:lnTo>
                  <a:lnTo>
                    <a:pt x="199821" y="5816"/>
                  </a:lnTo>
                  <a:lnTo>
                    <a:pt x="192646" y="6413"/>
                  </a:lnTo>
                  <a:lnTo>
                    <a:pt x="188404" y="9753"/>
                  </a:lnTo>
                  <a:lnTo>
                    <a:pt x="188823" y="13614"/>
                  </a:lnTo>
                  <a:lnTo>
                    <a:pt x="195656" y="15811"/>
                  </a:lnTo>
                  <a:lnTo>
                    <a:pt x="204152" y="14960"/>
                  </a:lnTo>
                  <a:lnTo>
                    <a:pt x="208051" y="12065"/>
                  </a:lnTo>
                  <a:close/>
                </a:path>
                <a:path w="245109" h="60960">
                  <a:moveTo>
                    <a:pt x="244779" y="36410"/>
                  </a:moveTo>
                  <a:lnTo>
                    <a:pt x="241007" y="30848"/>
                  </a:lnTo>
                  <a:lnTo>
                    <a:pt x="233959" y="24968"/>
                  </a:lnTo>
                  <a:lnTo>
                    <a:pt x="224828" y="21780"/>
                  </a:lnTo>
                  <a:lnTo>
                    <a:pt x="217081" y="22529"/>
                  </a:lnTo>
                  <a:lnTo>
                    <a:pt x="216306" y="26784"/>
                  </a:lnTo>
                  <a:lnTo>
                    <a:pt x="228130" y="34124"/>
                  </a:lnTo>
                  <a:lnTo>
                    <a:pt x="241681" y="38557"/>
                  </a:lnTo>
                  <a:lnTo>
                    <a:pt x="244779" y="36410"/>
                  </a:lnTo>
                  <a:close/>
                </a:path>
              </a:pathLst>
            </a:custGeom>
            <a:solidFill>
              <a:srgbClr val="88B0DE"/>
            </a:solidFill>
          </p:spPr>
          <p:txBody>
            <a:bodyPr wrap="square" lIns="0" tIns="0" rIns="0" bIns="0" rtlCol="0"/>
            <a:lstStyle/>
            <a:p>
              <a:endParaRPr/>
            </a:p>
          </p:txBody>
        </p:sp>
        <p:pic>
          <p:nvPicPr>
            <p:cNvPr id="48" name="object 48"/>
            <p:cNvPicPr/>
            <p:nvPr/>
          </p:nvPicPr>
          <p:blipFill>
            <a:blip r:embed="rId32" cstate="print">
              <a:extLst>
                <a:ext uri="{28A0092B-C50C-407E-A947-70E740481C1C}">
                  <a14:useLocalDpi xmlns:a14="http://schemas.microsoft.com/office/drawing/2010/main" val="0"/>
                </a:ext>
              </a:extLst>
            </a:blip>
            <a:stretch>
              <a:fillRect/>
            </a:stretch>
          </p:blipFill>
          <p:spPr>
            <a:xfrm>
              <a:off x="6815696" y="5163553"/>
              <a:ext cx="105346" cy="260172"/>
            </a:xfrm>
            <a:prstGeom prst="rect">
              <a:avLst/>
            </a:prstGeom>
          </p:spPr>
        </p:pic>
      </p:grpSp>
      <p:sp>
        <p:nvSpPr>
          <p:cNvPr id="49" name="object 49"/>
          <p:cNvSpPr txBox="1">
            <a:spLocks noGrp="1"/>
          </p:cNvSpPr>
          <p:nvPr>
            <p:ph type="title"/>
          </p:nvPr>
        </p:nvSpPr>
        <p:spPr>
          <a:xfrm>
            <a:off x="1170607" y="1562906"/>
            <a:ext cx="2600960" cy="382156"/>
          </a:xfrm>
          <a:prstGeom prst="rect">
            <a:avLst/>
          </a:prstGeom>
        </p:spPr>
        <p:txBody>
          <a:bodyPr vert="horz" wrap="square" lIns="0" tIns="12700" rIns="0" bIns="0" rtlCol="0">
            <a:spAutoFit/>
          </a:bodyPr>
          <a:lstStyle/>
          <a:p>
            <a:pPr marL="12700" marR="5080">
              <a:lnSpc>
                <a:spcPct val="100000"/>
              </a:lnSpc>
              <a:spcBef>
                <a:spcPts val="100"/>
              </a:spcBef>
            </a:pPr>
            <a:r>
              <a:rPr lang="pt-PT" sz="2400" b="0" spc="165" dirty="0">
                <a:solidFill>
                  <a:srgbClr val="020304"/>
                </a:solidFill>
                <a:latin typeface="Trebuchet MS"/>
                <a:cs typeface="Trebuchet MS"/>
              </a:rPr>
              <a:t>STREETCVLTURE</a:t>
            </a:r>
            <a:endParaRPr sz="2400" dirty="0">
              <a:latin typeface="Trebuchet MS"/>
              <a:cs typeface="Trebuchet MS"/>
            </a:endParaRPr>
          </a:p>
        </p:txBody>
      </p:sp>
      <p:sp>
        <p:nvSpPr>
          <p:cNvPr id="50" name="object 50"/>
          <p:cNvSpPr txBox="1"/>
          <p:nvPr/>
        </p:nvSpPr>
        <p:spPr>
          <a:xfrm>
            <a:off x="1170607" y="2286806"/>
            <a:ext cx="3445352" cy="5021888"/>
          </a:xfrm>
          <a:prstGeom prst="rect">
            <a:avLst/>
          </a:prstGeom>
        </p:spPr>
        <p:txBody>
          <a:bodyPr vert="horz" wrap="square" lIns="0" tIns="12700" rIns="0" bIns="0" rtlCol="0">
            <a:spAutoFit/>
          </a:bodyPr>
          <a:lstStyle/>
          <a:p>
            <a:pPr marL="12700">
              <a:lnSpc>
                <a:spcPct val="100000"/>
              </a:lnSpc>
              <a:spcBef>
                <a:spcPts val="100"/>
              </a:spcBef>
            </a:pPr>
            <a:r>
              <a:rPr sz="2100" spc="35" dirty="0">
                <a:solidFill>
                  <a:srgbClr val="1D1D1B"/>
                </a:solidFill>
                <a:latin typeface="Trebuchet MS"/>
                <a:cs typeface="Trebuchet MS"/>
              </a:rPr>
              <a:t>Porque </a:t>
            </a:r>
            <a:r>
              <a:rPr lang="pt-PT" sz="2100" spc="-50" dirty="0" err="1">
                <a:solidFill>
                  <a:srgbClr val="1D1D1B"/>
                </a:solidFill>
                <a:latin typeface="Trebuchet MS"/>
                <a:cs typeface="Trebuchet MS"/>
              </a:rPr>
              <a:t>funciona</a:t>
            </a:r>
            <a:r>
              <a:rPr sz="2100" spc="-90" dirty="0">
                <a:solidFill>
                  <a:srgbClr val="1D1D1B"/>
                </a:solidFill>
                <a:latin typeface="Trebuchet MS"/>
                <a:cs typeface="Trebuchet MS"/>
              </a:rPr>
              <a:t>...</a:t>
            </a:r>
            <a:endParaRPr sz="2100" dirty="0">
              <a:latin typeface="Trebuchet MS"/>
              <a:cs typeface="Trebuchet MS"/>
            </a:endParaRPr>
          </a:p>
          <a:p>
            <a:pPr marL="12700" marR="5080">
              <a:lnSpc>
                <a:spcPct val="100000"/>
              </a:lnSpc>
              <a:spcBef>
                <a:spcPts val="2100"/>
              </a:spcBef>
              <a:buChar char="•"/>
              <a:tabLst>
                <a:tab pos="191135" algn="l"/>
              </a:tabLst>
            </a:pPr>
            <a:r>
              <a:rPr lang="en-US" dirty="0"/>
              <a:t> A visão e a missão da cidade apoiam este sector.</a:t>
            </a:r>
          </a:p>
          <a:p>
            <a:pPr marL="12700" marR="5080">
              <a:lnSpc>
                <a:spcPct val="100000"/>
              </a:lnSpc>
              <a:spcBef>
                <a:spcPts val="2100"/>
              </a:spcBef>
              <a:buChar char="•"/>
              <a:tabLst>
                <a:tab pos="191135" algn="l"/>
              </a:tabLst>
            </a:pPr>
            <a:r>
              <a:rPr lang="en-US" dirty="0"/>
              <a:t>Mississauga quer inspirar o mundo como uma cidade global dinâmica e bela para a criatividade e inovação, com comunidades vibrantes, seguras e interligadas; onde é possível celebrar a rica diversidade de culturas, aldeias históricas, o Lago Ontário e o Vale do Rio Credit. </a:t>
            </a:r>
          </a:p>
          <a:p>
            <a:pPr marL="12700" marR="5080">
              <a:lnSpc>
                <a:spcPct val="100000"/>
              </a:lnSpc>
              <a:spcBef>
                <a:spcPts val="2100"/>
              </a:spcBef>
              <a:buChar char="•"/>
              <a:tabLst>
                <a:tab pos="191135" algn="l"/>
              </a:tabLst>
            </a:pPr>
            <a:r>
              <a:rPr lang="en-US" dirty="0"/>
              <a:t> A Área de Serviço de Artes e Cultura, é apoiada e articulada pelo Plano Estratégico da Cidade de Mississauga.</a:t>
            </a:r>
            <a:endParaRPr sz="1800" dirty="0">
              <a:latin typeface="Trebuchet MS"/>
              <a:cs typeface="Trebuchet MS"/>
            </a:endParaRPr>
          </a:p>
        </p:txBody>
      </p:sp>
      <p:sp>
        <p:nvSpPr>
          <p:cNvPr id="51" name="object 51"/>
          <p:cNvSpPr/>
          <p:nvPr/>
        </p:nvSpPr>
        <p:spPr>
          <a:xfrm>
            <a:off x="1176820" y="950175"/>
            <a:ext cx="2594747" cy="438150"/>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p:spPr>
        <p:txBody>
          <a:bodyPr wrap="square" lIns="0" tIns="0" rIns="0" bIns="0" rtlCol="0"/>
          <a:lstStyle/>
          <a:p>
            <a:endParaRPr/>
          </a:p>
        </p:txBody>
      </p:sp>
      <p:sp>
        <p:nvSpPr>
          <p:cNvPr id="52" name="object 52"/>
          <p:cNvSpPr txBox="1"/>
          <p:nvPr/>
        </p:nvSpPr>
        <p:spPr>
          <a:xfrm>
            <a:off x="1388587" y="1002182"/>
            <a:ext cx="2270458" cy="289823"/>
          </a:xfrm>
          <a:prstGeom prst="rect">
            <a:avLst/>
          </a:prstGeom>
        </p:spPr>
        <p:txBody>
          <a:bodyPr vert="horz" wrap="square" lIns="0" tIns="12700" rIns="0" bIns="0" rtlCol="0">
            <a:spAutoFit/>
          </a:bodyPr>
          <a:lstStyle/>
          <a:p>
            <a:pPr marL="12700">
              <a:lnSpc>
                <a:spcPct val="100000"/>
              </a:lnSpc>
              <a:spcBef>
                <a:spcPts val="100"/>
              </a:spcBef>
            </a:pPr>
            <a:r>
              <a:rPr lang="pt-PT" dirty="0" err="1">
                <a:solidFill>
                  <a:schemeClr val="bg1"/>
                </a:solidFill>
                <a:latin typeface="Trebuchet MS"/>
                <a:cs typeface="Trebuchet MS"/>
              </a:rPr>
              <a:t>cont</a:t>
            </a:r>
            <a:r>
              <a:rPr lang="pt-PT" dirty="0">
                <a:solidFill>
                  <a:schemeClr val="bg1"/>
                </a:solidFill>
                <a:latin typeface="Trebuchet MS"/>
                <a:cs typeface="Trebuchet MS"/>
              </a:rPr>
              <a:t>. caso de estudo</a:t>
            </a:r>
            <a:endParaRPr sz="1800" dirty="0">
              <a:solidFill>
                <a:schemeClr val="bg1"/>
              </a:solidFill>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79CE085B-5DDD-424E-AF1A-459D5C2DCA64}"/>
              </a:ext>
            </a:extLst>
          </p:cNvPr>
          <p:cNvPicPr>
            <a:picLocks noChangeAspect="1"/>
          </p:cNvPicPr>
          <p:nvPr/>
        </p:nvPicPr>
        <p:blipFill rotWithShape="1">
          <a:blip r:embed="rId2">
            <a:alphaModFix amt="64000"/>
            <a:extLst>
              <a:ext uri="{28A0092B-C50C-407E-A947-70E740481C1C}">
                <a14:useLocalDpi xmlns:a14="http://schemas.microsoft.com/office/drawing/2010/main" val="0"/>
              </a:ext>
            </a:extLst>
          </a:blip>
          <a:srcRect/>
          <a:stretch/>
        </p:blipFill>
        <p:spPr>
          <a:xfrm>
            <a:off x="0" y="-38300"/>
            <a:ext cx="10058400" cy="7810700"/>
          </a:xfrm>
          <a:prstGeom prst="rect">
            <a:avLst/>
          </a:prstGeom>
        </p:spPr>
      </p:pic>
      <p:grpSp>
        <p:nvGrpSpPr>
          <p:cNvPr id="2" name="object 2"/>
          <p:cNvGrpSpPr/>
          <p:nvPr/>
        </p:nvGrpSpPr>
        <p:grpSpPr>
          <a:xfrm>
            <a:off x="1161768" y="2621701"/>
            <a:ext cx="8459202" cy="3188635"/>
            <a:chOff x="1151464" y="2565738"/>
            <a:chExt cx="8459202" cy="3188635"/>
          </a:xfrm>
        </p:grpSpPr>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2062280" y="2565738"/>
              <a:ext cx="7548386" cy="3188635"/>
            </a:xfrm>
            <a:prstGeom prst="rect">
              <a:avLst/>
            </a:prstGeom>
          </p:spPr>
        </p:pic>
        <p:sp>
          <p:nvSpPr>
            <p:cNvPr id="5" name="object 5"/>
            <p:cNvSpPr/>
            <p:nvPr/>
          </p:nvSpPr>
          <p:spPr>
            <a:xfrm>
              <a:off x="1151464" y="3075301"/>
              <a:ext cx="2093668"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dirty="0"/>
            </a:p>
          </p:txBody>
        </p:sp>
      </p:grpSp>
      <p:sp>
        <p:nvSpPr>
          <p:cNvPr id="6" name="object 6"/>
          <p:cNvSpPr txBox="1"/>
          <p:nvPr/>
        </p:nvSpPr>
        <p:spPr>
          <a:xfrm>
            <a:off x="1295400" y="3200479"/>
            <a:ext cx="1960036" cy="299720"/>
          </a:xfrm>
          <a:prstGeom prst="rect">
            <a:avLst/>
          </a:prstGeom>
        </p:spPr>
        <p:txBody>
          <a:bodyPr vert="horz" wrap="square" lIns="0" tIns="12700" rIns="0" bIns="0" rtlCol="0">
            <a:spAutoFit/>
          </a:bodyPr>
          <a:lstStyle/>
          <a:p>
            <a:pPr marL="12700">
              <a:lnSpc>
                <a:spcPct val="100000"/>
              </a:lnSpc>
              <a:spcBef>
                <a:spcPts val="100"/>
              </a:spcBef>
            </a:pPr>
            <a:r>
              <a:rPr lang="en-GB" b="1" spc="45" dirty="0">
                <a:solidFill>
                  <a:srgbClr val="FFFFFF"/>
                </a:solidFill>
                <a:latin typeface="Trebuchet MS"/>
                <a:cs typeface="Trebuchet MS"/>
              </a:rPr>
              <a:t>Casos</a:t>
            </a:r>
            <a:r>
              <a:rPr lang="en-GB" b="1" spc="5" dirty="0">
                <a:solidFill>
                  <a:srgbClr val="FFFFFF"/>
                </a:solidFill>
                <a:latin typeface="Trebuchet MS"/>
                <a:cs typeface="Trebuchet MS"/>
              </a:rPr>
              <a:t> de </a:t>
            </a:r>
            <a:r>
              <a:rPr lang="en-GB" b="1" spc="5" dirty="0" err="1">
                <a:solidFill>
                  <a:srgbClr val="FFFFFF"/>
                </a:solidFill>
                <a:latin typeface="Trebuchet MS"/>
                <a:cs typeface="Trebuchet MS"/>
              </a:rPr>
              <a:t>estudo</a:t>
            </a:r>
            <a:endParaRPr lang="en-GB" sz="1800" dirty="0">
              <a:latin typeface="Trebuchet MS"/>
              <a:cs typeface="Trebuchet MS"/>
            </a:endParaRPr>
          </a:p>
        </p:txBody>
      </p:sp>
      <p:sp>
        <p:nvSpPr>
          <p:cNvPr id="7" name="object 7"/>
          <p:cNvSpPr txBox="1"/>
          <p:nvPr/>
        </p:nvSpPr>
        <p:spPr>
          <a:xfrm>
            <a:off x="1138770" y="3844726"/>
            <a:ext cx="5208270" cy="3513782"/>
          </a:xfrm>
          <a:prstGeom prst="rect">
            <a:avLst/>
          </a:prstGeom>
        </p:spPr>
        <p:txBody>
          <a:bodyPr vert="horz" wrap="square" lIns="0" tIns="12700" rIns="0" bIns="0" rtlCol="0">
            <a:spAutoFit/>
          </a:bodyPr>
          <a:lstStyle/>
          <a:p>
            <a:pPr marL="12700">
              <a:lnSpc>
                <a:spcPct val="100000"/>
              </a:lnSpc>
              <a:spcBef>
                <a:spcPts val="100"/>
              </a:spcBef>
            </a:pPr>
            <a:r>
              <a:rPr lang="pt-PT" sz="2400" spc="165" dirty="0">
                <a:solidFill>
                  <a:srgbClr val="1D1D1B"/>
                </a:solidFill>
                <a:highlight>
                  <a:srgbClr val="D4D5D7"/>
                </a:highlight>
                <a:latin typeface="Trebuchet MS"/>
                <a:cs typeface="Trebuchet MS"/>
              </a:rPr>
              <a:t>AGÊNCIA DE STREETART</a:t>
            </a:r>
            <a:endParaRPr sz="2400" dirty="0">
              <a:highlight>
                <a:srgbClr val="D4D5D7"/>
              </a:highlight>
              <a:latin typeface="Trebuchet MS"/>
              <a:cs typeface="Trebuchet MS"/>
            </a:endParaRPr>
          </a:p>
          <a:p>
            <a:pPr marL="12700" marR="5080">
              <a:lnSpc>
                <a:spcPct val="100000"/>
              </a:lnSpc>
            </a:pPr>
            <a:endParaRPr lang="pt-PT" sz="2350" dirty="0">
              <a:highlight>
                <a:srgbClr val="D4D5D7"/>
              </a:highlight>
              <a:latin typeface="Trebuchet MS"/>
              <a:cs typeface="Trebuchet MS"/>
            </a:endParaRPr>
          </a:p>
          <a:p>
            <a:pPr marL="12700" marR="5080">
              <a:lnSpc>
                <a:spcPct val="100000"/>
              </a:lnSpc>
            </a:pPr>
            <a:r>
              <a:rPr lang="en-US" sz="1800" spc="-100" dirty="0">
                <a:solidFill>
                  <a:srgbClr val="1D1D1B"/>
                </a:solidFill>
                <a:highlight>
                  <a:srgbClr val="D4D5D7"/>
                </a:highlight>
                <a:latin typeface="Trebuchet MS"/>
                <a:cs typeface="Trebuchet MS"/>
              </a:rPr>
              <a:t> Esta agência </a:t>
            </a:r>
            <a:r>
              <a:rPr lang="en-US" spc="-100" dirty="0">
                <a:solidFill>
                  <a:srgbClr val="1D1D1B"/>
                </a:solidFill>
                <a:highlight>
                  <a:srgbClr val="D4D5D7"/>
                </a:highlight>
                <a:latin typeface="Trebuchet MS"/>
              </a:rPr>
              <a:t>é especializada na criação de obras de arte de marca apelativas para empresas de todo o mundo.</a:t>
            </a:r>
            <a:br>
              <a:rPr lang="en-US" spc="-100" dirty="0">
                <a:solidFill>
                  <a:srgbClr val="1D1D1B"/>
                </a:solidFill>
                <a:highlight>
                  <a:srgbClr val="D4D5D7"/>
                </a:highlight>
                <a:latin typeface="Trebuchet MS"/>
              </a:rPr>
            </a:br>
            <a:r>
              <a:rPr lang="en-US" spc="-100" dirty="0">
                <a:solidFill>
                  <a:srgbClr val="1D1D1B"/>
                </a:solidFill>
                <a:highlight>
                  <a:srgbClr val="D4D5D7"/>
                </a:highlight>
                <a:latin typeface="Trebuchet MS"/>
              </a:rPr>
              <a:t>Com mais de 20 anos de experiência, a equipa da Agência de Arte de Rua fornece a sua abordagem criativa de forma a levar a sua comunicação visual para o próximo nível.</a:t>
            </a:r>
            <a:br>
              <a:rPr lang="en-US" spc="-100" dirty="0">
                <a:solidFill>
                  <a:srgbClr val="1D1D1B"/>
                </a:solidFill>
                <a:highlight>
                  <a:srgbClr val="D4D5D7"/>
                </a:highlight>
                <a:latin typeface="Trebuchet MS"/>
              </a:rPr>
            </a:br>
            <a:r>
              <a:rPr lang="en-US" spc="-100" dirty="0">
                <a:solidFill>
                  <a:srgbClr val="1D1D1B"/>
                </a:solidFill>
                <a:highlight>
                  <a:srgbClr val="D4D5D7"/>
                </a:highlight>
                <a:latin typeface="Trebuchet MS"/>
              </a:rPr>
              <a:t>A equipa de artistas </a:t>
            </a:r>
            <a:r>
              <a:rPr lang="en-US" spc="-100" dirty="0" err="1">
                <a:solidFill>
                  <a:srgbClr val="1D1D1B"/>
                </a:solidFill>
                <a:highlight>
                  <a:srgbClr val="D4D5D7"/>
                </a:highlight>
                <a:latin typeface="Trebuchet MS"/>
              </a:rPr>
              <a:t>visuais</a:t>
            </a:r>
            <a:r>
              <a:rPr lang="en-US" spc="-100" dirty="0">
                <a:solidFill>
                  <a:srgbClr val="1D1D1B"/>
                </a:solidFill>
                <a:highlight>
                  <a:srgbClr val="D4D5D7"/>
                </a:highlight>
                <a:latin typeface="Trebuchet MS"/>
              </a:rPr>
              <a:t> </a:t>
            </a:r>
            <a:r>
              <a:rPr lang="en-US" spc="-100" dirty="0" err="1">
                <a:solidFill>
                  <a:srgbClr val="1D1D1B"/>
                </a:solidFill>
                <a:highlight>
                  <a:srgbClr val="D4D5D7"/>
                </a:highlight>
                <a:latin typeface="Trebuchet MS"/>
              </a:rPr>
              <a:t>desenvolveu</a:t>
            </a:r>
            <a:r>
              <a:rPr lang="en-US" spc="-100" dirty="0">
                <a:solidFill>
                  <a:srgbClr val="1D1D1B"/>
                </a:solidFill>
                <a:highlight>
                  <a:srgbClr val="D4D5D7"/>
                </a:highlight>
                <a:latin typeface="Trebuchet MS"/>
              </a:rPr>
              <a:t> obras de arte de destaque para empresas bem conhecidas como a Pixar, Adidas, Apple, Nescafe, BMW, entre outras.</a:t>
            </a:r>
            <a:endParaRPr spc="-100" dirty="0">
              <a:solidFill>
                <a:srgbClr val="1D1D1B"/>
              </a:solidFill>
              <a:highlight>
                <a:srgbClr val="D4D5D7"/>
              </a:highlight>
              <a:latin typeface="Trebuchet MS"/>
            </a:endParaRPr>
          </a:p>
          <a:p>
            <a:pPr marL="12700">
              <a:lnSpc>
                <a:spcPct val="100000"/>
              </a:lnSpc>
            </a:pPr>
            <a:r>
              <a:rPr lang="pt-PT" sz="1800" spc="110" dirty="0">
                <a:solidFill>
                  <a:srgbClr val="1D1D1B"/>
                </a:solidFill>
                <a:latin typeface="Trebuchet MS"/>
                <a:cs typeface="Trebuchet MS"/>
                <a:hlinkClick r:id="rId4"/>
              </a:rPr>
              <a:t>https://streetartagency.com/</a:t>
            </a:r>
            <a:endParaRPr sz="1800" dirty="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3438525" cy="751488"/>
          </a:xfrm>
          <a:prstGeom prst="rect">
            <a:avLst/>
          </a:prstGeom>
        </p:spPr>
        <p:txBody>
          <a:bodyPr vert="horz" wrap="square" lIns="0" tIns="12700" rIns="0" bIns="0" rtlCol="0">
            <a:spAutoFit/>
          </a:bodyPr>
          <a:lstStyle/>
          <a:p>
            <a:pPr marL="12700">
              <a:lnSpc>
                <a:spcPct val="100000"/>
              </a:lnSpc>
              <a:spcBef>
                <a:spcPts val="100"/>
              </a:spcBef>
            </a:pPr>
            <a:r>
              <a:rPr sz="2400" b="0" spc="-95" dirty="0">
                <a:solidFill>
                  <a:srgbClr val="020304"/>
                </a:solidFill>
                <a:latin typeface="Trebuchet MS"/>
                <a:cs typeface="Trebuchet MS"/>
              </a:rPr>
              <a:t>O </a:t>
            </a:r>
            <a:r>
              <a:rPr lang="pt-PT" sz="2400" b="0" spc="-45" dirty="0">
                <a:solidFill>
                  <a:srgbClr val="020304"/>
                </a:solidFill>
                <a:latin typeface="Trebuchet MS"/>
                <a:cs typeface="Trebuchet MS"/>
              </a:rPr>
              <a:t>caso de estudo </a:t>
            </a:r>
            <a:r>
              <a:rPr sz="2400" b="0" spc="-25" dirty="0">
                <a:solidFill>
                  <a:srgbClr val="020304"/>
                </a:solidFill>
                <a:latin typeface="Trebuchet MS"/>
                <a:cs typeface="Trebuchet MS"/>
              </a:rPr>
              <a:t>da </a:t>
            </a:r>
            <a:r>
              <a:rPr lang="pt-PT" sz="2400" b="0" spc="-70" dirty="0">
                <a:solidFill>
                  <a:srgbClr val="020304"/>
                </a:solidFill>
                <a:latin typeface="Trebuchet MS"/>
                <a:cs typeface="Trebuchet MS"/>
              </a:rPr>
              <a:t>STREETART AGENCY</a:t>
            </a:r>
            <a:endParaRPr sz="2400" dirty="0">
              <a:latin typeface="Trebuchet MS"/>
              <a:cs typeface="Trebuchet MS"/>
            </a:endParaRPr>
          </a:p>
        </p:txBody>
      </p:sp>
      <p:sp>
        <p:nvSpPr>
          <p:cNvPr id="5" name="object 5"/>
          <p:cNvSpPr txBox="1">
            <a:spLocks noGrp="1"/>
          </p:cNvSpPr>
          <p:nvPr>
            <p:ph type="body" idx="1"/>
          </p:nvPr>
        </p:nvSpPr>
        <p:spPr>
          <a:xfrm>
            <a:off x="1105967" y="3071192"/>
            <a:ext cx="2932634" cy="2782813"/>
          </a:xfrm>
          <a:prstGeom prst="rect">
            <a:avLst/>
          </a:prstGeom>
        </p:spPr>
        <p:txBody>
          <a:bodyPr vert="horz" wrap="square" lIns="0" tIns="12700" rIns="0" bIns="0" rtlCol="0">
            <a:spAutoFit/>
          </a:bodyPr>
          <a:lstStyle/>
          <a:p>
            <a:pPr algn="l" fontAlgn="base"/>
            <a:r>
              <a:rPr lang="en-US" sz="1800" spc="-50" dirty="0" err="1"/>
              <a:t>Murais</a:t>
            </a:r>
            <a:endParaRPr lang="en-US" sz="1800" spc="-50" dirty="0"/>
          </a:p>
          <a:p>
            <a:pPr algn="l" fontAlgn="base"/>
            <a:r>
              <a:rPr lang="en-US" sz="1800" spc="-50" dirty="0"/>
              <a:t>Traga o poder do graffiti para o seu lado. Grandes murais fazem a sua marca sobressair na selva urbana. As paredes dão exposição 24 horas por dia, 7 dias por semana, para os </a:t>
            </a:r>
            <a:r>
              <a:rPr lang="en-US" sz="1800" spc="-50" dirty="0" err="1"/>
              <a:t>seus</a:t>
            </a:r>
            <a:r>
              <a:rPr lang="en-US" sz="1800" spc="-50" dirty="0"/>
              <a:t> </a:t>
            </a:r>
            <a:r>
              <a:rPr lang="en-US" sz="1800" spc="-50" dirty="0" err="1"/>
              <a:t>projetos</a:t>
            </a:r>
            <a:r>
              <a:rPr lang="en-US" sz="1800" spc="-50" dirty="0"/>
              <a:t> e, quando tratadas pela nossa equipa, o sucesso é garantido.</a:t>
            </a:r>
          </a:p>
        </p:txBody>
      </p:sp>
      <p:sp>
        <p:nvSpPr>
          <p:cNvPr id="6" name="object 6"/>
          <p:cNvSpPr/>
          <p:nvPr/>
        </p:nvSpPr>
        <p:spPr>
          <a:xfrm>
            <a:off x="1118661" y="1090849"/>
            <a:ext cx="2462739"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231312" y="1149367"/>
            <a:ext cx="2257425" cy="289823"/>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 </a:t>
            </a:r>
            <a:r>
              <a:rPr lang="pt-PT" b="1" spc="5" dirty="0">
                <a:solidFill>
                  <a:srgbClr val="FFFFFF"/>
                </a:solidFill>
                <a:latin typeface="Trebuchet MS"/>
                <a:cs typeface="Trebuchet MS"/>
              </a:rPr>
              <a:t>C</a:t>
            </a:r>
            <a:r>
              <a:rPr sz="1800" b="1" spc="5" dirty="0" err="1">
                <a:solidFill>
                  <a:srgbClr val="FFFFFF"/>
                </a:solidFill>
                <a:latin typeface="Trebuchet MS"/>
                <a:cs typeface="Trebuchet MS"/>
              </a:rPr>
              <a:t>aso</a:t>
            </a:r>
            <a:r>
              <a:rPr lang="pt-PT" sz="1800" b="1" spc="5" dirty="0">
                <a:solidFill>
                  <a:srgbClr val="FFFFFF"/>
                </a:solidFill>
                <a:latin typeface="Trebuchet MS"/>
                <a:cs typeface="Trebuchet MS"/>
              </a:rPr>
              <a:t> de estudo</a:t>
            </a:r>
            <a:endParaRPr sz="1800" dirty="0">
              <a:latin typeface="Trebuchet MS"/>
              <a:cs typeface="Trebuchet MS"/>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
        <p:nvSpPr>
          <p:cNvPr id="13" name="CaixaDeTexto 12">
            <a:extLst>
              <a:ext uri="{FF2B5EF4-FFF2-40B4-BE49-F238E27FC236}">
                <a16:creationId xmlns:a16="http://schemas.microsoft.com/office/drawing/2014/main" id="{96ACEF9E-9495-4BBA-947A-0AC8254DDB5F}"/>
              </a:ext>
            </a:extLst>
          </p:cNvPr>
          <p:cNvSpPr txBox="1"/>
          <p:nvPr/>
        </p:nvSpPr>
        <p:spPr>
          <a:xfrm>
            <a:off x="990600" y="5965924"/>
            <a:ext cx="3200400" cy="307777"/>
          </a:xfrm>
          <a:prstGeom prst="rect">
            <a:avLst/>
          </a:prstGeom>
          <a:noFill/>
        </p:spPr>
        <p:txBody>
          <a:bodyPr wrap="square">
            <a:spAutoFit/>
          </a:bodyPr>
          <a:lstStyle/>
          <a:p>
            <a:r>
              <a:rPr lang="pt-PT" sz="1400" dirty="0">
                <a:hlinkClick r:id="rId2"/>
              </a:rPr>
              <a:t>em https://streetartagency.com/services/</a:t>
            </a:r>
            <a:endParaRPr lang="pt-PT" sz="1400" dirty="0"/>
          </a:p>
        </p:txBody>
      </p:sp>
      <p:pic>
        <p:nvPicPr>
          <p:cNvPr id="11" name="Picture 2">
            <a:extLst>
              <a:ext uri="{FF2B5EF4-FFF2-40B4-BE49-F238E27FC236}">
                <a16:creationId xmlns:a16="http://schemas.microsoft.com/office/drawing/2014/main" id="{EA9FB2C5-594E-E764-1EA5-61D64594E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5715000" cy="6896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3438525" cy="751488"/>
          </a:xfrm>
          <a:prstGeom prst="rect">
            <a:avLst/>
          </a:prstGeom>
        </p:spPr>
        <p:txBody>
          <a:bodyPr vert="horz" wrap="square" lIns="0" tIns="12700" rIns="0" bIns="0" rtlCol="0">
            <a:spAutoFit/>
          </a:bodyPr>
          <a:lstStyle/>
          <a:p>
            <a:pPr marL="12700">
              <a:lnSpc>
                <a:spcPct val="100000"/>
              </a:lnSpc>
              <a:spcBef>
                <a:spcPts val="100"/>
              </a:spcBef>
            </a:pPr>
            <a:r>
              <a:rPr sz="2400" b="0" spc="-95" dirty="0">
                <a:solidFill>
                  <a:srgbClr val="020304"/>
                </a:solidFill>
                <a:latin typeface="Trebuchet MS"/>
                <a:cs typeface="Trebuchet MS"/>
              </a:rPr>
              <a:t>O </a:t>
            </a:r>
            <a:r>
              <a:rPr sz="2400" b="0" spc="-45" dirty="0">
                <a:solidFill>
                  <a:srgbClr val="020304"/>
                </a:solidFill>
                <a:latin typeface="Trebuchet MS"/>
                <a:cs typeface="Trebuchet MS"/>
              </a:rPr>
              <a:t>estudo de </a:t>
            </a:r>
            <a:r>
              <a:rPr sz="2400" b="0" spc="-85" dirty="0">
                <a:solidFill>
                  <a:srgbClr val="020304"/>
                </a:solidFill>
                <a:latin typeface="Trebuchet MS"/>
                <a:cs typeface="Trebuchet MS"/>
              </a:rPr>
              <a:t>caso </a:t>
            </a:r>
            <a:r>
              <a:rPr sz="2400" b="0" spc="-25" dirty="0">
                <a:solidFill>
                  <a:srgbClr val="020304"/>
                </a:solidFill>
                <a:latin typeface="Trebuchet MS"/>
                <a:cs typeface="Trebuchet MS"/>
              </a:rPr>
              <a:t>da </a:t>
            </a:r>
            <a:r>
              <a:rPr lang="pt-PT" sz="2400" b="0" spc="-70" dirty="0">
                <a:solidFill>
                  <a:srgbClr val="020304"/>
                </a:solidFill>
                <a:latin typeface="Trebuchet MS"/>
                <a:cs typeface="Trebuchet MS"/>
              </a:rPr>
              <a:t>STREETART AGENCY</a:t>
            </a:r>
            <a:endParaRPr sz="2400" dirty="0">
              <a:latin typeface="Trebuchet MS"/>
              <a:cs typeface="Trebuchet MS"/>
            </a:endParaRPr>
          </a:p>
        </p:txBody>
      </p:sp>
      <p:sp>
        <p:nvSpPr>
          <p:cNvPr id="5" name="object 5"/>
          <p:cNvSpPr txBox="1">
            <a:spLocks noGrp="1"/>
          </p:cNvSpPr>
          <p:nvPr>
            <p:ph type="body" idx="1"/>
          </p:nvPr>
        </p:nvSpPr>
        <p:spPr>
          <a:xfrm>
            <a:off x="1105967" y="3071192"/>
            <a:ext cx="2932634" cy="3059812"/>
          </a:xfrm>
          <a:prstGeom prst="rect">
            <a:avLst/>
          </a:prstGeom>
        </p:spPr>
        <p:txBody>
          <a:bodyPr vert="horz" wrap="square" lIns="0" tIns="12700" rIns="0" bIns="0" rtlCol="0">
            <a:spAutoFit/>
          </a:bodyPr>
          <a:lstStyle/>
          <a:p>
            <a:pPr algn="l" fontAlgn="base"/>
            <a:r>
              <a:rPr lang="en-US" sz="1800" spc="-50" dirty="0"/>
              <a:t>Promoção da marca</a:t>
            </a:r>
          </a:p>
          <a:p>
            <a:pPr algn="l" fontAlgn="base"/>
            <a:endParaRPr lang="en-US" sz="1800" spc="-50" dirty="0"/>
          </a:p>
          <a:p>
            <a:pPr algn="l" fontAlgn="base"/>
            <a:r>
              <a:rPr lang="en-US" sz="1800" spc="-50" dirty="0"/>
              <a:t>Os nossos criadores de conceitos visuais prosperam criando campanhas de arte de rua de impacto visual. Podemos </a:t>
            </a:r>
            <a:r>
              <a:rPr lang="en-US" sz="1800" spc="-50" dirty="0" err="1"/>
              <a:t>ajudá</a:t>
            </a:r>
            <a:r>
              <a:rPr lang="en-US" sz="1800" spc="-50" dirty="0"/>
              <a:t>-lo articular com sucesso a sua mensagem em espaços públicos com a nossa audácia e ética notável.</a:t>
            </a:r>
          </a:p>
          <a:p>
            <a:pPr algn="l" fontAlgn="base"/>
            <a:endParaRPr lang="en-US" sz="1800" spc="-50" dirty="0"/>
          </a:p>
        </p:txBody>
      </p:sp>
      <p:sp>
        <p:nvSpPr>
          <p:cNvPr id="6" name="object 6"/>
          <p:cNvSpPr/>
          <p:nvPr/>
        </p:nvSpPr>
        <p:spPr>
          <a:xfrm>
            <a:off x="1118661" y="1090849"/>
            <a:ext cx="2615139"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297517" y="1135569"/>
            <a:ext cx="2257425" cy="289823"/>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 </a:t>
            </a:r>
            <a:r>
              <a:rPr lang="pt-PT" b="1" spc="5" dirty="0">
                <a:solidFill>
                  <a:srgbClr val="FFFFFF"/>
                </a:solidFill>
                <a:latin typeface="Trebuchet MS"/>
                <a:cs typeface="Trebuchet MS"/>
              </a:rPr>
              <a:t>C</a:t>
            </a:r>
            <a:r>
              <a:rPr sz="1800" b="1" spc="5" dirty="0" err="1">
                <a:solidFill>
                  <a:srgbClr val="FFFFFF"/>
                </a:solidFill>
                <a:latin typeface="Trebuchet MS"/>
                <a:cs typeface="Trebuchet MS"/>
              </a:rPr>
              <a:t>aso</a:t>
            </a:r>
            <a:r>
              <a:rPr lang="pt-PT" sz="1800" b="1" spc="5" dirty="0">
                <a:solidFill>
                  <a:srgbClr val="FFFFFF"/>
                </a:solidFill>
                <a:latin typeface="Trebuchet MS"/>
                <a:cs typeface="Trebuchet MS"/>
              </a:rPr>
              <a:t> de estudo</a:t>
            </a:r>
            <a:endParaRPr sz="1800" dirty="0">
              <a:latin typeface="Trebuchet MS"/>
              <a:cs typeface="Trebuchet MS"/>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
        <p:nvSpPr>
          <p:cNvPr id="13" name="CaixaDeTexto 12">
            <a:extLst>
              <a:ext uri="{FF2B5EF4-FFF2-40B4-BE49-F238E27FC236}">
                <a16:creationId xmlns:a16="http://schemas.microsoft.com/office/drawing/2014/main" id="{96ACEF9E-9495-4BBA-947A-0AC8254DDB5F}"/>
              </a:ext>
            </a:extLst>
          </p:cNvPr>
          <p:cNvSpPr txBox="1"/>
          <p:nvPr/>
        </p:nvSpPr>
        <p:spPr>
          <a:xfrm>
            <a:off x="990600" y="5965924"/>
            <a:ext cx="3200400" cy="307777"/>
          </a:xfrm>
          <a:prstGeom prst="rect">
            <a:avLst/>
          </a:prstGeom>
          <a:noFill/>
        </p:spPr>
        <p:txBody>
          <a:bodyPr wrap="square">
            <a:spAutoFit/>
          </a:bodyPr>
          <a:lstStyle/>
          <a:p>
            <a:r>
              <a:rPr lang="pt-PT" sz="1400" dirty="0">
                <a:hlinkClick r:id="rId2"/>
              </a:rPr>
              <a:t>em https://streetartagency.com/services/</a:t>
            </a:r>
            <a:endParaRPr lang="pt-PT" sz="1400" dirty="0"/>
          </a:p>
        </p:txBody>
      </p:sp>
      <p:pic>
        <p:nvPicPr>
          <p:cNvPr id="11" name="Picture 2">
            <a:extLst>
              <a:ext uri="{FF2B5EF4-FFF2-40B4-BE49-F238E27FC236}">
                <a16:creationId xmlns:a16="http://schemas.microsoft.com/office/drawing/2014/main" id="{38814508-2911-3576-FEA4-4F0C76911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5715000" cy="689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54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3438525" cy="751488"/>
          </a:xfrm>
          <a:prstGeom prst="rect">
            <a:avLst/>
          </a:prstGeom>
        </p:spPr>
        <p:txBody>
          <a:bodyPr vert="horz" wrap="square" lIns="0" tIns="12700" rIns="0" bIns="0" rtlCol="0">
            <a:spAutoFit/>
          </a:bodyPr>
          <a:lstStyle/>
          <a:p>
            <a:pPr marL="12700">
              <a:lnSpc>
                <a:spcPct val="100000"/>
              </a:lnSpc>
              <a:spcBef>
                <a:spcPts val="100"/>
              </a:spcBef>
            </a:pPr>
            <a:r>
              <a:rPr sz="2400" b="0" spc="-95" dirty="0">
                <a:solidFill>
                  <a:srgbClr val="020304"/>
                </a:solidFill>
                <a:latin typeface="Trebuchet MS"/>
                <a:cs typeface="Trebuchet MS"/>
              </a:rPr>
              <a:t>O </a:t>
            </a:r>
            <a:r>
              <a:rPr sz="2400" b="0" spc="-45" dirty="0">
                <a:solidFill>
                  <a:srgbClr val="020304"/>
                </a:solidFill>
                <a:latin typeface="Trebuchet MS"/>
                <a:cs typeface="Trebuchet MS"/>
              </a:rPr>
              <a:t>estudo de </a:t>
            </a:r>
            <a:r>
              <a:rPr sz="2400" b="0" spc="-85" dirty="0">
                <a:solidFill>
                  <a:srgbClr val="020304"/>
                </a:solidFill>
                <a:latin typeface="Trebuchet MS"/>
                <a:cs typeface="Trebuchet MS"/>
              </a:rPr>
              <a:t>caso </a:t>
            </a:r>
            <a:r>
              <a:rPr sz="2400" b="0" spc="-25" dirty="0">
                <a:solidFill>
                  <a:srgbClr val="020304"/>
                </a:solidFill>
                <a:latin typeface="Trebuchet MS"/>
                <a:cs typeface="Trebuchet MS"/>
              </a:rPr>
              <a:t>da </a:t>
            </a:r>
            <a:r>
              <a:rPr lang="pt-PT" sz="2400" b="0" spc="-70" dirty="0">
                <a:solidFill>
                  <a:srgbClr val="020304"/>
                </a:solidFill>
                <a:latin typeface="Trebuchet MS"/>
                <a:cs typeface="Trebuchet MS"/>
              </a:rPr>
              <a:t>STREETART AGENCY</a:t>
            </a:r>
            <a:endParaRPr sz="2400" dirty="0">
              <a:latin typeface="Trebuchet MS"/>
              <a:cs typeface="Trebuchet MS"/>
            </a:endParaRPr>
          </a:p>
        </p:txBody>
      </p:sp>
      <p:sp>
        <p:nvSpPr>
          <p:cNvPr id="5" name="object 5"/>
          <p:cNvSpPr txBox="1">
            <a:spLocks noGrp="1"/>
          </p:cNvSpPr>
          <p:nvPr>
            <p:ph type="body" idx="1"/>
          </p:nvPr>
        </p:nvSpPr>
        <p:spPr>
          <a:xfrm>
            <a:off x="1105967" y="3071192"/>
            <a:ext cx="2932634" cy="3059812"/>
          </a:xfrm>
          <a:prstGeom prst="rect">
            <a:avLst/>
          </a:prstGeom>
        </p:spPr>
        <p:txBody>
          <a:bodyPr vert="horz" wrap="square" lIns="0" tIns="12700" rIns="0" bIns="0" rtlCol="0">
            <a:spAutoFit/>
          </a:bodyPr>
          <a:lstStyle/>
          <a:p>
            <a:pPr algn="l" fontAlgn="base"/>
            <a:r>
              <a:rPr lang="en-US" sz="1800" spc="-50" dirty="0"/>
              <a:t>Workshops</a:t>
            </a:r>
          </a:p>
          <a:p>
            <a:pPr algn="l" fontAlgn="base"/>
            <a:endParaRPr lang="en-US" sz="1800" spc="-50" dirty="0"/>
          </a:p>
          <a:p>
            <a:pPr algn="l" fontAlgn="base"/>
            <a:r>
              <a:rPr lang="en-US" sz="1800" spc="-50" dirty="0"/>
              <a:t>Gostamos de o envolver no processo de criação de arte. Os nossos instrutores irão envolvê-lo no processo de criação artística promovendo os valores necessários para uma boa colaboração, motivação e formação de equipas.</a:t>
            </a:r>
          </a:p>
          <a:p>
            <a:pPr algn="l" fontAlgn="base"/>
            <a:endParaRPr lang="en-US" sz="1800" spc="-50" dirty="0"/>
          </a:p>
        </p:txBody>
      </p:sp>
      <p:sp>
        <p:nvSpPr>
          <p:cNvPr id="6" name="object 6"/>
          <p:cNvSpPr/>
          <p:nvPr/>
        </p:nvSpPr>
        <p:spPr>
          <a:xfrm>
            <a:off x="1118661" y="1090849"/>
            <a:ext cx="2538939"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
        <p:nvSpPr>
          <p:cNvPr id="13" name="CaixaDeTexto 12">
            <a:extLst>
              <a:ext uri="{FF2B5EF4-FFF2-40B4-BE49-F238E27FC236}">
                <a16:creationId xmlns:a16="http://schemas.microsoft.com/office/drawing/2014/main" id="{96ACEF9E-9495-4BBA-947A-0AC8254DDB5F}"/>
              </a:ext>
            </a:extLst>
          </p:cNvPr>
          <p:cNvSpPr txBox="1"/>
          <p:nvPr/>
        </p:nvSpPr>
        <p:spPr>
          <a:xfrm>
            <a:off x="990601" y="6136942"/>
            <a:ext cx="3200400" cy="307777"/>
          </a:xfrm>
          <a:prstGeom prst="rect">
            <a:avLst/>
          </a:prstGeom>
          <a:noFill/>
        </p:spPr>
        <p:txBody>
          <a:bodyPr wrap="square">
            <a:spAutoFit/>
          </a:bodyPr>
          <a:lstStyle/>
          <a:p>
            <a:r>
              <a:rPr lang="pt-PT" sz="1400" dirty="0">
                <a:hlinkClick r:id="rId2"/>
              </a:rPr>
              <a:t>em https://streetartagency.com/services/</a:t>
            </a:r>
            <a:endParaRPr lang="pt-PT" sz="1400" dirty="0"/>
          </a:p>
        </p:txBody>
      </p:sp>
      <p:pic>
        <p:nvPicPr>
          <p:cNvPr id="11" name="Picture 2">
            <a:extLst>
              <a:ext uri="{FF2B5EF4-FFF2-40B4-BE49-F238E27FC236}">
                <a16:creationId xmlns:a16="http://schemas.microsoft.com/office/drawing/2014/main" id="{016EB63A-D6DC-286B-8CE0-BF33F141B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5715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12" name="object 7">
            <a:extLst>
              <a:ext uri="{FF2B5EF4-FFF2-40B4-BE49-F238E27FC236}">
                <a16:creationId xmlns:a16="http://schemas.microsoft.com/office/drawing/2014/main" id="{4EC12AD0-EAF5-8455-1ABE-BF60D380C437}"/>
              </a:ext>
            </a:extLst>
          </p:cNvPr>
          <p:cNvSpPr txBox="1"/>
          <p:nvPr/>
        </p:nvSpPr>
        <p:spPr>
          <a:xfrm>
            <a:off x="1297517" y="1135569"/>
            <a:ext cx="2257425" cy="289823"/>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 </a:t>
            </a:r>
            <a:r>
              <a:rPr lang="pt-PT" b="1" spc="5" dirty="0">
                <a:solidFill>
                  <a:srgbClr val="FFFFFF"/>
                </a:solidFill>
                <a:latin typeface="Trebuchet MS"/>
                <a:cs typeface="Trebuchet MS"/>
              </a:rPr>
              <a:t>C</a:t>
            </a:r>
            <a:r>
              <a:rPr sz="1800" b="1" spc="5" dirty="0" err="1">
                <a:solidFill>
                  <a:srgbClr val="FFFFFF"/>
                </a:solidFill>
                <a:latin typeface="Trebuchet MS"/>
                <a:cs typeface="Trebuchet MS"/>
              </a:rPr>
              <a:t>aso</a:t>
            </a:r>
            <a:r>
              <a:rPr lang="pt-PT" sz="1800" b="1" spc="5" dirty="0">
                <a:solidFill>
                  <a:srgbClr val="FFFFFF"/>
                </a:solidFill>
                <a:latin typeface="Trebuchet MS"/>
                <a:cs typeface="Trebuchet MS"/>
              </a:rPr>
              <a:t> de estudo</a:t>
            </a:r>
            <a:endParaRPr sz="1800" dirty="0">
              <a:latin typeface="Trebuchet MS"/>
              <a:cs typeface="Trebuchet MS"/>
            </a:endParaRPr>
          </a:p>
        </p:txBody>
      </p:sp>
    </p:spTree>
    <p:extLst>
      <p:ext uri="{BB962C8B-B14F-4D97-AF65-F5344CB8AC3E}">
        <p14:creationId xmlns:p14="http://schemas.microsoft.com/office/powerpoint/2010/main" val="1038321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1049248"/>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6903021" cy="2044149"/>
          </a:xfrm>
          <a:prstGeom prst="rect">
            <a:avLst/>
          </a:prstGeom>
        </p:spPr>
        <p:txBody>
          <a:bodyPr vert="horz" wrap="square" lIns="0" tIns="195580" rIns="0" bIns="0" rtlCol="0">
            <a:spAutoFit/>
          </a:bodyPr>
          <a:lstStyle/>
          <a:p>
            <a:pPr marL="12700" marR="5080">
              <a:lnSpc>
                <a:spcPts val="7200"/>
              </a:lnSpc>
              <a:spcBef>
                <a:spcPts val="1540"/>
              </a:spcBef>
            </a:pPr>
            <a:r>
              <a:rPr lang="en-GB" sz="7200" b="0" spc="535" dirty="0" err="1">
                <a:solidFill>
                  <a:srgbClr val="1D1D1B"/>
                </a:solidFill>
                <a:latin typeface="Trebuchet MS"/>
                <a:cs typeface="Trebuchet MS"/>
              </a:rPr>
              <a:t>Atividades</a:t>
            </a:r>
            <a:r>
              <a:rPr lang="en-GB" sz="7200" b="0" spc="535" dirty="0">
                <a:solidFill>
                  <a:srgbClr val="1D1D1B"/>
                </a:solidFill>
                <a:latin typeface="Trebuchet MS"/>
                <a:cs typeface="Trebuchet MS"/>
              </a:rPr>
              <a:t> de </a:t>
            </a:r>
            <a:r>
              <a:rPr lang="en-GB" sz="7200" b="0" spc="535" dirty="0" err="1">
                <a:solidFill>
                  <a:srgbClr val="1D1D1B"/>
                </a:solidFill>
                <a:latin typeface="Trebuchet MS"/>
                <a:cs typeface="Trebuchet MS"/>
              </a:rPr>
              <a:t>Aprendizagem</a:t>
            </a:r>
            <a:endParaRPr lang="en-GB" sz="7200" dirty="0">
              <a:latin typeface="Trebuchet MS"/>
              <a:cs typeface="Trebuchet MS"/>
            </a:endParaRPr>
          </a:p>
        </p:txBody>
      </p:sp>
      <p:grpSp>
        <p:nvGrpSpPr>
          <p:cNvPr id="6" name="object 6"/>
          <p:cNvGrpSpPr/>
          <p:nvPr/>
        </p:nvGrpSpPr>
        <p:grpSpPr>
          <a:xfrm>
            <a:off x="267581" y="2700258"/>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2851717"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1D1D1B"/>
                </a:solidFill>
                <a:latin typeface="Trebuchet MS"/>
                <a:cs typeface="Trebuchet MS"/>
              </a:rPr>
              <a:t>Foto </a:t>
            </a:r>
            <a:r>
              <a:rPr sz="1000" spc="-25" dirty="0">
                <a:solidFill>
                  <a:srgbClr val="1D1D1B"/>
                </a:solidFill>
                <a:latin typeface="Trebuchet MS"/>
                <a:cs typeface="Trebuchet MS"/>
              </a:rPr>
              <a:t>de </a:t>
            </a:r>
            <a:r>
              <a:rPr sz="1000" spc="-30" dirty="0">
                <a:solidFill>
                  <a:srgbClr val="1D1D1B"/>
                </a:solidFill>
                <a:latin typeface="Trebuchet MS"/>
                <a:cs typeface="Trebuchet MS"/>
              </a:rPr>
              <a:t>Jason </a:t>
            </a:r>
            <a:r>
              <a:rPr sz="1000" dirty="0">
                <a:solidFill>
                  <a:srgbClr val="1D1D1B"/>
                </a:solidFill>
                <a:latin typeface="Trebuchet MS"/>
                <a:cs typeface="Trebuchet MS"/>
              </a:rPr>
              <a:t>Goodman </a:t>
            </a:r>
            <a:r>
              <a:rPr sz="1000" spc="10" dirty="0">
                <a:solidFill>
                  <a:srgbClr val="1D1D1B"/>
                </a:solidFill>
                <a:latin typeface="Trebuchet MS"/>
                <a:cs typeface="Trebuchet MS"/>
              </a:rPr>
              <a:t>em </a:t>
            </a:r>
            <a:r>
              <a:rPr sz="1000" spc="-15" dirty="0">
                <a:solidFill>
                  <a:srgbClr val="1D1D1B"/>
                </a:solidFill>
                <a:latin typeface="Trebuchet MS"/>
                <a:cs typeface="Trebuchet MS"/>
              </a:rPr>
              <a:t>Unsplash</a:t>
            </a:r>
            <a:endParaRPr sz="1000">
              <a:latin typeface="Trebuchet MS"/>
              <a:cs typeface="Trebuchet MS"/>
            </a:endParaRPr>
          </a:p>
        </p:txBody>
      </p:sp>
      <p:sp>
        <p:nvSpPr>
          <p:cNvPr id="13" name="object 9">
            <a:extLst>
              <a:ext uri="{FF2B5EF4-FFF2-40B4-BE49-F238E27FC236}">
                <a16:creationId xmlns:a16="http://schemas.microsoft.com/office/drawing/2014/main" id="{230CB215-C512-D308-CF43-FF14D76AF193}"/>
              </a:ext>
            </a:extLst>
          </p:cNvPr>
          <p:cNvSpPr txBox="1"/>
          <p:nvPr/>
        </p:nvSpPr>
        <p:spPr>
          <a:xfrm>
            <a:off x="1345168" y="3032960"/>
            <a:ext cx="4098925" cy="1977464"/>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lang="pt-PT" sz="2100" b="1" spc="-65" dirty="0">
                <a:solidFill>
                  <a:srgbClr val="EEEDF3"/>
                </a:solidFill>
                <a:latin typeface="Trebuchet MS"/>
                <a:cs typeface="Trebuchet MS"/>
              </a:rPr>
              <a:t>2 </a:t>
            </a:r>
          </a:p>
          <a:p>
            <a:pPr marL="160655">
              <a:lnSpc>
                <a:spcPct val="100000"/>
              </a:lnSpc>
              <a:spcBef>
                <a:spcPts val="100"/>
              </a:spcBef>
            </a:pPr>
            <a:endParaRPr lang="pt-PT" sz="2100" b="1" i="1" spc="-65" dirty="0">
              <a:solidFill>
                <a:srgbClr val="EEEDF3"/>
              </a:solidFill>
              <a:latin typeface="Trebuchet MS"/>
            </a:endParaRPr>
          </a:p>
          <a:p>
            <a:pPr marL="160655">
              <a:lnSpc>
                <a:spcPct val="100000"/>
              </a:lnSpc>
              <a:spcBef>
                <a:spcPts val="100"/>
              </a:spcBef>
            </a:pPr>
            <a:r>
              <a:rPr lang="en-US" sz="2100" b="1" i="1" spc="-50" dirty="0">
                <a:solidFill>
                  <a:srgbClr val="1D1D1B"/>
                </a:solidFill>
                <a:highlight>
                  <a:srgbClr val="D4D5D7"/>
                </a:highlight>
                <a:latin typeface="Trebuchet MS"/>
              </a:rPr>
              <a:t>Tomar a iniciativa: identificação e investigação de novos modelos de negócio ágeis e motores de sucesso</a:t>
            </a:r>
            <a:endParaRPr sz="2100" dirty="0">
              <a:highlight>
                <a:srgbClr val="D4D5D7"/>
              </a:highlight>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extLst>
                <a:ext uri="{28A0092B-C50C-407E-A947-70E740481C1C}">
                  <a14:useLocalDpi xmlns:a14="http://schemas.microsoft.com/office/drawing/2010/main" val="0"/>
                </a:ext>
              </a:extLst>
            </a:blip>
            <a:stretch>
              <a:fillRect/>
            </a:stretch>
          </p:blipFill>
          <p:spPr>
            <a:xfrm>
              <a:off x="5949682" y="5232599"/>
              <a:ext cx="167978" cy="167978"/>
            </a:xfrm>
            <a:prstGeom prst="rect">
              <a:avLst/>
            </a:prstGeom>
          </p:spPr>
        </p:pic>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6063325" y="5436682"/>
              <a:ext cx="95148" cy="94475"/>
            </a:xfrm>
            <a:prstGeom prst="rect">
              <a:avLst/>
            </a:prstGeom>
          </p:spPr>
        </p:pic>
        <p:pic>
          <p:nvPicPr>
            <p:cNvPr id="9" name="object 9"/>
            <p:cNvPicPr/>
            <p:nvPr/>
          </p:nvPicPr>
          <p:blipFill>
            <a:blip r:embed="rId5" cstate="print">
              <a:extLst>
                <a:ext uri="{28A0092B-C50C-407E-A947-70E740481C1C}">
                  <a14:useLocalDpi xmlns:a14="http://schemas.microsoft.com/office/drawing/2010/main" val="0"/>
                </a:ext>
              </a:extLst>
            </a:blip>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extLst>
                <a:ext uri="{28A0092B-C50C-407E-A947-70E740481C1C}">
                  <a14:useLocalDpi xmlns:a14="http://schemas.microsoft.com/office/drawing/2010/main" val="0"/>
                </a:ext>
              </a:extLst>
            </a:blip>
            <a:stretch>
              <a:fillRect/>
            </a:stretch>
          </p:blipFill>
          <p:spPr>
            <a:xfrm>
              <a:off x="5651221" y="4843950"/>
              <a:ext cx="84785" cy="84785"/>
            </a:xfrm>
            <a:prstGeom prst="rect">
              <a:avLst/>
            </a:prstGeom>
          </p:spPr>
        </p:pic>
        <p:pic>
          <p:nvPicPr>
            <p:cNvPr id="12" name="object 12"/>
            <p:cNvPicPr/>
            <p:nvPr/>
          </p:nvPicPr>
          <p:blipFill>
            <a:blip r:embed="rId7" cstate="print">
              <a:extLst>
                <a:ext uri="{28A0092B-C50C-407E-A947-70E740481C1C}">
                  <a14:useLocalDpi xmlns:a14="http://schemas.microsoft.com/office/drawing/2010/main" val="0"/>
                </a:ext>
              </a:extLst>
            </a:blip>
            <a:stretch>
              <a:fillRect/>
            </a:stretch>
          </p:blipFill>
          <p:spPr>
            <a:xfrm>
              <a:off x="5780410" y="4843950"/>
              <a:ext cx="84785" cy="84785"/>
            </a:xfrm>
            <a:prstGeom prst="rect">
              <a:avLst/>
            </a:prstGeom>
          </p:spPr>
        </p:pic>
        <p:pic>
          <p:nvPicPr>
            <p:cNvPr id="13" name="object 13"/>
            <p:cNvPicPr/>
            <p:nvPr/>
          </p:nvPicPr>
          <p:blipFill>
            <a:blip r:embed="rId7" cstate="print">
              <a:extLst>
                <a:ext uri="{28A0092B-C50C-407E-A947-70E740481C1C}">
                  <a14:useLocalDpi xmlns:a14="http://schemas.microsoft.com/office/drawing/2010/main" val="0"/>
                </a:ext>
              </a:extLst>
            </a:blip>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3837534" cy="382156"/>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1. </a:t>
            </a:r>
            <a:r>
              <a:rPr sz="2400" b="0" spc="185" dirty="0">
                <a:solidFill>
                  <a:srgbClr val="1D1D1B"/>
                </a:solidFill>
                <a:latin typeface="Trebuchet MS"/>
                <a:cs typeface="Trebuchet MS"/>
              </a:rPr>
              <a:t>Construção </a:t>
            </a:r>
            <a:r>
              <a:rPr sz="2400" b="0" spc="180" dirty="0">
                <a:solidFill>
                  <a:srgbClr val="1D1D1B"/>
                </a:solidFill>
                <a:latin typeface="Trebuchet MS"/>
                <a:cs typeface="Trebuchet MS"/>
              </a:rPr>
              <a:t>a partir de </a:t>
            </a:r>
            <a:r>
              <a:rPr lang="pt-PT" sz="2400" b="0" spc="20" dirty="0" err="1">
                <a:solidFill>
                  <a:srgbClr val="1D1D1B"/>
                </a:solidFill>
                <a:latin typeface="Trebuchet MS"/>
                <a:cs typeface="Trebuchet MS"/>
              </a:rPr>
              <a:t>desenhos</a:t>
            </a:r>
            <a:endParaRPr sz="2400" dirty="0">
              <a:latin typeface="Trebuchet MS"/>
              <a:cs typeface="Trebuchet MS"/>
            </a:endParaRPr>
          </a:p>
        </p:txBody>
      </p:sp>
      <p:sp>
        <p:nvSpPr>
          <p:cNvPr id="15" name="object 15"/>
          <p:cNvSpPr txBox="1">
            <a:spLocks noGrp="1"/>
          </p:cNvSpPr>
          <p:nvPr>
            <p:ph sz="half" idx="2"/>
          </p:nvPr>
        </p:nvSpPr>
        <p:spPr>
          <a:xfrm>
            <a:off x="1337158" y="2689062"/>
            <a:ext cx="3948429" cy="3831818"/>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en-US" spc="-65" dirty="0"/>
              <a:t>Os participantes devem identificar e caracterizar os clientes do seu negócio, através de desenhos feitos por eles. </a:t>
            </a:r>
            <a:r>
              <a:rPr spc="-70" dirty="0"/>
              <a:t>O </a:t>
            </a:r>
            <a:r>
              <a:rPr spc="-35" dirty="0"/>
              <a:t>negócio </a:t>
            </a:r>
            <a:r>
              <a:rPr lang="pt-PT" spc="-35" dirty="0" err="1"/>
              <a:t>deve estar </a:t>
            </a:r>
            <a:r>
              <a:rPr spc="-80" dirty="0"/>
              <a:t>relacionado </a:t>
            </a:r>
            <a:r>
              <a:rPr spc="-15" dirty="0"/>
              <a:t>com a </a:t>
            </a:r>
            <a:r>
              <a:rPr spc="-80" dirty="0"/>
              <a:t>cultura de </a:t>
            </a:r>
            <a:r>
              <a:rPr spc="-75" dirty="0"/>
              <a:t>rua. </a:t>
            </a:r>
            <a:r>
              <a:rPr spc="-65" dirty="0"/>
              <a:t>Os participantes </a:t>
            </a:r>
            <a:r>
              <a:rPr spc="-5" dirty="0"/>
              <a:t>não </a:t>
            </a:r>
            <a:r>
              <a:rPr spc="-20" dirty="0"/>
              <a:t>devem </a:t>
            </a:r>
            <a:r>
              <a:rPr spc="-60" dirty="0"/>
              <a:t>escrever </a:t>
            </a:r>
            <a:r>
              <a:rPr spc="-15" dirty="0"/>
              <a:t>palavras </a:t>
            </a:r>
            <a:r>
              <a:rPr spc="-50" dirty="0"/>
              <a:t>adicionais</a:t>
            </a:r>
            <a:r>
              <a:rPr spc="-90" dirty="0"/>
              <a:t>.</a:t>
            </a:r>
          </a:p>
          <a:p>
            <a:pPr>
              <a:lnSpc>
                <a:spcPct val="100000"/>
              </a:lnSpc>
              <a:spcBef>
                <a:spcPts val="15"/>
              </a:spcBef>
            </a:pPr>
            <a:endParaRPr sz="1950" dirty="0"/>
          </a:p>
          <a:p>
            <a:pPr marL="12700">
              <a:lnSpc>
                <a:spcPct val="100000"/>
              </a:lnSpc>
            </a:pPr>
            <a:r>
              <a:rPr sz="2400" spc="15" dirty="0"/>
              <a:t>2. </a:t>
            </a:r>
            <a:r>
              <a:rPr sz="2400" spc="215" dirty="0"/>
              <a:t>Fotografia</a:t>
            </a:r>
            <a:endParaRPr sz="2400" dirty="0"/>
          </a:p>
          <a:p>
            <a:pPr marL="12700" marR="5080">
              <a:lnSpc>
                <a:spcPct val="100000"/>
              </a:lnSpc>
              <a:spcBef>
                <a:spcPts val="840"/>
              </a:spcBef>
            </a:pPr>
            <a:r>
              <a:rPr spc="-65" dirty="0"/>
              <a:t>Os participantes </a:t>
            </a:r>
            <a:r>
              <a:rPr spc="-20" dirty="0"/>
              <a:t>devem </a:t>
            </a:r>
            <a:r>
              <a:rPr spc="-5" dirty="0"/>
              <a:t>fotografar </a:t>
            </a:r>
            <a:r>
              <a:rPr lang="pt-PT" spc="-50" dirty="0" err="1"/>
              <a:t>os </a:t>
            </a:r>
            <a:r>
              <a:rPr spc="-65" dirty="0"/>
              <a:t>locais </a:t>
            </a:r>
            <a:r>
              <a:rPr lang="pt-PT" spc="-65" dirty="0" err="1"/>
              <a:t>onde se encontram as </a:t>
            </a:r>
            <a:r>
              <a:rPr lang="pt-PT" spc="-65" dirty="0"/>
              <a:t>empresas </a:t>
            </a:r>
            <a:r>
              <a:rPr lang="pt-PT" spc="-65" dirty="0" err="1"/>
              <a:t>concorrentes</a:t>
            </a:r>
            <a:r>
              <a:rPr spc="-50" dirty="0"/>
              <a:t>.  Os </a:t>
            </a:r>
            <a:r>
              <a:rPr spc="-65" dirty="0"/>
              <a:t>participantes </a:t>
            </a:r>
            <a:r>
              <a:rPr spc="-45" dirty="0"/>
              <a:t>podem </a:t>
            </a:r>
            <a:r>
              <a:rPr spc="-20" dirty="0"/>
              <a:t>escolher </a:t>
            </a:r>
            <a:r>
              <a:rPr spc="-45" dirty="0"/>
              <a:t>o tema </a:t>
            </a:r>
            <a:r>
              <a:rPr spc="-20" dirty="0"/>
              <a:t>do </a:t>
            </a:r>
            <a:r>
              <a:rPr spc="-70" dirty="0"/>
              <a:t>seu </a:t>
            </a:r>
            <a:r>
              <a:rPr spc="-50" dirty="0"/>
              <a:t>negócio, </a:t>
            </a:r>
            <a:r>
              <a:rPr spc="-20" dirty="0"/>
              <a:t>mas </a:t>
            </a:r>
            <a:r>
              <a:rPr spc="-90" dirty="0"/>
              <a:t>este </a:t>
            </a:r>
            <a:r>
              <a:rPr spc="-20" dirty="0"/>
              <a:t>deve </a:t>
            </a:r>
            <a:r>
              <a:rPr spc="-45" dirty="0"/>
              <a:t>ser </a:t>
            </a:r>
            <a:r>
              <a:rPr spc="-35" dirty="0"/>
              <a:t>dentro do </a:t>
            </a:r>
            <a:r>
              <a:rPr spc="-95" dirty="0"/>
              <a:t>sector da </a:t>
            </a:r>
            <a:r>
              <a:rPr spc="-65" dirty="0"/>
              <a:t>cultura de </a:t>
            </a:r>
            <a:r>
              <a:rPr spc="-75" dirty="0"/>
              <a:t>rua.</a:t>
            </a: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89823"/>
          </a:xfrm>
          <a:prstGeom prst="rect">
            <a:avLst/>
          </a:prstGeom>
        </p:spPr>
        <p:txBody>
          <a:bodyPr vert="horz" wrap="square" lIns="0" tIns="12700" rIns="0" bIns="0" rtlCol="0">
            <a:spAutoFit/>
          </a:bodyPr>
          <a:lstStyle/>
          <a:p>
            <a:pPr marL="12700">
              <a:lnSpc>
                <a:spcPct val="100000"/>
              </a:lnSpc>
              <a:spcBef>
                <a:spcPts val="100"/>
              </a:spcBef>
            </a:pPr>
            <a:r>
              <a:rPr sz="1800" b="1" spc="-30" dirty="0" err="1">
                <a:solidFill>
                  <a:srgbClr val="FFFFFF"/>
                </a:solidFill>
                <a:latin typeface="Trebuchet MS"/>
                <a:cs typeface="Trebuchet MS"/>
              </a:rPr>
              <a:t>Exercícios</a:t>
            </a:r>
            <a:endParaRPr sz="1800" dirty="0">
              <a:latin typeface="Trebuchet MS"/>
              <a:cs typeface="Trebuchet MS"/>
            </a:endParaRPr>
          </a:p>
        </p:txBody>
      </p:sp>
      <p:sp>
        <p:nvSpPr>
          <p:cNvPr id="18" name="object 18"/>
          <p:cNvSpPr txBox="1"/>
          <p:nvPr/>
        </p:nvSpPr>
        <p:spPr>
          <a:xfrm>
            <a:off x="5792570" y="1744041"/>
            <a:ext cx="3652520" cy="1787669"/>
          </a:xfrm>
          <a:prstGeom prst="rect">
            <a:avLst/>
          </a:prstGeom>
        </p:spPr>
        <p:txBody>
          <a:bodyPr vert="horz" wrap="square" lIns="0" tIns="154940" rIns="0" bIns="0" rtlCol="0">
            <a:spAutoFit/>
          </a:bodyPr>
          <a:lstStyle/>
          <a:p>
            <a:pPr marL="12700">
              <a:lnSpc>
                <a:spcPct val="100000"/>
              </a:lnSpc>
              <a:spcBef>
                <a:spcPts val="1220"/>
              </a:spcBef>
            </a:pPr>
            <a:r>
              <a:rPr sz="2400" spc="15" dirty="0">
                <a:solidFill>
                  <a:srgbClr val="1D1D1B"/>
                </a:solidFill>
                <a:latin typeface="Trebuchet MS"/>
                <a:cs typeface="Trebuchet MS"/>
              </a:rPr>
              <a:t>3. </a:t>
            </a:r>
            <a:r>
              <a:rPr lang="pt-PT" sz="2400" spc="20" dirty="0" err="1">
                <a:solidFill>
                  <a:srgbClr val="1D1D1B"/>
                </a:solidFill>
                <a:latin typeface="Trebuchet MS"/>
                <a:cs typeface="Trebuchet MS"/>
              </a:rPr>
              <a:t>Seja criativo</a:t>
            </a:r>
            <a:endParaRPr lang="pt-PT" sz="2400" spc="20" dirty="0">
              <a:solidFill>
                <a:srgbClr val="1D1D1B"/>
              </a:solidFill>
              <a:latin typeface="Trebuchet MS"/>
              <a:cs typeface="Trebuchet MS"/>
            </a:endParaRPr>
          </a:p>
          <a:p>
            <a:pPr marL="12700">
              <a:lnSpc>
                <a:spcPct val="100000"/>
              </a:lnSpc>
              <a:spcBef>
                <a:spcPts val="1220"/>
              </a:spcBef>
            </a:pPr>
            <a:r>
              <a:rPr lang="en-US" sz="1800" spc="-65" dirty="0">
                <a:solidFill>
                  <a:srgbClr val="1D1D1B"/>
                </a:solidFill>
                <a:latin typeface="Trebuchet MS"/>
                <a:cs typeface="Trebuchet MS"/>
              </a:rPr>
              <a:t>Digamos, sem utilizar palavras (escritas ou faladas), qual é o sentimento principal que pretende transmitir com o seu produto/serviço ao cliente</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extLst>
      <p:ext uri="{BB962C8B-B14F-4D97-AF65-F5344CB8AC3E}">
        <p14:creationId xmlns:p14="http://schemas.microsoft.com/office/powerpoint/2010/main" val="906834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E1F5C5-D02F-426F-BC7D-D3B0B667600D}"/>
              </a:ext>
            </a:extLst>
          </p:cNvPr>
          <p:cNvPicPr>
            <a:picLocks noChangeAspect="1" noChangeArrowheads="1"/>
          </p:cNvPicPr>
          <p:nvPr/>
        </p:nvPicPr>
        <p:blipFill>
          <a:blip r:embed="rId2" cstate="print">
            <a:alphaModFix amt="49000"/>
            <a:extLst>
              <a:ext uri="{28A0092B-C50C-407E-A947-70E740481C1C}">
                <a14:useLocalDpi xmlns:a14="http://schemas.microsoft.com/office/drawing/2010/main" val="0"/>
              </a:ext>
            </a:extLst>
          </a:blip>
          <a:srcRect/>
          <a:stretch>
            <a:fillRect/>
          </a:stretch>
        </p:blipFill>
        <p:spPr bwMode="auto">
          <a:xfrm>
            <a:off x="0" y="114300"/>
            <a:ext cx="10058400" cy="7543800"/>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6"/>
          <p:cNvSpPr txBox="1"/>
          <p:nvPr/>
        </p:nvSpPr>
        <p:spPr>
          <a:xfrm>
            <a:off x="1460487" y="3862021"/>
            <a:ext cx="6311913" cy="2241639"/>
          </a:xfrm>
          <a:prstGeom prst="rect">
            <a:avLst/>
          </a:prstGeom>
        </p:spPr>
        <p:txBody>
          <a:bodyPr vert="horz" wrap="square" lIns="0" tIns="12700" rIns="0" bIns="0" rtlCol="0">
            <a:spAutoFit/>
          </a:bodyPr>
          <a:lstStyle/>
          <a:p>
            <a:pPr marL="12700">
              <a:lnSpc>
                <a:spcPct val="100000"/>
              </a:lnSpc>
              <a:spcBef>
                <a:spcPts val="100"/>
              </a:spcBef>
            </a:pPr>
            <a:r>
              <a:rPr lang="en-US" dirty="0">
                <a:highlight>
                  <a:srgbClr val="D4D5D7"/>
                </a:highlight>
                <a:latin typeface="Trebuchet MS" panose="020B0603020202020204" pitchFamily="34" charset="0"/>
              </a:rPr>
              <a:t>... há uma notável falta de investigação sobre as práticas das pequenas e médias empresas e organizações e, particularmente, das indústrias criativas e culturais (Munoz-Seca, 2011). Mas, cada vez mais, no </a:t>
            </a:r>
            <a:r>
              <a:rPr lang="en-US" dirty="0" err="1">
                <a:highlight>
                  <a:srgbClr val="D4D5D7"/>
                </a:highlight>
                <a:latin typeface="Trebuchet MS" panose="020B0603020202020204" pitchFamily="34" charset="0"/>
              </a:rPr>
              <a:t>atual</a:t>
            </a:r>
            <a:r>
              <a:rPr lang="en-US" dirty="0">
                <a:highlight>
                  <a:srgbClr val="D4D5D7"/>
                </a:highlight>
                <a:latin typeface="Trebuchet MS" panose="020B0603020202020204" pitchFamily="34" charset="0"/>
              </a:rPr>
              <a:t> clima económico, a relevância de moldar modelos empresariais sustentáveis está a tornar-se um grande desafio das organizações criativas e culturais.</a:t>
            </a:r>
          </a:p>
          <a:p>
            <a:pPr marL="12700">
              <a:lnSpc>
                <a:spcPct val="100000"/>
              </a:lnSpc>
              <a:spcBef>
                <a:spcPts val="100"/>
              </a:spcBef>
            </a:pPr>
            <a:endParaRPr lang="en-US" dirty="0">
              <a:latin typeface="Trebuchet MS" panose="020B0603020202020204" pitchFamily="34" charset="0"/>
              <a:cs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Foto </a:t>
            </a:r>
            <a:r>
              <a:rPr sz="1000" b="1" spc="25" dirty="0">
                <a:solidFill>
                  <a:srgbClr val="FFFFFF"/>
                </a:solidFill>
                <a:latin typeface="Trebuchet MS"/>
                <a:cs typeface="Trebuchet MS"/>
              </a:rPr>
              <a:t>de </a:t>
            </a:r>
            <a:r>
              <a:rPr sz="1000" b="1" dirty="0">
                <a:solidFill>
                  <a:srgbClr val="FFFFFF"/>
                </a:solidFill>
                <a:latin typeface="Trebuchet MS"/>
                <a:cs typeface="Trebuchet MS"/>
              </a:rPr>
              <a:t>Cem </a:t>
            </a:r>
            <a:r>
              <a:rPr sz="1000" b="1" spc="-5" dirty="0">
                <a:solidFill>
                  <a:srgbClr val="FFFFFF"/>
                </a:solidFill>
                <a:latin typeface="Trebuchet MS"/>
                <a:cs typeface="Trebuchet MS"/>
              </a:rPr>
              <a:t>Ersozlu </a:t>
            </a:r>
            <a:r>
              <a:rPr sz="1000" b="1" spc="30" dirty="0">
                <a:solidFill>
                  <a:srgbClr val="FFFFFF"/>
                </a:solidFill>
                <a:latin typeface="Trebuchet MS"/>
                <a:cs typeface="Trebuchet MS"/>
              </a:rPr>
              <a:t>em </a:t>
            </a:r>
            <a:r>
              <a:rPr sz="1000" b="1" spc="15" dirty="0">
                <a:solidFill>
                  <a:srgbClr val="FFFFFF"/>
                </a:solidFill>
                <a:latin typeface="Trebuchet MS"/>
                <a:cs typeface="Trebuchet MS"/>
              </a:rPr>
              <a:t>Unsplash</a:t>
            </a:r>
            <a:endParaRPr sz="1000">
              <a:latin typeface="Trebuchet MS"/>
              <a:cs typeface="Trebuchet MS"/>
            </a:endParaRPr>
          </a:p>
        </p:txBody>
      </p:sp>
      <p:sp>
        <p:nvSpPr>
          <p:cNvPr id="8" name="object 8"/>
          <p:cNvSpPr/>
          <p:nvPr/>
        </p:nvSpPr>
        <p:spPr>
          <a:xfrm>
            <a:off x="984222" y="25981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110615" cy="289823"/>
          </a:xfrm>
          <a:prstGeom prst="rect">
            <a:avLst/>
          </a:prstGeom>
        </p:spPr>
        <p:txBody>
          <a:bodyPr vert="horz" wrap="square" lIns="0" tIns="12700" rIns="0" bIns="0" rtlCol="0">
            <a:spAutoFit/>
          </a:bodyPr>
          <a:lstStyle/>
          <a:p>
            <a:pPr marL="12700">
              <a:lnSpc>
                <a:spcPct val="100000"/>
              </a:lnSpc>
              <a:spcBef>
                <a:spcPts val="100"/>
              </a:spcBef>
            </a:pPr>
            <a:r>
              <a:rPr lang="pt-PT" b="1" spc="20" dirty="0" err="1">
                <a:solidFill>
                  <a:srgbClr val="FFFFFF"/>
                </a:solidFill>
                <a:latin typeface="Trebuchet MS"/>
                <a:cs typeface="Trebuchet MS"/>
              </a:rPr>
              <a:t>Reflexão</a:t>
            </a:r>
            <a:endParaRPr sz="1800" dirty="0">
              <a:latin typeface="Trebuchet MS"/>
              <a:cs typeface="Trebuchet MS"/>
            </a:endParaRPr>
          </a:p>
        </p:txBody>
      </p:sp>
      <p:sp>
        <p:nvSpPr>
          <p:cNvPr id="12" name="CaixaDeTexto 11">
            <a:extLst>
              <a:ext uri="{FF2B5EF4-FFF2-40B4-BE49-F238E27FC236}">
                <a16:creationId xmlns:a16="http://schemas.microsoft.com/office/drawing/2014/main" id="{93488422-E14F-4168-A0F0-85A0AE95C213}"/>
              </a:ext>
            </a:extLst>
          </p:cNvPr>
          <p:cNvSpPr txBox="1"/>
          <p:nvPr/>
        </p:nvSpPr>
        <p:spPr>
          <a:xfrm>
            <a:off x="228600" y="7284618"/>
            <a:ext cx="1473200" cy="276999"/>
          </a:xfrm>
          <a:prstGeom prst="rect">
            <a:avLst/>
          </a:prstGeom>
          <a:noFill/>
        </p:spPr>
        <p:txBody>
          <a:bodyPr wrap="square">
            <a:spAutoFit/>
          </a:bodyPr>
          <a:lstStyle/>
          <a:p>
            <a:r>
              <a:rPr lang="en-US" sz="1200" dirty="0">
                <a:hlinkClick r:id="rId3"/>
              </a:rPr>
              <a:t>em (wordpress.com)</a:t>
            </a:r>
            <a:endParaRPr lang="pt-PT" sz="1200" dirty="0"/>
          </a:p>
        </p:txBody>
      </p:sp>
      <p:sp>
        <p:nvSpPr>
          <p:cNvPr id="16" name="object 9">
            <a:extLst>
              <a:ext uri="{FF2B5EF4-FFF2-40B4-BE49-F238E27FC236}">
                <a16:creationId xmlns:a16="http://schemas.microsoft.com/office/drawing/2014/main" id="{753F31FF-8D96-4C75-8853-E67583512067}"/>
              </a:ext>
            </a:extLst>
          </p:cNvPr>
          <p:cNvSpPr txBox="1"/>
          <p:nvPr/>
        </p:nvSpPr>
        <p:spPr>
          <a:xfrm rot="5400000">
            <a:off x="4464563" y="2970004"/>
            <a:ext cx="153888" cy="6101080"/>
          </a:xfrm>
          <a:prstGeom prst="rect">
            <a:avLst/>
          </a:prstGeom>
        </p:spPr>
        <p:txBody>
          <a:bodyPr vert="vert270" wrap="square" lIns="0" tIns="1270" rIns="0" bIns="0" rtlCol="0">
            <a:spAutoFit/>
          </a:bodyPr>
          <a:lstStyle/>
          <a:p>
            <a:pPr marL="12700">
              <a:lnSpc>
                <a:spcPct val="100000"/>
              </a:lnSpc>
              <a:spcBef>
                <a:spcPts val="10"/>
              </a:spcBef>
            </a:pPr>
            <a:r>
              <a:rPr lang="pt-PT" sz="1000" spc="-10" dirty="0">
                <a:solidFill>
                  <a:srgbClr val="1D1D1B"/>
                </a:solidFill>
                <a:latin typeface="Trebuchet MS"/>
                <a:cs typeface="Trebuchet MS"/>
              </a:rPr>
              <a:t>em </a:t>
            </a:r>
            <a:r>
              <a:rPr lang="en-US" sz="1000" spc="-10" dirty="0">
                <a:solidFill>
                  <a:srgbClr val="1D1D1B"/>
                </a:solidFill>
                <a:latin typeface="Trebuchet MS"/>
                <a:cs typeface="Trebuchet MS"/>
              </a:rPr>
              <a:t>"</a:t>
            </a:r>
            <a:r>
              <a:rPr lang="en-US" sz="1000" dirty="0"/>
              <a:t>CREATIVE BUSINESS MODELS": Insights into the Business Models of Cultural Centers in Trans Europe </a:t>
            </a:r>
            <a:r>
              <a:rPr lang="en-US" sz="1000" dirty="0" err="1"/>
              <a:t>Halles</a:t>
            </a:r>
            <a:r>
              <a:rPr lang="en-US" sz="1000" dirty="0"/>
              <a:t>"</a:t>
            </a:r>
            <a:endParaRPr sz="1000" dirty="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extLst>
                <a:ext uri="{28A0092B-C50C-407E-A947-70E740481C1C}">
                  <a14:useLocalDpi xmlns:a14="http://schemas.microsoft.com/office/drawing/2010/main" val="0"/>
                </a:ext>
              </a:extLst>
            </a:blip>
            <a:stretch>
              <a:fillRect/>
            </a:stretch>
          </p:blipFill>
          <p:spPr>
            <a:xfrm>
              <a:off x="5949682" y="5232599"/>
              <a:ext cx="167978" cy="167978"/>
            </a:xfrm>
            <a:prstGeom prst="rect">
              <a:avLst/>
            </a:prstGeom>
          </p:spPr>
        </p:pic>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6063325" y="5436682"/>
              <a:ext cx="95148" cy="94475"/>
            </a:xfrm>
            <a:prstGeom prst="rect">
              <a:avLst/>
            </a:prstGeom>
          </p:spPr>
        </p:pic>
        <p:pic>
          <p:nvPicPr>
            <p:cNvPr id="9" name="object 9"/>
            <p:cNvPicPr/>
            <p:nvPr/>
          </p:nvPicPr>
          <p:blipFill>
            <a:blip r:embed="rId5" cstate="print">
              <a:extLst>
                <a:ext uri="{28A0092B-C50C-407E-A947-70E740481C1C}">
                  <a14:useLocalDpi xmlns:a14="http://schemas.microsoft.com/office/drawing/2010/main" val="0"/>
                </a:ext>
              </a:extLst>
            </a:blip>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extLst>
                <a:ext uri="{28A0092B-C50C-407E-A947-70E740481C1C}">
                  <a14:useLocalDpi xmlns:a14="http://schemas.microsoft.com/office/drawing/2010/main" val="0"/>
                </a:ext>
              </a:extLst>
            </a:blip>
            <a:stretch>
              <a:fillRect/>
            </a:stretch>
          </p:blipFill>
          <p:spPr>
            <a:xfrm>
              <a:off x="5651221" y="4843950"/>
              <a:ext cx="84785" cy="84785"/>
            </a:xfrm>
            <a:prstGeom prst="rect">
              <a:avLst/>
            </a:prstGeom>
          </p:spPr>
        </p:pic>
        <p:pic>
          <p:nvPicPr>
            <p:cNvPr id="12" name="object 12"/>
            <p:cNvPicPr/>
            <p:nvPr/>
          </p:nvPicPr>
          <p:blipFill>
            <a:blip r:embed="rId7" cstate="print">
              <a:extLst>
                <a:ext uri="{28A0092B-C50C-407E-A947-70E740481C1C}">
                  <a14:useLocalDpi xmlns:a14="http://schemas.microsoft.com/office/drawing/2010/main" val="0"/>
                </a:ext>
              </a:extLst>
            </a:blip>
            <a:stretch>
              <a:fillRect/>
            </a:stretch>
          </p:blipFill>
          <p:spPr>
            <a:xfrm>
              <a:off x="5780410" y="4843950"/>
              <a:ext cx="84785" cy="84785"/>
            </a:xfrm>
            <a:prstGeom prst="rect">
              <a:avLst/>
            </a:prstGeom>
          </p:spPr>
        </p:pic>
        <p:pic>
          <p:nvPicPr>
            <p:cNvPr id="13" name="object 13"/>
            <p:cNvPicPr/>
            <p:nvPr/>
          </p:nvPicPr>
          <p:blipFill>
            <a:blip r:embed="rId7" cstate="print">
              <a:extLst>
                <a:ext uri="{28A0092B-C50C-407E-A947-70E740481C1C}">
                  <a14:useLocalDpi xmlns:a14="http://schemas.microsoft.com/office/drawing/2010/main" val="0"/>
                </a:ext>
              </a:extLst>
            </a:blip>
            <a:stretch>
              <a:fillRect/>
            </a:stretch>
          </p:blipFill>
          <p:spPr>
            <a:xfrm>
              <a:off x="5909599" y="4843950"/>
              <a:ext cx="84785" cy="84785"/>
            </a:xfrm>
            <a:prstGeom prst="rect">
              <a:avLst/>
            </a:prstGeom>
          </p:spPr>
        </p:pic>
      </p:gr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1216664" cy="289823"/>
          </a:xfrm>
          <a:prstGeom prst="rect">
            <a:avLst/>
          </a:prstGeom>
        </p:spPr>
        <p:txBody>
          <a:bodyPr vert="horz" wrap="square" lIns="0" tIns="12700" rIns="0" bIns="0" rtlCol="0">
            <a:spAutoFit/>
          </a:bodyPr>
          <a:lstStyle/>
          <a:p>
            <a:pPr marL="12700">
              <a:lnSpc>
                <a:spcPct val="100000"/>
              </a:lnSpc>
              <a:spcBef>
                <a:spcPts val="100"/>
              </a:spcBef>
            </a:pPr>
            <a:r>
              <a:rPr sz="1800" b="1" spc="-30" dirty="0" err="1">
                <a:solidFill>
                  <a:srgbClr val="FFFFFF"/>
                </a:solidFill>
                <a:latin typeface="Trebuchet MS"/>
                <a:cs typeface="Trebuchet MS"/>
              </a:rPr>
              <a:t>Exercícios</a:t>
            </a:r>
            <a:endParaRPr sz="1800" dirty="0">
              <a:latin typeface="Trebuchet MS"/>
              <a:cs typeface="Trebuchet MS"/>
            </a:endParaRPr>
          </a:p>
        </p:txBody>
      </p:sp>
      <p:sp>
        <p:nvSpPr>
          <p:cNvPr id="18" name="object 18"/>
          <p:cNvSpPr txBox="1"/>
          <p:nvPr/>
        </p:nvSpPr>
        <p:spPr>
          <a:xfrm>
            <a:off x="1344066" y="1828800"/>
            <a:ext cx="3652520" cy="2772554"/>
          </a:xfrm>
          <a:prstGeom prst="rect">
            <a:avLst/>
          </a:prstGeom>
        </p:spPr>
        <p:txBody>
          <a:bodyPr vert="horz" wrap="square" lIns="0" tIns="154940" rIns="0" bIns="0" rtlCol="0">
            <a:spAutoFit/>
          </a:bodyPr>
          <a:lstStyle/>
          <a:p>
            <a:pPr marL="12700">
              <a:lnSpc>
                <a:spcPct val="100000"/>
              </a:lnSpc>
              <a:spcBef>
                <a:spcPts val="1220"/>
              </a:spcBef>
            </a:pPr>
            <a:r>
              <a:rPr lang="pt-PT" sz="2400" spc="15" dirty="0">
                <a:solidFill>
                  <a:srgbClr val="1D1D1B"/>
                </a:solidFill>
                <a:latin typeface="Trebuchet MS"/>
                <a:cs typeface="Trebuchet MS"/>
              </a:rPr>
              <a:t>4</a:t>
            </a:r>
            <a:r>
              <a:rPr sz="2400" spc="15" dirty="0">
                <a:solidFill>
                  <a:srgbClr val="1D1D1B"/>
                </a:solidFill>
                <a:latin typeface="Trebuchet MS"/>
                <a:cs typeface="Trebuchet MS"/>
              </a:rPr>
              <a:t>. </a:t>
            </a:r>
            <a:r>
              <a:rPr lang="pt-PT" sz="2400" spc="20" dirty="0" err="1">
                <a:solidFill>
                  <a:srgbClr val="1D1D1B"/>
                </a:solidFill>
                <a:latin typeface="Trebuchet MS"/>
                <a:cs typeface="Trebuchet MS"/>
              </a:rPr>
              <a:t>Teste prático</a:t>
            </a:r>
            <a:endParaRPr lang="pt-PT" sz="2400" spc="20" dirty="0">
              <a:solidFill>
                <a:srgbClr val="1D1D1B"/>
              </a:solidFill>
              <a:latin typeface="Trebuchet MS"/>
              <a:cs typeface="Trebuchet MS"/>
            </a:endParaRPr>
          </a:p>
          <a:p>
            <a:pPr marL="12700">
              <a:lnSpc>
                <a:spcPct val="100000"/>
              </a:lnSpc>
              <a:spcBef>
                <a:spcPts val="1220"/>
              </a:spcBef>
            </a:pPr>
            <a:r>
              <a:rPr lang="en-US" sz="1800" spc="-65" dirty="0">
                <a:solidFill>
                  <a:srgbClr val="1D1D1B"/>
                </a:solidFill>
                <a:latin typeface="Trebuchet MS"/>
                <a:cs typeface="Trebuchet MS"/>
              </a:rPr>
              <a:t>Os participantes são convidados a convencer uma pessoa, qualquer pessoa, a fazer uma encomenda de um dos produtos e/ou serviços que pretendem vender.</a:t>
            </a:r>
          </a:p>
          <a:p>
            <a:pPr marL="12700">
              <a:lnSpc>
                <a:spcPct val="100000"/>
              </a:lnSpc>
              <a:spcBef>
                <a:spcPts val="1220"/>
              </a:spcBef>
            </a:pPr>
            <a:r>
              <a:rPr lang="en-US" spc="-65" dirty="0">
                <a:solidFill>
                  <a:srgbClr val="1D1D1B"/>
                </a:solidFill>
                <a:latin typeface="Trebuchet MS"/>
                <a:cs typeface="Trebuchet MS"/>
              </a:rPr>
              <a:t>A </a:t>
            </a:r>
            <a:r>
              <a:rPr lang="en-US" spc="-65" dirty="0" err="1">
                <a:solidFill>
                  <a:srgbClr val="1D1D1B"/>
                </a:solidFill>
                <a:latin typeface="Trebuchet MS"/>
                <a:cs typeface="Trebuchet MS"/>
              </a:rPr>
              <a:t>duração</a:t>
            </a:r>
            <a:r>
              <a:rPr lang="en-US" spc="-65" dirty="0">
                <a:solidFill>
                  <a:srgbClr val="1D1D1B"/>
                </a:solidFill>
                <a:latin typeface="Trebuchet MS"/>
                <a:cs typeface="Trebuchet MS"/>
              </a:rPr>
              <a:t> da tarefa deve ser </a:t>
            </a:r>
            <a:r>
              <a:rPr lang="en-US" spc="-65" dirty="0" err="1">
                <a:solidFill>
                  <a:srgbClr val="1D1D1B"/>
                </a:solidFill>
                <a:latin typeface="Trebuchet MS"/>
                <a:cs typeface="Trebuchet MS"/>
              </a:rPr>
              <a:t>adaptada</a:t>
            </a:r>
            <a:r>
              <a:rPr lang="en-US" spc="-65" dirty="0">
                <a:solidFill>
                  <a:srgbClr val="1D1D1B"/>
                </a:solidFill>
                <a:latin typeface="Trebuchet MS"/>
                <a:cs typeface="Trebuchet MS"/>
              </a:rPr>
              <a:t>.</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
        <p:nvSpPr>
          <p:cNvPr id="24" name="object 4">
            <a:extLst>
              <a:ext uri="{FF2B5EF4-FFF2-40B4-BE49-F238E27FC236}">
                <a16:creationId xmlns:a16="http://schemas.microsoft.com/office/drawing/2014/main" id="{F6FCA80B-4CBF-4712-A811-14381B871E5B}"/>
              </a:ext>
            </a:extLst>
          </p:cNvPr>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25" name="object 5">
            <a:extLst>
              <a:ext uri="{FF2B5EF4-FFF2-40B4-BE49-F238E27FC236}">
                <a16:creationId xmlns:a16="http://schemas.microsoft.com/office/drawing/2014/main" id="{287E5634-A97C-4EFE-A66F-9E1E843EA12B}"/>
              </a:ext>
            </a:extLst>
          </p:cNvPr>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6" name="object 4">
            <a:extLst>
              <a:ext uri="{FF2B5EF4-FFF2-40B4-BE49-F238E27FC236}">
                <a16:creationId xmlns:a16="http://schemas.microsoft.com/office/drawing/2014/main" id="{25CB62D8-1835-2866-3D57-A7F57C60B20C}"/>
              </a:ext>
            </a:extLst>
          </p:cNvPr>
          <p:cNvGrpSpPr/>
          <p:nvPr/>
        </p:nvGrpSpPr>
        <p:grpSpPr>
          <a:xfrm>
            <a:off x="0" y="3101108"/>
            <a:ext cx="10058399" cy="4671416"/>
            <a:chOff x="0" y="3101108"/>
            <a:chExt cx="10058399" cy="4671416"/>
          </a:xfrm>
        </p:grpSpPr>
        <p:sp>
          <p:nvSpPr>
            <p:cNvPr id="7" name="object 5">
              <a:extLst>
                <a:ext uri="{FF2B5EF4-FFF2-40B4-BE49-F238E27FC236}">
                  <a16:creationId xmlns:a16="http://schemas.microsoft.com/office/drawing/2014/main" id="{67B4042D-7448-B518-7844-5ACA07BD981A}"/>
                </a:ext>
              </a:extLst>
            </p:cNvPr>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10" name="object 6">
              <a:extLst>
                <a:ext uri="{FF2B5EF4-FFF2-40B4-BE49-F238E27FC236}">
                  <a16:creationId xmlns:a16="http://schemas.microsoft.com/office/drawing/2014/main" id="{A2CF5AD6-7AAB-5F82-E519-AFA32300F79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860994" y="3140214"/>
              <a:ext cx="7197405" cy="4632185"/>
            </a:xfrm>
            <a:prstGeom prst="rect">
              <a:avLst/>
            </a:prstGeom>
          </p:spPr>
        </p:pic>
        <p:sp>
          <p:nvSpPr>
            <p:cNvPr id="11" name="object 7">
              <a:extLst>
                <a:ext uri="{FF2B5EF4-FFF2-40B4-BE49-F238E27FC236}">
                  <a16:creationId xmlns:a16="http://schemas.microsoft.com/office/drawing/2014/main" id="{7D165E04-0F19-9D23-2938-52DA4829C592}"/>
                </a:ext>
              </a:extLst>
            </p:cNvPr>
            <p:cNvSpPr/>
            <p:nvPr/>
          </p:nvSpPr>
          <p:spPr>
            <a:xfrm>
              <a:off x="1133783" y="3101108"/>
              <a:ext cx="2676217"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8" name="object 8"/>
          <p:cNvSpPr txBox="1">
            <a:spLocks noGrp="1"/>
          </p:cNvSpPr>
          <p:nvPr>
            <p:ph type="title"/>
          </p:nvPr>
        </p:nvSpPr>
        <p:spPr>
          <a:xfrm>
            <a:off x="1044872" y="1163785"/>
            <a:ext cx="6790690" cy="1705595"/>
          </a:xfrm>
          <a:prstGeom prst="rect">
            <a:avLst/>
          </a:prstGeom>
        </p:spPr>
        <p:txBody>
          <a:bodyPr vert="horz" wrap="square" lIns="0" tIns="165100" rIns="0" bIns="0" rtlCol="0">
            <a:spAutoFit/>
          </a:bodyPr>
          <a:lstStyle/>
          <a:p>
            <a:pPr marL="12700" marR="5080">
              <a:lnSpc>
                <a:spcPts val="6000"/>
              </a:lnSpc>
              <a:spcBef>
                <a:spcPts val="1300"/>
              </a:spcBef>
            </a:pPr>
            <a:r>
              <a:rPr lang="pt-PT" sz="6000" b="0" spc="375" dirty="0" err="1">
                <a:solidFill>
                  <a:srgbClr val="1D1D1B"/>
                </a:solidFill>
                <a:latin typeface="Trebuchet MS"/>
                <a:cs typeface="Trebuchet MS"/>
              </a:rPr>
              <a:t>Exercicio</a:t>
            </a:r>
            <a:r>
              <a:rPr lang="pt-PT" sz="6000" b="0" spc="375" dirty="0">
                <a:solidFill>
                  <a:srgbClr val="1D1D1B"/>
                </a:solidFill>
                <a:latin typeface="Trebuchet MS"/>
                <a:cs typeface="Trebuchet MS"/>
              </a:rPr>
              <a:t> de </a:t>
            </a:r>
            <a:r>
              <a:rPr lang="pt-PT" sz="6000" b="0" spc="375" dirty="0" err="1">
                <a:solidFill>
                  <a:srgbClr val="1D1D1B"/>
                </a:solidFill>
                <a:latin typeface="Trebuchet MS"/>
                <a:cs typeface="Trebuchet MS"/>
              </a:rPr>
              <a:t>Auto-avaliação</a:t>
            </a:r>
            <a:endParaRPr sz="6000" dirty="0">
              <a:latin typeface="Trebuchet MS"/>
              <a:cs typeface="Trebuchet MS"/>
            </a:endParaRPr>
          </a:p>
        </p:txBody>
      </p:sp>
      <p:sp>
        <p:nvSpPr>
          <p:cNvPr id="12" name="object 9">
            <a:extLst>
              <a:ext uri="{FF2B5EF4-FFF2-40B4-BE49-F238E27FC236}">
                <a16:creationId xmlns:a16="http://schemas.microsoft.com/office/drawing/2014/main" id="{16DE4B07-A369-14C4-60C4-922909532D91}"/>
              </a:ext>
            </a:extLst>
          </p:cNvPr>
          <p:cNvSpPr txBox="1"/>
          <p:nvPr/>
        </p:nvSpPr>
        <p:spPr>
          <a:xfrm>
            <a:off x="1133783" y="3110319"/>
            <a:ext cx="4098925" cy="1977464"/>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lang="pt-PT" sz="2100" b="1" spc="-65" dirty="0">
                <a:solidFill>
                  <a:srgbClr val="EEEDF3"/>
                </a:solidFill>
                <a:latin typeface="Trebuchet MS"/>
                <a:cs typeface="Trebuchet MS"/>
              </a:rPr>
              <a:t>2 </a:t>
            </a:r>
          </a:p>
          <a:p>
            <a:pPr marL="160655">
              <a:lnSpc>
                <a:spcPct val="100000"/>
              </a:lnSpc>
              <a:spcBef>
                <a:spcPts val="100"/>
              </a:spcBef>
            </a:pPr>
            <a:endParaRPr lang="pt-PT" sz="2100" b="1" i="1" spc="-65" dirty="0">
              <a:solidFill>
                <a:srgbClr val="EEEDF3"/>
              </a:solidFill>
              <a:latin typeface="Trebuchet MS"/>
            </a:endParaRPr>
          </a:p>
          <a:p>
            <a:pPr marL="160655">
              <a:lnSpc>
                <a:spcPct val="100000"/>
              </a:lnSpc>
              <a:spcBef>
                <a:spcPts val="100"/>
              </a:spcBef>
            </a:pPr>
            <a:r>
              <a:rPr lang="en-US" sz="2100" b="1" i="1" spc="-50" dirty="0">
                <a:solidFill>
                  <a:srgbClr val="1D1D1B"/>
                </a:solidFill>
                <a:highlight>
                  <a:srgbClr val="D4D5D7"/>
                </a:highlight>
                <a:latin typeface="Trebuchet MS"/>
              </a:rPr>
              <a:t>Tomar a iniciativa: identificação e investigação de novos modelos de negócio ágeis e motores de sucesso</a:t>
            </a:r>
            <a:endParaRPr sz="2100" dirty="0">
              <a:highlight>
                <a:srgbClr val="D4D5D7"/>
              </a:highlight>
              <a:latin typeface="Trebuchet MS"/>
              <a:cs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7019111" y="5866447"/>
              <a:ext cx="1503172" cy="1424305"/>
            </a:xfrm>
            <a:prstGeom prst="rect">
              <a:avLst/>
            </a:prstGeom>
          </p:spPr>
        </p:pic>
        <p:pic>
          <p:nvPicPr>
            <p:cNvPr id="5" name="object 5"/>
            <p:cNvPicPr/>
            <p:nvPr/>
          </p:nvPicPr>
          <p:blipFill>
            <a:blip r:embed="rId3" cstate="print">
              <a:extLst>
                <a:ext uri="{28A0092B-C50C-407E-A947-70E740481C1C}">
                  <a14:useLocalDpi xmlns:a14="http://schemas.microsoft.com/office/drawing/2010/main" val="0"/>
                </a:ext>
              </a:extLst>
            </a:blip>
            <a:stretch>
              <a:fillRect/>
            </a:stretch>
          </p:blipFill>
          <p:spPr>
            <a:xfrm>
              <a:off x="5785983" y="1130317"/>
              <a:ext cx="3983688" cy="5063960"/>
            </a:xfrm>
            <a:prstGeom prst="rect">
              <a:avLst/>
            </a:prstGeom>
          </p:spPr>
        </p:pic>
        <p:pic>
          <p:nvPicPr>
            <p:cNvPr id="6" name="object 6"/>
            <p:cNvPicPr/>
            <p:nvPr/>
          </p:nvPicPr>
          <p:blipFill>
            <a:blip r:embed="rId4" cstate="print">
              <a:extLst>
                <a:ext uri="{28A0092B-C50C-407E-A947-70E740481C1C}">
                  <a14:useLocalDpi xmlns:a14="http://schemas.microsoft.com/office/drawing/2010/main" val="0"/>
                </a:ext>
              </a:extLst>
            </a:blip>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extLst>
                <a:ext uri="{28A0092B-C50C-407E-A947-70E740481C1C}">
                  <a14:useLocalDpi xmlns:a14="http://schemas.microsoft.com/office/drawing/2010/main" val="0"/>
                </a:ext>
              </a:extLst>
            </a:blip>
            <a:stretch>
              <a:fillRect/>
            </a:stretch>
          </p:blipFill>
          <p:spPr>
            <a:xfrm>
              <a:off x="7750010" y="1784908"/>
              <a:ext cx="926795" cy="926261"/>
            </a:xfrm>
            <a:prstGeom prst="rect">
              <a:avLst/>
            </a:prstGeom>
          </p:spPr>
        </p:pic>
        <p:pic>
          <p:nvPicPr>
            <p:cNvPr id="9" name="object 9"/>
            <p:cNvPicPr/>
            <p:nvPr/>
          </p:nvPicPr>
          <p:blipFill>
            <a:blip r:embed="rId6" cstate="print">
              <a:extLst>
                <a:ext uri="{28A0092B-C50C-407E-A947-70E740481C1C}">
                  <a14:useLocalDpi xmlns:a14="http://schemas.microsoft.com/office/drawing/2010/main" val="0"/>
                </a:ext>
              </a:extLst>
            </a:blip>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extLst>
                <a:ext uri="{28A0092B-C50C-407E-A947-70E740481C1C}">
                  <a14:useLocalDpi xmlns:a14="http://schemas.microsoft.com/office/drawing/2010/main" val="0"/>
                </a:ext>
              </a:extLst>
            </a:blip>
            <a:stretch>
              <a:fillRect/>
            </a:stretch>
          </p:blipFill>
          <p:spPr>
            <a:xfrm>
              <a:off x="9217787" y="2696718"/>
              <a:ext cx="485660" cy="715777"/>
            </a:xfrm>
            <a:prstGeom prst="rect">
              <a:avLst/>
            </a:prstGeom>
          </p:spPr>
        </p:pic>
        <p:pic>
          <p:nvPicPr>
            <p:cNvPr id="12" name="object 12"/>
            <p:cNvPicPr/>
            <p:nvPr/>
          </p:nvPicPr>
          <p:blipFill>
            <a:blip r:embed="rId8" cstate="print">
              <a:extLst>
                <a:ext uri="{28A0092B-C50C-407E-A947-70E740481C1C}">
                  <a14:useLocalDpi xmlns:a14="http://schemas.microsoft.com/office/drawing/2010/main" val="0"/>
                </a:ext>
              </a:extLst>
            </a:blip>
            <a:stretch>
              <a:fillRect/>
            </a:stretch>
          </p:blipFill>
          <p:spPr>
            <a:xfrm>
              <a:off x="8735466" y="2453169"/>
              <a:ext cx="715187" cy="1284505"/>
            </a:xfrm>
            <a:prstGeom prst="rect">
              <a:avLst/>
            </a:prstGeom>
          </p:spPr>
        </p:pic>
        <p:pic>
          <p:nvPicPr>
            <p:cNvPr id="13" name="object 13"/>
            <p:cNvPicPr/>
            <p:nvPr/>
          </p:nvPicPr>
          <p:blipFill>
            <a:blip r:embed="rId9" cstate="print">
              <a:extLst>
                <a:ext uri="{28A0092B-C50C-407E-A947-70E740481C1C}">
                  <a14:useLocalDpi xmlns:a14="http://schemas.microsoft.com/office/drawing/2010/main" val="0"/>
                </a:ext>
              </a:extLst>
            </a:blip>
            <a:stretch>
              <a:fillRect/>
            </a:stretch>
          </p:blipFill>
          <p:spPr>
            <a:xfrm>
              <a:off x="9097954" y="3679469"/>
              <a:ext cx="554769" cy="852190"/>
            </a:xfrm>
            <a:prstGeom prst="rect">
              <a:avLst/>
            </a:prstGeom>
          </p:spPr>
        </p:pic>
        <p:pic>
          <p:nvPicPr>
            <p:cNvPr id="14" name="object 14"/>
            <p:cNvPicPr/>
            <p:nvPr/>
          </p:nvPicPr>
          <p:blipFill>
            <a:blip r:embed="rId10" cstate="print">
              <a:extLst>
                <a:ext uri="{28A0092B-C50C-407E-A947-70E740481C1C}">
                  <a14:useLocalDpi xmlns:a14="http://schemas.microsoft.com/office/drawing/2010/main" val="0"/>
                </a:ext>
              </a:extLst>
            </a:blip>
            <a:stretch>
              <a:fillRect/>
            </a:stretch>
          </p:blipFill>
          <p:spPr>
            <a:xfrm>
              <a:off x="9143859" y="4445330"/>
              <a:ext cx="255554" cy="3327070"/>
            </a:xfrm>
            <a:prstGeom prst="rect">
              <a:avLst/>
            </a:prstGeom>
          </p:spPr>
        </p:pic>
        <p:pic>
          <p:nvPicPr>
            <p:cNvPr id="15" name="object 15"/>
            <p:cNvPicPr/>
            <p:nvPr/>
          </p:nvPicPr>
          <p:blipFill>
            <a:blip r:embed="rId11" cstate="print">
              <a:extLst>
                <a:ext uri="{28A0092B-C50C-407E-A947-70E740481C1C}">
                  <a14:useLocalDpi xmlns:a14="http://schemas.microsoft.com/office/drawing/2010/main" val="0"/>
                </a:ext>
              </a:extLst>
            </a:blip>
            <a:stretch>
              <a:fillRect/>
            </a:stretch>
          </p:blipFill>
          <p:spPr>
            <a:xfrm>
              <a:off x="9511638" y="4449927"/>
              <a:ext cx="546761" cy="3322472"/>
            </a:xfrm>
            <a:prstGeom prst="rect">
              <a:avLst/>
            </a:prstGeom>
          </p:spPr>
        </p:pic>
        <p:pic>
          <p:nvPicPr>
            <p:cNvPr id="16" name="object 16"/>
            <p:cNvPicPr/>
            <p:nvPr/>
          </p:nvPicPr>
          <p:blipFill>
            <a:blip r:embed="rId12" cstate="print">
              <a:extLst>
                <a:ext uri="{28A0092B-C50C-407E-A947-70E740481C1C}">
                  <a14:useLocalDpi xmlns:a14="http://schemas.microsoft.com/office/drawing/2010/main" val="0"/>
                </a:ext>
              </a:extLst>
            </a:blip>
            <a:stretch>
              <a:fillRect/>
            </a:stretch>
          </p:blipFill>
          <p:spPr>
            <a:xfrm>
              <a:off x="9080406" y="2584221"/>
              <a:ext cx="311496" cy="349907"/>
            </a:xfrm>
            <a:prstGeom prst="rect">
              <a:avLst/>
            </a:prstGeom>
          </p:spPr>
        </p:pic>
        <p:pic>
          <p:nvPicPr>
            <p:cNvPr id="17" name="object 17"/>
            <p:cNvPicPr/>
            <p:nvPr/>
          </p:nvPicPr>
          <p:blipFill>
            <a:blip r:embed="rId13" cstate="print">
              <a:extLst>
                <a:ext uri="{28A0092B-C50C-407E-A947-70E740481C1C}">
                  <a14:useLocalDpi xmlns:a14="http://schemas.microsoft.com/office/drawing/2010/main" val="0"/>
                </a:ext>
              </a:extLst>
            </a:blip>
            <a:stretch>
              <a:fillRect/>
            </a:stretch>
          </p:blipFill>
          <p:spPr>
            <a:xfrm>
              <a:off x="9266542" y="2793949"/>
              <a:ext cx="66374" cy="82956"/>
            </a:xfrm>
            <a:prstGeom prst="rect">
              <a:avLst/>
            </a:prstGeom>
          </p:spPr>
        </p:pic>
        <p:pic>
          <p:nvPicPr>
            <p:cNvPr id="18" name="object 18"/>
            <p:cNvPicPr/>
            <p:nvPr/>
          </p:nvPicPr>
          <p:blipFill>
            <a:blip r:embed="rId14" cstate="print">
              <a:extLst>
                <a:ext uri="{28A0092B-C50C-407E-A947-70E740481C1C}">
                  <a14:useLocalDpi xmlns:a14="http://schemas.microsoft.com/office/drawing/2010/main" val="0"/>
                </a:ext>
              </a:extLst>
            </a:blip>
            <a:stretch>
              <a:fillRect/>
            </a:stretch>
          </p:blipFill>
          <p:spPr>
            <a:xfrm>
              <a:off x="8665486" y="2344267"/>
              <a:ext cx="137632" cy="201950"/>
            </a:xfrm>
            <a:prstGeom prst="rect">
              <a:avLst/>
            </a:prstGeom>
          </p:spPr>
        </p:pic>
        <p:pic>
          <p:nvPicPr>
            <p:cNvPr id="19" name="object 19"/>
            <p:cNvPicPr/>
            <p:nvPr/>
          </p:nvPicPr>
          <p:blipFill>
            <a:blip r:embed="rId15" cstate="print">
              <a:extLst>
                <a:ext uri="{28A0092B-C50C-407E-A947-70E740481C1C}">
                  <a14:useLocalDpi xmlns:a14="http://schemas.microsoft.com/office/drawing/2010/main" val="0"/>
                </a:ext>
              </a:extLst>
            </a:blip>
            <a:stretch>
              <a:fillRect/>
            </a:stretch>
          </p:blipFill>
          <p:spPr>
            <a:xfrm>
              <a:off x="8600008" y="3088830"/>
              <a:ext cx="884084" cy="443672"/>
            </a:xfrm>
            <a:prstGeom prst="rect">
              <a:avLst/>
            </a:prstGeom>
          </p:spPr>
        </p:pic>
        <p:pic>
          <p:nvPicPr>
            <p:cNvPr id="20" name="object 20"/>
            <p:cNvPicPr/>
            <p:nvPr/>
          </p:nvPicPr>
          <p:blipFill>
            <a:blip r:embed="rId16" cstate="print">
              <a:extLst>
                <a:ext uri="{28A0092B-C50C-407E-A947-70E740481C1C}">
                  <a14:useLocalDpi xmlns:a14="http://schemas.microsoft.com/office/drawing/2010/main" val="0"/>
                </a:ext>
              </a:extLst>
            </a:blip>
            <a:stretch>
              <a:fillRect/>
            </a:stretch>
          </p:blipFill>
          <p:spPr>
            <a:xfrm>
              <a:off x="9104324" y="5355412"/>
              <a:ext cx="954075" cy="1670634"/>
            </a:xfrm>
            <a:prstGeom prst="rect">
              <a:avLst/>
            </a:prstGeom>
          </p:spPr>
        </p:pic>
        <p:pic>
          <p:nvPicPr>
            <p:cNvPr id="21" name="object 21"/>
            <p:cNvPicPr/>
            <p:nvPr/>
          </p:nvPicPr>
          <p:blipFill>
            <a:blip r:embed="rId17" cstate="print">
              <a:extLst>
                <a:ext uri="{28A0092B-C50C-407E-A947-70E740481C1C}">
                  <a14:useLocalDpi xmlns:a14="http://schemas.microsoft.com/office/drawing/2010/main" val="0"/>
                </a:ext>
              </a:extLst>
            </a:blip>
            <a:stretch>
              <a:fillRect/>
            </a:stretch>
          </p:blipFill>
          <p:spPr>
            <a:xfrm>
              <a:off x="6375234" y="4890617"/>
              <a:ext cx="47231" cy="2881782"/>
            </a:xfrm>
            <a:prstGeom prst="rect">
              <a:avLst/>
            </a:prstGeom>
          </p:spPr>
        </p:pic>
        <p:pic>
          <p:nvPicPr>
            <p:cNvPr id="22" name="object 22"/>
            <p:cNvPicPr/>
            <p:nvPr/>
          </p:nvPicPr>
          <p:blipFill>
            <a:blip r:embed="rId18" cstate="print">
              <a:extLst>
                <a:ext uri="{28A0092B-C50C-407E-A947-70E740481C1C}">
                  <a14:useLocalDpi xmlns:a14="http://schemas.microsoft.com/office/drawing/2010/main" val="0"/>
                </a:ext>
              </a:extLst>
            </a:blip>
            <a:stretch>
              <a:fillRect/>
            </a:stretch>
          </p:blipFill>
          <p:spPr>
            <a:xfrm>
              <a:off x="4399051" y="4890617"/>
              <a:ext cx="1542389" cy="2881782"/>
            </a:xfrm>
            <a:prstGeom prst="rect">
              <a:avLst/>
            </a:prstGeom>
          </p:spPr>
        </p:pic>
        <p:pic>
          <p:nvPicPr>
            <p:cNvPr id="23" name="object 23"/>
            <p:cNvPicPr/>
            <p:nvPr/>
          </p:nvPicPr>
          <p:blipFill>
            <a:blip r:embed="rId19" cstate="print">
              <a:extLst>
                <a:ext uri="{28A0092B-C50C-407E-A947-70E740481C1C}">
                  <a14:useLocalDpi xmlns:a14="http://schemas.microsoft.com/office/drawing/2010/main" val="0"/>
                </a:ext>
              </a:extLst>
            </a:blip>
            <a:stretch>
              <a:fillRect/>
            </a:stretch>
          </p:blipFill>
          <p:spPr>
            <a:xfrm>
              <a:off x="4862804" y="4879416"/>
              <a:ext cx="1556698" cy="2892983"/>
            </a:xfrm>
            <a:prstGeom prst="rect">
              <a:avLst/>
            </a:prstGeom>
          </p:spPr>
        </p:pic>
        <p:pic>
          <p:nvPicPr>
            <p:cNvPr id="24" name="object 24"/>
            <p:cNvPicPr/>
            <p:nvPr/>
          </p:nvPicPr>
          <p:blipFill>
            <a:blip r:embed="rId20" cstate="print">
              <a:extLst>
                <a:ext uri="{28A0092B-C50C-407E-A947-70E740481C1C}">
                  <a14:useLocalDpi xmlns:a14="http://schemas.microsoft.com/office/drawing/2010/main" val="0"/>
                </a:ext>
              </a:extLst>
            </a:blip>
            <a:stretch>
              <a:fillRect/>
            </a:stretch>
          </p:blipFill>
          <p:spPr>
            <a:xfrm>
              <a:off x="5445953" y="5881598"/>
              <a:ext cx="254286" cy="277825"/>
            </a:xfrm>
            <a:prstGeom prst="rect">
              <a:avLst/>
            </a:prstGeom>
          </p:spPr>
        </p:pic>
        <p:pic>
          <p:nvPicPr>
            <p:cNvPr id="25" name="object 25"/>
            <p:cNvPicPr/>
            <p:nvPr/>
          </p:nvPicPr>
          <p:blipFill>
            <a:blip r:embed="rId21" cstate="print">
              <a:extLst>
                <a:ext uri="{28A0092B-C50C-407E-A947-70E740481C1C}">
                  <a14:useLocalDpi xmlns:a14="http://schemas.microsoft.com/office/drawing/2010/main" val="0"/>
                </a:ext>
              </a:extLst>
            </a:blip>
            <a:stretch>
              <a:fillRect/>
            </a:stretch>
          </p:blipFill>
          <p:spPr>
            <a:xfrm>
              <a:off x="5091429" y="4501489"/>
              <a:ext cx="1118108" cy="1874736"/>
            </a:xfrm>
            <a:prstGeom prst="rect">
              <a:avLst/>
            </a:prstGeom>
          </p:spPr>
        </p:pic>
        <p:pic>
          <p:nvPicPr>
            <p:cNvPr id="26" name="object 26"/>
            <p:cNvPicPr/>
            <p:nvPr/>
          </p:nvPicPr>
          <p:blipFill>
            <a:blip r:embed="rId22" cstate="print">
              <a:extLst>
                <a:ext uri="{28A0092B-C50C-407E-A947-70E740481C1C}">
                  <a14:useLocalDpi xmlns:a14="http://schemas.microsoft.com/office/drawing/2010/main" val="0"/>
                </a:ext>
              </a:extLst>
            </a:blip>
            <a:stretch>
              <a:fillRect/>
            </a:stretch>
          </p:blipFill>
          <p:spPr>
            <a:xfrm>
              <a:off x="6543344" y="3966959"/>
              <a:ext cx="376313" cy="131711"/>
            </a:xfrm>
            <a:prstGeom prst="rect">
              <a:avLst/>
            </a:prstGeom>
          </p:spPr>
        </p:pic>
        <p:pic>
          <p:nvPicPr>
            <p:cNvPr id="27" name="object 27"/>
            <p:cNvPicPr/>
            <p:nvPr/>
          </p:nvPicPr>
          <p:blipFill>
            <a:blip r:embed="rId23" cstate="print">
              <a:extLst>
                <a:ext uri="{28A0092B-C50C-407E-A947-70E740481C1C}">
                  <a14:useLocalDpi xmlns:a14="http://schemas.microsoft.com/office/drawing/2010/main" val="0"/>
                </a:ext>
              </a:extLst>
            </a:blip>
            <a:stretch>
              <a:fillRect/>
            </a:stretch>
          </p:blipFill>
          <p:spPr>
            <a:xfrm>
              <a:off x="5580626" y="3757714"/>
              <a:ext cx="365098" cy="542036"/>
            </a:xfrm>
            <a:prstGeom prst="rect">
              <a:avLst/>
            </a:prstGeom>
          </p:spPr>
        </p:pic>
        <p:pic>
          <p:nvPicPr>
            <p:cNvPr id="28" name="object 28"/>
            <p:cNvPicPr/>
            <p:nvPr/>
          </p:nvPicPr>
          <p:blipFill>
            <a:blip r:embed="rId24" cstate="print">
              <a:extLst>
                <a:ext uri="{28A0092B-C50C-407E-A947-70E740481C1C}">
                  <a14:useLocalDpi xmlns:a14="http://schemas.microsoft.com/office/drawing/2010/main" val="0"/>
                </a:ext>
              </a:extLst>
            </a:blip>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2" y="1746200"/>
            <a:ext cx="3526373" cy="1120820"/>
          </a:xfrm>
          <a:prstGeom prst="rect">
            <a:avLst/>
          </a:prstGeom>
        </p:spPr>
        <p:txBody>
          <a:bodyPr vert="horz" wrap="square" lIns="0" tIns="12700" rIns="0" bIns="0" rtlCol="0">
            <a:spAutoFit/>
          </a:bodyPr>
          <a:lstStyle/>
          <a:p>
            <a:pPr marL="12700" marR="5080" algn="l">
              <a:spcBef>
                <a:spcPts val="100"/>
              </a:spcBef>
            </a:pPr>
            <a:r>
              <a:rPr lang="pt-PT" sz="2400" b="0" spc="5" dirty="0">
                <a:solidFill>
                  <a:srgbClr val="020304"/>
                </a:solidFill>
                <a:latin typeface="Trebuchet MS"/>
              </a:rPr>
              <a:t>Auto-avaliação do potencial empreendedor</a:t>
            </a:r>
            <a:br>
              <a:rPr lang="pt-PT" sz="800" b="0" i="0" dirty="0">
                <a:solidFill>
                  <a:srgbClr val="1F384B"/>
                </a:solidFill>
                <a:effectLst/>
                <a:latin typeface="Circular-Black"/>
              </a:rPr>
            </a:br>
            <a:endParaRPr lang="en-US" sz="2400" dirty="0">
              <a:latin typeface="Trebuchet MS"/>
              <a:cs typeface="Trebuchet MS"/>
            </a:endParaRPr>
          </a:p>
        </p:txBody>
      </p:sp>
      <p:sp>
        <p:nvSpPr>
          <p:cNvPr id="30" name="object 30"/>
          <p:cNvSpPr txBox="1"/>
          <p:nvPr/>
        </p:nvSpPr>
        <p:spPr>
          <a:xfrm>
            <a:off x="1184866" y="2712415"/>
            <a:ext cx="3621404" cy="4742324"/>
          </a:xfrm>
          <a:prstGeom prst="rect">
            <a:avLst/>
          </a:prstGeom>
        </p:spPr>
        <p:txBody>
          <a:bodyPr vert="horz" wrap="square" lIns="0" tIns="12700" rIns="0" bIns="0" rtlCol="0">
            <a:spAutoFit/>
          </a:bodyPr>
          <a:lstStyle/>
          <a:p>
            <a:pPr marL="12700" marR="30480">
              <a:lnSpc>
                <a:spcPct val="100000"/>
              </a:lnSpc>
              <a:spcBef>
                <a:spcPts val="100"/>
              </a:spcBef>
            </a:pPr>
            <a:r>
              <a:rPr sz="1800" spc="-70" dirty="0">
                <a:solidFill>
                  <a:srgbClr val="1D1D1B"/>
                </a:solidFill>
                <a:latin typeface="Trebuchet MS"/>
                <a:cs typeface="Trebuchet MS"/>
              </a:rPr>
              <a:t>Aqui </a:t>
            </a:r>
            <a:r>
              <a:rPr sz="1800" spc="-45" dirty="0">
                <a:solidFill>
                  <a:srgbClr val="1D1D1B"/>
                </a:solidFill>
                <a:latin typeface="Trebuchet MS"/>
                <a:cs typeface="Trebuchet MS"/>
              </a:rPr>
              <a:t>encontrará </a:t>
            </a:r>
            <a:r>
              <a:rPr sz="1800" spc="-15" dirty="0">
                <a:solidFill>
                  <a:srgbClr val="1D1D1B"/>
                </a:solidFill>
                <a:latin typeface="Trebuchet MS"/>
                <a:cs typeface="Trebuchet MS"/>
              </a:rPr>
              <a:t>uma </a:t>
            </a:r>
            <a:r>
              <a:rPr sz="1800" spc="-20" dirty="0">
                <a:solidFill>
                  <a:srgbClr val="1D1D1B"/>
                </a:solidFill>
                <a:latin typeface="Trebuchet MS"/>
                <a:cs typeface="Trebuchet MS"/>
              </a:rPr>
              <a:t>Avaliação do </a:t>
            </a:r>
            <a:r>
              <a:rPr lang="pt-PT" sz="1800" spc="-60" dirty="0" err="1">
                <a:solidFill>
                  <a:srgbClr val="1D1D1B"/>
                </a:solidFill>
                <a:latin typeface="Trebuchet MS"/>
                <a:cs typeface="Trebuchet MS"/>
              </a:rPr>
              <a:t>potencial </a:t>
            </a:r>
            <a:r>
              <a:rPr sz="1800" spc="-60" dirty="0">
                <a:solidFill>
                  <a:srgbClr val="1D1D1B"/>
                </a:solidFill>
                <a:latin typeface="Trebuchet MS"/>
                <a:cs typeface="Trebuchet MS"/>
              </a:rPr>
              <a:t>empreendedor </a:t>
            </a:r>
            <a:r>
              <a:rPr lang="pt-PT" spc="-20" dirty="0" err="1">
                <a:solidFill>
                  <a:srgbClr val="1D1D1B"/>
                </a:solidFill>
                <a:latin typeface="Trebuchet MS"/>
                <a:cs typeface="Trebuchet MS"/>
              </a:rPr>
              <a:t>disponibilizada pelo Banco de Desenvolvimento </a:t>
            </a:r>
            <a:r>
              <a:rPr lang="pt-PT" spc="-20" dirty="0">
                <a:solidFill>
                  <a:srgbClr val="1D1D1B"/>
                </a:solidFill>
                <a:latin typeface="Trebuchet MS"/>
                <a:cs typeface="Trebuchet MS"/>
              </a:rPr>
              <a:t>Empresarial </a:t>
            </a:r>
            <a:r>
              <a:rPr lang="pt-PT" spc="-20" dirty="0" err="1">
                <a:solidFill>
                  <a:srgbClr val="1D1D1B"/>
                </a:solidFill>
                <a:latin typeface="Trebuchet MS"/>
                <a:cs typeface="Trebuchet MS"/>
              </a:rPr>
              <a:t>do </a:t>
            </a:r>
            <a:r>
              <a:rPr lang="pt-PT" spc="-20" dirty="0">
                <a:solidFill>
                  <a:srgbClr val="1D1D1B"/>
                </a:solidFill>
                <a:latin typeface="Trebuchet MS"/>
                <a:cs typeface="Trebuchet MS"/>
              </a:rPr>
              <a:t>Canadá, </a:t>
            </a:r>
            <a:r>
              <a:rPr lang="pt-PT" spc="-20" dirty="0" err="1">
                <a:solidFill>
                  <a:srgbClr val="1D1D1B"/>
                </a:solidFill>
                <a:latin typeface="Trebuchet MS"/>
                <a:cs typeface="Trebuchet MS"/>
              </a:rPr>
              <a:t>que é </a:t>
            </a:r>
            <a:r>
              <a:rPr lang="pt-PT" spc="-20" dirty="0" err="1">
                <a:solidFill>
                  <a:srgbClr val="1D1D1B"/>
                </a:solidFill>
                <a:latin typeface="Trebuchet MS"/>
              </a:rPr>
              <a:t>a instituição </a:t>
            </a:r>
            <a:r>
              <a:rPr lang="pt-PT" spc="-20" dirty="0">
                <a:solidFill>
                  <a:srgbClr val="1D1D1B"/>
                </a:solidFill>
                <a:latin typeface="Trebuchet MS"/>
              </a:rPr>
              <a:t>financeira </a:t>
            </a:r>
            <a:r>
              <a:rPr lang="pt-PT" spc="-20" dirty="0" err="1">
                <a:solidFill>
                  <a:srgbClr val="1D1D1B"/>
                </a:solidFill>
                <a:latin typeface="Trebuchet MS"/>
              </a:rPr>
              <a:t>canadiana dedicada </a:t>
            </a:r>
            <a:r>
              <a:rPr lang="pt-PT" spc="-20" dirty="0">
                <a:solidFill>
                  <a:srgbClr val="1D1D1B"/>
                </a:solidFill>
                <a:latin typeface="Trebuchet MS"/>
              </a:rPr>
              <a:t>aos </a:t>
            </a:r>
            <a:r>
              <a:rPr lang="pt-PT" spc="-20" dirty="0" err="1">
                <a:solidFill>
                  <a:srgbClr val="1D1D1B"/>
                </a:solidFill>
                <a:latin typeface="Trebuchet MS"/>
              </a:rPr>
              <a:t>empresários nacionais.</a:t>
            </a:r>
          </a:p>
          <a:p>
            <a:pPr marL="12700" marR="30480">
              <a:lnSpc>
                <a:spcPct val="100000"/>
              </a:lnSpc>
              <a:spcBef>
                <a:spcPts val="100"/>
              </a:spcBef>
            </a:pPr>
            <a:r>
              <a:rPr lang="pt-PT" spc="-20" dirty="0">
                <a:solidFill>
                  <a:srgbClr val="1D1D1B"/>
                </a:solidFill>
                <a:latin typeface="Trebuchet MS"/>
              </a:rPr>
              <a:t>Com esta avaliação, vai ter todo o potencial para se tornar um empresário de sucesso.  </a:t>
            </a:r>
          </a:p>
          <a:p>
            <a:pPr>
              <a:lnSpc>
                <a:spcPct val="100000"/>
              </a:lnSpc>
              <a:spcBef>
                <a:spcPts val="10"/>
              </a:spcBef>
            </a:pPr>
            <a:endParaRPr lang="pt-PT" sz="1850" dirty="0">
              <a:latin typeface="Trebuchet MS"/>
              <a:cs typeface="Trebuchet MS"/>
            </a:endParaRPr>
          </a:p>
          <a:p>
            <a:pPr marL="12700" marR="187325">
              <a:lnSpc>
                <a:spcPct val="100000"/>
              </a:lnSpc>
            </a:pPr>
            <a:r>
              <a:rPr lang="pt-PT" sz="1800" b="1" dirty="0">
                <a:solidFill>
                  <a:srgbClr val="1D1D1B"/>
                </a:solidFill>
                <a:latin typeface="Trebuchet MS"/>
                <a:cs typeface="Trebuchet MS"/>
                <a:hlinkClick r:id="rId25"/>
              </a:rPr>
              <a:t>https://www.bdc.ca/en/articles-tools/entrepreneur-toolkit/business-assessments/self-assessment-test-your-entrepreneurial-potential</a:t>
            </a:r>
            <a:endParaRPr sz="180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Auto-avaliação</a:t>
            </a:r>
            <a:endParaRPr sz="1800">
              <a:latin typeface="Trebuchet MS"/>
              <a:cs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05100" y="3352800"/>
            <a:ext cx="4648200" cy="1674817"/>
          </a:xfrm>
          <a:prstGeom prst="rect">
            <a:avLst/>
          </a:prstGeom>
        </p:spPr>
        <p:txBody>
          <a:bodyPr vert="horz" wrap="square" lIns="0" tIns="12700" rIns="0" bIns="0" rtlCol="0">
            <a:spAutoFit/>
          </a:bodyPr>
          <a:lstStyle/>
          <a:p>
            <a:pPr marL="49530" marR="5080" algn="ctr">
              <a:lnSpc>
                <a:spcPct val="100000"/>
              </a:lnSpc>
              <a:spcBef>
                <a:spcPts val="100"/>
              </a:spcBef>
            </a:pPr>
            <a:r>
              <a:rPr sz="5400" spc="370" dirty="0"/>
              <a:t>Obrigado</a:t>
            </a:r>
            <a:r>
              <a:rPr sz="5400" spc="390" dirty="0"/>
              <a:t>!</a:t>
            </a:r>
          </a:p>
          <a:p>
            <a:pPr marL="36830" algn="ctr">
              <a:lnSpc>
                <a:spcPct val="100000"/>
              </a:lnSpc>
            </a:pPr>
            <a:r>
              <a:rPr sz="5400" spc="130" dirty="0"/>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65801" y="879090"/>
            <a:ext cx="4281170" cy="1036181"/>
          </a:xfrm>
          <a:prstGeom prst="rect">
            <a:avLst/>
          </a:prstGeom>
        </p:spPr>
        <p:txBody>
          <a:bodyPr vert="horz" wrap="square" lIns="0" tIns="12700" rIns="0" bIns="0" rtlCol="0">
            <a:spAutoFit/>
          </a:bodyPr>
          <a:lstStyle/>
          <a:p>
            <a:pPr marR="5080" algn="r">
              <a:lnSpc>
                <a:spcPct val="100000"/>
              </a:lnSpc>
              <a:spcBef>
                <a:spcPts val="100"/>
              </a:spcBef>
            </a:pPr>
            <a:r>
              <a:rPr lang="en-GB" spc="-85" dirty="0">
                <a:solidFill>
                  <a:srgbClr val="1D1D1B"/>
                </a:solidFill>
                <a:latin typeface="Trebuchet MS"/>
                <a:cs typeface="Trebuchet MS"/>
                <a:hlinkClick r:id="rId3"/>
              </a:rPr>
              <a:t>https://www.street-culture.eu</a:t>
            </a:r>
            <a:endParaRPr lang="en-GB" spc="-85" dirty="0">
              <a:solidFill>
                <a:srgbClr val="1D1D1B"/>
              </a:solidFill>
              <a:latin typeface="Trebuchet MS"/>
              <a:cs typeface="Trebuchet MS"/>
            </a:endParaRPr>
          </a:p>
          <a:p>
            <a:pPr marR="5080" algn="r">
              <a:lnSpc>
                <a:spcPct val="100000"/>
              </a:lnSpc>
              <a:spcBef>
                <a:spcPts val="100"/>
              </a:spcBef>
            </a:pPr>
            <a:r>
              <a:rPr sz="1800" spc="-55" dirty="0">
                <a:solidFill>
                  <a:srgbClr val="1D1D1B"/>
                </a:solidFill>
                <a:latin typeface="Trebuchet MS"/>
                <a:cs typeface="Trebuchet MS"/>
                <a:hlinkClick r:id="rId4"/>
              </a:rPr>
              <a:t>www.facebook.com/streetcultureforregions</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dirty="0">
              <a:latin typeface="Trebuchet MS"/>
              <a:cs typeface="Trebuchet MS"/>
            </a:endParaRPr>
          </a:p>
        </p:txBody>
      </p:sp>
      <p:sp>
        <p:nvSpPr>
          <p:cNvPr id="10" name="object 10"/>
          <p:cNvSpPr/>
          <p:nvPr/>
        </p:nvSpPr>
        <p:spPr>
          <a:xfrm>
            <a:off x="609600" y="5348948"/>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68241" y="5353467"/>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74022" y="5353471"/>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31835" y="5353469"/>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71011" y="5349843"/>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682219" y="5353018"/>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03372" y="5353469"/>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492369" y="5353018"/>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13521" y="5353467"/>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19298" y="5353471"/>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34911" y="5846445"/>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33380" y="5850969"/>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59950" y="5850969"/>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63001" y="5846445"/>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34311" y="5850973"/>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26603" y="5846443"/>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2993897" y="5850969"/>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296988" y="5846441"/>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2869565"/>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5" cstate="print">
              <a:extLst>
                <a:ext uri="{28A0092B-C50C-407E-A947-70E740481C1C}">
                  <a14:useLocalDpi xmlns:a14="http://schemas.microsoft.com/office/drawing/2010/main" val="0"/>
                </a:ext>
              </a:extLst>
            </a:blip>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6" cstate="print">
              <a:extLst>
                <a:ext uri="{28A0092B-C50C-407E-A947-70E740481C1C}">
                  <a14:useLocalDpi xmlns:a14="http://schemas.microsoft.com/office/drawing/2010/main" val="0"/>
                </a:ext>
              </a:extLst>
            </a:blip>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3" name="TextBox 2">
            <a:extLst>
              <a:ext uri="{FF2B5EF4-FFF2-40B4-BE49-F238E27FC236}">
                <a16:creationId xmlns:a16="http://schemas.microsoft.com/office/drawing/2014/main" id="{A23D5F27-B88F-FF54-2FED-E464512C7231}"/>
              </a:ext>
            </a:extLst>
          </p:cNvPr>
          <p:cNvSpPr txBox="1"/>
          <p:nvPr/>
        </p:nvSpPr>
        <p:spPr>
          <a:xfrm>
            <a:off x="5100638" y="6893090"/>
            <a:ext cx="4591048" cy="707886"/>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 name="Picture 3" descr="Graphical user interface, text, application&#10;&#10;Description automatically generated">
            <a:extLst>
              <a:ext uri="{FF2B5EF4-FFF2-40B4-BE49-F238E27FC236}">
                <a16:creationId xmlns:a16="http://schemas.microsoft.com/office/drawing/2014/main" id="{7479C42D-1F25-56B6-EA7D-C772A87B2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200" y="6172216"/>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263BDBFF-0CA6-47BB-9574-95C068378D34}"/>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a:stretch/>
        </p:blipFill>
        <p:spPr>
          <a:xfrm>
            <a:off x="15996" y="0"/>
            <a:ext cx="10042404" cy="7772400"/>
          </a:xfrm>
          <a:prstGeom prst="rect">
            <a:avLst/>
          </a:prstGeom>
        </p:spPr>
      </p:pic>
      <p:sp>
        <p:nvSpPr>
          <p:cNvPr id="3" name="object 3"/>
          <p:cNvSpPr txBox="1"/>
          <p:nvPr/>
        </p:nvSpPr>
        <p:spPr>
          <a:xfrm>
            <a:off x="3714943" y="1974761"/>
            <a:ext cx="4850765" cy="566822"/>
          </a:xfrm>
          <a:prstGeom prst="rect">
            <a:avLst/>
          </a:prstGeom>
        </p:spPr>
        <p:txBody>
          <a:bodyPr vert="horz" wrap="square" lIns="0" tIns="12700" rIns="0" bIns="0" rtlCol="0">
            <a:spAutoFit/>
          </a:bodyPr>
          <a:lstStyle/>
          <a:p>
            <a:pPr marL="12700" marR="62865">
              <a:spcBef>
                <a:spcPts val="100"/>
              </a:spcBef>
            </a:pPr>
            <a:r>
              <a:rPr lang="en-US" spc="-80" dirty="0">
                <a:solidFill>
                  <a:srgbClr val="1D1D1B"/>
                </a:solidFill>
                <a:latin typeface="Trebuchet MS"/>
              </a:rPr>
              <a:t>É uma ferramenta que consiste num plano utilizado para organizar os vários recursos e partes chave de um negócio. </a:t>
            </a:r>
            <a:endParaRPr lang="en-US" spc="-80" dirty="0">
              <a:solidFill>
                <a:srgbClr val="1D1D1B"/>
              </a:solidFill>
              <a:latin typeface="Calibri" panose="020F0502020204030204" pitchFamily="34" charset="0"/>
              <a:cs typeface="Times New Roman" panose="02020603050405020304" pitchFamily="18" charset="0"/>
            </a:endParaRPr>
          </a:p>
        </p:txBody>
      </p:sp>
      <p:sp>
        <p:nvSpPr>
          <p:cNvPr id="4" name="object 4"/>
          <p:cNvSpPr txBox="1">
            <a:spLocks noGrp="1"/>
          </p:cNvSpPr>
          <p:nvPr>
            <p:ph type="title"/>
          </p:nvPr>
        </p:nvSpPr>
        <p:spPr>
          <a:xfrm>
            <a:off x="1028700" y="1346200"/>
            <a:ext cx="5413375" cy="566822"/>
          </a:xfrm>
          <a:prstGeom prst="rect">
            <a:avLst/>
          </a:prstGeom>
        </p:spPr>
        <p:txBody>
          <a:bodyPr vert="horz" wrap="square" lIns="0" tIns="12700" rIns="0" bIns="0" rtlCol="0">
            <a:spAutoFit/>
          </a:bodyPr>
          <a:lstStyle/>
          <a:p>
            <a:pPr marL="12700">
              <a:lnSpc>
                <a:spcPct val="100000"/>
              </a:lnSpc>
              <a:spcBef>
                <a:spcPts val="100"/>
              </a:spcBef>
            </a:pPr>
            <a:r>
              <a:rPr lang="pt-PT" sz="3600" spc="-5" dirty="0">
                <a:solidFill>
                  <a:srgbClr val="1D1D1B"/>
                </a:solidFill>
                <a:latin typeface="Trebuchet MS"/>
                <a:cs typeface="Trebuchet MS"/>
              </a:rPr>
              <a:t>MODELO DE NEGÓCIO</a:t>
            </a:r>
            <a:endParaRPr sz="3600" dirty="0">
              <a:latin typeface="Trebuchet MS"/>
              <a:cs typeface="Trebuchet MS"/>
            </a:endParaRPr>
          </a:p>
        </p:txBody>
      </p:sp>
      <p:sp>
        <p:nvSpPr>
          <p:cNvPr id="5" name="object 5"/>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Definição</a:t>
            </a:r>
            <a:endParaRPr sz="1800" dirty="0">
              <a:latin typeface="Trebuchet MS"/>
              <a:cs typeface="Trebuchet MS"/>
            </a:endParaRPr>
          </a:p>
        </p:txBody>
      </p:sp>
      <p:sp>
        <p:nvSpPr>
          <p:cNvPr id="7" name="object 7"/>
          <p:cNvSpPr/>
          <p:nvPr/>
        </p:nvSpPr>
        <p:spPr>
          <a:xfrm>
            <a:off x="1104900" y="6180455"/>
            <a:ext cx="4610100" cy="1363345"/>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8" name="object 8"/>
          <p:cNvSpPr txBox="1"/>
          <p:nvPr/>
        </p:nvSpPr>
        <p:spPr>
          <a:xfrm>
            <a:off x="1380068" y="6437948"/>
            <a:ext cx="4012565" cy="1133644"/>
          </a:xfrm>
          <a:prstGeom prst="rect">
            <a:avLst/>
          </a:prstGeom>
        </p:spPr>
        <p:txBody>
          <a:bodyPr vert="horz" wrap="square" lIns="0" tIns="12700" rIns="0" bIns="0" rtlCol="0">
            <a:spAutoFit/>
          </a:bodyPr>
          <a:lstStyle/>
          <a:p>
            <a:pPr marL="12700" marR="5080">
              <a:spcBef>
                <a:spcPts val="100"/>
              </a:spcBef>
            </a:pPr>
            <a:r>
              <a:rPr lang="en-US" b="1" spc="-15" dirty="0">
                <a:solidFill>
                  <a:srgbClr val="FFFFFF"/>
                </a:solidFill>
                <a:latin typeface="Trebuchet MS"/>
              </a:rPr>
              <a:t>A arte de rua tornou-se um negócio global - e os artistas estão preocupados com o seu futuro</a:t>
            </a:r>
          </a:p>
          <a:p>
            <a:pPr marL="12700" marR="5080">
              <a:spcBef>
                <a:spcPts val="100"/>
              </a:spcBef>
            </a:pPr>
            <a:r>
              <a:rPr lang="en-US" sz="1200" b="1" spc="-15" dirty="0">
                <a:solidFill>
                  <a:srgbClr val="FFFFFF"/>
                </a:solidFill>
                <a:latin typeface="Trebuchet MS"/>
              </a:rPr>
              <a:t>			Diana Hubbell</a:t>
            </a:r>
            <a:endParaRPr lang="en-US" b="1" spc="-15" dirty="0">
              <a:solidFill>
                <a:srgbClr val="FFFFFF"/>
              </a:solidFill>
              <a:latin typeface="Trebuchet MS"/>
            </a:endParaRPr>
          </a:p>
        </p:txBody>
      </p:sp>
      <p:sp>
        <p:nvSpPr>
          <p:cNvPr id="9" name="object 9"/>
          <p:cNvSpPr txBox="1"/>
          <p:nvPr/>
        </p:nvSpPr>
        <p:spPr>
          <a:xfrm>
            <a:off x="9753600" y="1137920"/>
            <a:ext cx="153888" cy="6101080"/>
          </a:xfrm>
          <a:prstGeom prst="rect">
            <a:avLst/>
          </a:prstGeom>
        </p:spPr>
        <p:txBody>
          <a:bodyPr vert="vert270" wrap="square" lIns="0" tIns="1270" rIns="0" bIns="0" rtlCol="0">
            <a:spAutoFit/>
          </a:bodyPr>
          <a:lstStyle/>
          <a:p>
            <a:pPr marL="12700">
              <a:lnSpc>
                <a:spcPct val="100000"/>
              </a:lnSpc>
              <a:spcBef>
                <a:spcPts val="10"/>
              </a:spcBef>
            </a:pPr>
            <a:r>
              <a:rPr lang="pt-PT" sz="1000" spc="-10" dirty="0">
                <a:solidFill>
                  <a:srgbClr val="1D1D1B"/>
                </a:solidFill>
                <a:latin typeface="Trebuchet MS"/>
                <a:cs typeface="Trebuchet MS"/>
              </a:rPr>
              <a:t>Foto em </a:t>
            </a:r>
            <a:r>
              <a:rPr lang="en-US" sz="1000" spc="-10" dirty="0">
                <a:solidFill>
                  <a:srgbClr val="1D1D1B"/>
                </a:solidFill>
                <a:latin typeface="Trebuchet MS"/>
                <a:cs typeface="Trebuchet MS"/>
              </a:rPr>
              <a:t>"</a:t>
            </a:r>
            <a:r>
              <a:rPr lang="en-US" sz="1000" dirty="0"/>
              <a:t>CREATIVE BUSINESS MODELS": Insights into the Business Models of Cultural Centers in Trans Europe </a:t>
            </a:r>
            <a:r>
              <a:rPr lang="en-US" sz="1000" dirty="0" err="1"/>
              <a:t>Halles</a:t>
            </a:r>
            <a:r>
              <a:rPr lang="en-US" sz="1000" dirty="0"/>
              <a:t>"</a:t>
            </a:r>
            <a:endParaRPr sz="1000" dirty="0">
              <a:latin typeface="Trebuchet MS"/>
              <a:cs typeface="Trebuchet MS"/>
            </a:endParaRPr>
          </a:p>
        </p:txBody>
      </p:sp>
      <p:sp>
        <p:nvSpPr>
          <p:cNvPr id="20" name="CaixaDeTexto 19">
            <a:extLst>
              <a:ext uri="{FF2B5EF4-FFF2-40B4-BE49-F238E27FC236}">
                <a16:creationId xmlns:a16="http://schemas.microsoft.com/office/drawing/2014/main" id="{8319097D-CD9D-44F5-A49D-B1B71FE796E2}"/>
              </a:ext>
            </a:extLst>
          </p:cNvPr>
          <p:cNvSpPr txBox="1"/>
          <p:nvPr/>
        </p:nvSpPr>
        <p:spPr>
          <a:xfrm>
            <a:off x="0" y="7467600"/>
            <a:ext cx="1431804" cy="276999"/>
          </a:xfrm>
          <a:prstGeom prst="rect">
            <a:avLst/>
          </a:prstGeom>
          <a:noFill/>
        </p:spPr>
        <p:txBody>
          <a:bodyPr wrap="square">
            <a:spAutoFit/>
          </a:bodyPr>
          <a:lstStyle/>
          <a:p>
            <a:r>
              <a:rPr lang="pt-PT" sz="1200" dirty="0" err="1"/>
              <a:t>Mejeriet</a:t>
            </a:r>
            <a:r>
              <a:rPr lang="pt-PT" sz="1200" dirty="0"/>
              <a:t>, Suécia </a:t>
            </a:r>
          </a:p>
        </p:txBody>
      </p:sp>
      <p:sp>
        <p:nvSpPr>
          <p:cNvPr id="19" name="CaixaDeTexto 18">
            <a:extLst>
              <a:ext uri="{FF2B5EF4-FFF2-40B4-BE49-F238E27FC236}">
                <a16:creationId xmlns:a16="http://schemas.microsoft.com/office/drawing/2014/main" id="{F97FBBA1-D952-411A-A4CC-30D3E492BA6E}"/>
              </a:ext>
            </a:extLst>
          </p:cNvPr>
          <p:cNvSpPr txBox="1"/>
          <p:nvPr/>
        </p:nvSpPr>
        <p:spPr>
          <a:xfrm>
            <a:off x="3714942" y="3209851"/>
            <a:ext cx="4743257" cy="2962349"/>
          </a:xfrm>
          <a:prstGeom prst="rect">
            <a:avLst/>
          </a:prstGeom>
          <a:noFill/>
        </p:spPr>
        <p:txBody>
          <a:bodyPr wrap="square" rtlCol="0">
            <a:spAutoFit/>
          </a:bodyPr>
          <a:lstStyle/>
          <a:p>
            <a:pPr marL="12700" marR="62865" algn="just">
              <a:spcBef>
                <a:spcPts val="100"/>
              </a:spcBef>
            </a:pPr>
            <a:r>
              <a:rPr lang="en-US" spc="-80" dirty="0">
                <a:solidFill>
                  <a:srgbClr val="1D1D1B"/>
                </a:solidFill>
                <a:latin typeface="Trebuchet MS"/>
              </a:rPr>
              <a:t>É amplamente reconhecida a importância de melhor compreender e apoiar a gestão e inovação do modelo empresarial das organizações culturais, a fim de tornar a sua capacidade de criação de valor mais sustentável e com maior impacto.</a:t>
            </a:r>
          </a:p>
          <a:p>
            <a:pPr>
              <a:lnSpc>
                <a:spcPct val="100000"/>
              </a:lnSpc>
              <a:spcBef>
                <a:spcPts val="10"/>
              </a:spcBef>
            </a:pPr>
            <a:endParaRPr lang="en-US" sz="1850" dirty="0">
              <a:latin typeface="Trebuchet MS"/>
              <a:cs typeface="Trebuchet MS"/>
            </a:endParaRPr>
          </a:p>
          <a:p>
            <a:pPr marL="12700">
              <a:lnSpc>
                <a:spcPct val="100000"/>
              </a:lnSpc>
            </a:pPr>
            <a:r>
              <a:rPr lang="en-US" sz="1400" b="1" spc="5" dirty="0">
                <a:solidFill>
                  <a:srgbClr val="1D1D1B"/>
                </a:solidFill>
                <a:latin typeface="Trebuchet MS"/>
              </a:rPr>
              <a:t> Relatório baseado nos resultados do </a:t>
            </a:r>
            <a:r>
              <a:rPr lang="en-US" sz="1400" b="1" spc="5" dirty="0" err="1">
                <a:solidFill>
                  <a:srgbClr val="1D1D1B"/>
                </a:solidFill>
                <a:latin typeface="Trebuchet MS"/>
              </a:rPr>
              <a:t>projeto</a:t>
            </a:r>
            <a:r>
              <a:rPr lang="en-US" sz="1400" b="1" spc="5" dirty="0">
                <a:solidFill>
                  <a:srgbClr val="1D1D1B"/>
                </a:solidFill>
                <a:latin typeface="Trebuchet MS"/>
              </a:rPr>
              <a:t> "Modelos de Negócios Criativos para </a:t>
            </a:r>
            <a:r>
              <a:rPr lang="en-US" sz="1400" b="1" spc="5" dirty="0" err="1">
                <a:solidFill>
                  <a:srgbClr val="1D1D1B"/>
                </a:solidFill>
                <a:latin typeface="Trebuchet MS"/>
              </a:rPr>
              <a:t>Organizações</a:t>
            </a:r>
            <a:r>
              <a:rPr lang="en-US" sz="1400" b="1" spc="5" dirty="0">
                <a:solidFill>
                  <a:srgbClr val="1D1D1B"/>
                </a:solidFill>
                <a:latin typeface="Trebuchet MS"/>
              </a:rPr>
              <a:t> Criativas", </a:t>
            </a:r>
          </a:p>
          <a:p>
            <a:pPr marL="12700">
              <a:lnSpc>
                <a:spcPct val="100000"/>
              </a:lnSpc>
            </a:pPr>
            <a:r>
              <a:rPr lang="en-US" sz="1400" b="1" spc="5" dirty="0">
                <a:solidFill>
                  <a:srgbClr val="1D1D1B"/>
                </a:solidFill>
                <a:latin typeface="Trebuchet MS"/>
              </a:rPr>
              <a:t>p. 10</a:t>
            </a:r>
          </a:p>
          <a:p>
            <a:endParaRPr lang="pt-PT"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C0A1F150-4D12-48C3-B5CA-41862EA6E197}"/>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a:stretch/>
        </p:blipFill>
        <p:spPr bwMode="auto">
          <a:xfrm>
            <a:off x="3451794" y="0"/>
            <a:ext cx="6606606" cy="7772400"/>
          </a:xfrm>
          <a:prstGeom prst="rect">
            <a:avLst/>
          </a:prstGeom>
          <a:noFill/>
          <a:extLst>
            <a:ext uri="{909E8E84-426E-40DD-AFC4-6F175D3DCCD1}">
              <a14:hiddenFill xmlns:a14="http://schemas.microsoft.com/office/drawing/2010/main">
                <a:solidFill>
                  <a:srgbClr val="FFFFFF"/>
                </a:solidFill>
              </a14:hiddenFill>
            </a:ext>
          </a:extLst>
        </p:spPr>
      </p:pic>
      <p:sp>
        <p:nvSpPr>
          <p:cNvPr id="13" name="object 13"/>
          <p:cNvSpPr txBox="1"/>
          <p:nvPr/>
        </p:nvSpPr>
        <p:spPr>
          <a:xfrm rot="5400000">
            <a:off x="7774475" y="4992062"/>
            <a:ext cx="153888" cy="4647764"/>
          </a:xfrm>
          <a:prstGeom prst="rect">
            <a:avLst/>
          </a:prstGeom>
        </p:spPr>
        <p:txBody>
          <a:bodyPr vert="vert270" wrap="square" lIns="0" tIns="1270" rIns="0" bIns="0" rtlCol="0">
            <a:spAutoFit/>
          </a:bodyPr>
          <a:lstStyle/>
          <a:p>
            <a:pPr marL="12700">
              <a:lnSpc>
                <a:spcPct val="100000"/>
              </a:lnSpc>
              <a:spcBef>
                <a:spcPts val="10"/>
              </a:spcBef>
            </a:pPr>
            <a:r>
              <a:rPr lang="en-US" sz="1000" b="0" i="0" u="none" strike="noStrike" dirty="0">
                <a:effectLst/>
                <a:latin typeface="inherit"/>
              </a:rPr>
              <a:t>Uma das peças de Georgetown de </a:t>
            </a:r>
            <a:r>
              <a:rPr lang="en-US" sz="1000" b="0" i="0" u="none" strike="noStrike" dirty="0" err="1">
                <a:effectLst/>
                <a:latin typeface="inherit"/>
              </a:rPr>
              <a:t>Zacharevic </a:t>
            </a:r>
            <a:r>
              <a:rPr lang="en-US" sz="1000" b="0" i="0" u="none" strike="noStrike" dirty="0">
                <a:effectLst/>
                <a:latin typeface="inherit"/>
              </a:rPr>
              <a:t>em www.searchingforstreetart.wordpress.com</a:t>
            </a:r>
            <a:endParaRPr sz="1000" dirty="0">
              <a:latin typeface="Trebuchet MS"/>
              <a:cs typeface="Trebuchet MS"/>
            </a:endParaRPr>
          </a:p>
        </p:txBody>
      </p:sp>
      <p:sp>
        <p:nvSpPr>
          <p:cNvPr id="15" name="AutoShape 4" descr="Street art: Zacharevic">
            <a:extLst>
              <a:ext uri="{FF2B5EF4-FFF2-40B4-BE49-F238E27FC236}">
                <a16:creationId xmlns:a16="http://schemas.microsoft.com/office/drawing/2014/main" id="{144DC91D-13C9-43B5-BF0F-87EA278B7C85}"/>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9" name="Imagem 18">
            <a:extLst>
              <a:ext uri="{FF2B5EF4-FFF2-40B4-BE49-F238E27FC236}">
                <a16:creationId xmlns:a16="http://schemas.microsoft.com/office/drawing/2014/main" id="{860A6BCF-88A2-427D-A857-4E3DEC0A304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9600" y="259484"/>
            <a:ext cx="4888249" cy="7253432"/>
          </a:xfrm>
          <a:prstGeom prst="rect">
            <a:avLst/>
          </a:prstGeom>
          <a:effectLst>
            <a:softEdge rad="12700"/>
          </a:effectLst>
        </p:spPr>
      </p:pic>
      <p:sp>
        <p:nvSpPr>
          <p:cNvPr id="27" name="object 6">
            <a:extLst>
              <a:ext uri="{FF2B5EF4-FFF2-40B4-BE49-F238E27FC236}">
                <a16:creationId xmlns:a16="http://schemas.microsoft.com/office/drawing/2014/main" id="{F762A35C-54F4-4C03-B856-4124CC620DF9}"/>
              </a:ext>
            </a:extLst>
          </p:cNvPr>
          <p:cNvSpPr txBox="1"/>
          <p:nvPr/>
        </p:nvSpPr>
        <p:spPr>
          <a:xfrm>
            <a:off x="7422807" y="4774381"/>
            <a:ext cx="2559393" cy="1397819"/>
          </a:xfrm>
          <a:prstGeom prst="rect">
            <a:avLst/>
          </a:prstGeom>
        </p:spPr>
        <p:txBody>
          <a:bodyPr vert="horz" wrap="square" lIns="0" tIns="12700" rIns="0" bIns="0" rtlCol="0">
            <a:spAutoFit/>
          </a:bodyPr>
          <a:lstStyle/>
          <a:p>
            <a:pPr marL="12700" marR="5080">
              <a:lnSpc>
                <a:spcPct val="100000"/>
              </a:lnSpc>
              <a:spcBef>
                <a:spcPts val="100"/>
              </a:spcBef>
            </a:pPr>
            <a:r>
              <a:rPr sz="1800" spc="-45" dirty="0">
                <a:solidFill>
                  <a:srgbClr val="1D1D1B"/>
                </a:solidFill>
                <a:latin typeface="Trebuchet MS"/>
                <a:cs typeface="Trebuchet MS"/>
              </a:rPr>
              <a:t>"</a:t>
            </a:r>
            <a:r>
              <a:rPr lang="pt-PT" spc="-50" dirty="0">
                <a:solidFill>
                  <a:srgbClr val="1D1D1B"/>
                </a:solidFill>
                <a:latin typeface="Trebuchet MS"/>
              </a:rPr>
              <a:t>No </a:t>
            </a:r>
            <a:r>
              <a:rPr lang="pt-PT" spc="-50" dirty="0" err="1">
                <a:solidFill>
                  <a:srgbClr val="1D1D1B"/>
                </a:solidFill>
                <a:latin typeface="Trebuchet MS"/>
              </a:rPr>
              <a:t>livro </a:t>
            </a:r>
            <a:r>
              <a:rPr lang="en-US" b="0" i="1" u="none" strike="noStrike" dirty="0">
                <a:solidFill>
                  <a:srgbClr val="282828"/>
                </a:solidFill>
                <a:effectLst/>
                <a:latin typeface="Tiempos Text"/>
                <a:hlinkClick r:id="rId5"/>
              </a:rPr>
              <a:t>The New, New Thing</a:t>
            </a:r>
            <a:r>
              <a:rPr lang="en-US" b="0" i="0" dirty="0">
                <a:solidFill>
                  <a:srgbClr val="282828"/>
                </a:solidFill>
                <a:effectLst/>
                <a:latin typeface="Tiempos Text"/>
              </a:rPr>
              <a:t>, </a:t>
            </a:r>
            <a:r>
              <a:rPr lang="en-US" spc="-50" dirty="0">
                <a:solidFill>
                  <a:srgbClr val="1D1D1B"/>
                </a:solidFill>
                <a:latin typeface="Trebuchet MS"/>
              </a:rPr>
              <a:t>Michael Lewis refere-se à frase modelo de negócio como "um termo de arte".</a:t>
            </a:r>
            <a:endParaRPr sz="1400" dirty="0">
              <a:latin typeface="Trebuchet MS"/>
              <a:cs typeface="Trebuchet MS"/>
            </a:endParaRPr>
          </a:p>
        </p:txBody>
      </p:sp>
      <p:sp>
        <p:nvSpPr>
          <p:cNvPr id="28" name="object 12">
            <a:extLst>
              <a:ext uri="{FF2B5EF4-FFF2-40B4-BE49-F238E27FC236}">
                <a16:creationId xmlns:a16="http://schemas.microsoft.com/office/drawing/2014/main" id="{531FE9DA-9E81-47A1-A4AF-B58B7A896DB3}"/>
              </a:ext>
            </a:extLst>
          </p:cNvPr>
          <p:cNvSpPr/>
          <p:nvPr/>
        </p:nvSpPr>
        <p:spPr>
          <a:xfrm>
            <a:off x="7239000" y="4495800"/>
            <a:ext cx="2743200" cy="182880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dirty="0"/>
          </a:p>
        </p:txBody>
      </p:sp>
      <p:sp>
        <p:nvSpPr>
          <p:cNvPr id="29" name="object 11">
            <a:extLst>
              <a:ext uri="{FF2B5EF4-FFF2-40B4-BE49-F238E27FC236}">
                <a16:creationId xmlns:a16="http://schemas.microsoft.com/office/drawing/2014/main" id="{ACA16F4D-B21E-4F13-9BEB-833D0C6C7B3D}"/>
              </a:ext>
            </a:extLst>
          </p:cNvPr>
          <p:cNvSpPr/>
          <p:nvPr/>
        </p:nvSpPr>
        <p:spPr>
          <a:xfrm>
            <a:off x="9198610" y="6083935"/>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CCBA14A-564A-400E-A117-2E51F30321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302"/>
            <a:ext cx="10058400" cy="4968875"/>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4" descr="Street art: Zacharevic">
            <a:extLst>
              <a:ext uri="{FF2B5EF4-FFF2-40B4-BE49-F238E27FC236}">
                <a16:creationId xmlns:a16="http://schemas.microsoft.com/office/drawing/2014/main" id="{144DC91D-13C9-43B5-BF0F-87EA278B7C85}"/>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4" name="object 13">
            <a:extLst>
              <a:ext uri="{FF2B5EF4-FFF2-40B4-BE49-F238E27FC236}">
                <a16:creationId xmlns:a16="http://schemas.microsoft.com/office/drawing/2014/main" id="{6F0B1954-3BAA-41D1-9185-977799458768}"/>
              </a:ext>
            </a:extLst>
          </p:cNvPr>
          <p:cNvSpPr txBox="1"/>
          <p:nvPr/>
        </p:nvSpPr>
        <p:spPr>
          <a:xfrm rot="5400000">
            <a:off x="9248108" y="4657463"/>
            <a:ext cx="153888" cy="1049762"/>
          </a:xfrm>
          <a:prstGeom prst="rect">
            <a:avLst/>
          </a:prstGeom>
        </p:spPr>
        <p:txBody>
          <a:bodyPr vert="vert270" wrap="square" lIns="0" tIns="1270" rIns="0" bIns="0" rtlCol="0">
            <a:spAutoFit/>
          </a:bodyPr>
          <a:lstStyle/>
          <a:p>
            <a:pPr marL="12700">
              <a:lnSpc>
                <a:spcPct val="100000"/>
              </a:lnSpc>
              <a:spcBef>
                <a:spcPts val="10"/>
              </a:spcBef>
            </a:pPr>
            <a:r>
              <a:rPr lang="en-US" sz="1000" b="0" i="0" u="none" strike="noStrike" dirty="0">
                <a:effectLst/>
                <a:latin typeface="inherit"/>
              </a:rPr>
              <a:t>foto</a:t>
            </a:r>
            <a:r>
              <a:rPr lang="en-US" sz="1000" dirty="0">
                <a:latin typeface="inherit"/>
              </a:rPr>
              <a:t>: </a:t>
            </a:r>
            <a:r>
              <a:rPr lang="en-US" sz="1000" dirty="0" err="1">
                <a:latin typeface="inherit"/>
              </a:rPr>
              <a:t>Bordalo </a:t>
            </a:r>
            <a:r>
              <a:rPr lang="en-US" sz="1000" dirty="0">
                <a:latin typeface="inherit"/>
              </a:rPr>
              <a:t>ii</a:t>
            </a:r>
            <a:endParaRPr sz="1000" dirty="0">
              <a:latin typeface="Trebuchet MS"/>
              <a:cs typeface="Trebuchet MS"/>
            </a:endParaRPr>
          </a:p>
        </p:txBody>
      </p:sp>
      <p:sp>
        <p:nvSpPr>
          <p:cNvPr id="14" name="object 4">
            <a:extLst>
              <a:ext uri="{FF2B5EF4-FFF2-40B4-BE49-F238E27FC236}">
                <a16:creationId xmlns:a16="http://schemas.microsoft.com/office/drawing/2014/main" id="{23E17D74-C501-4AFB-BADF-53508B023030}"/>
              </a:ext>
            </a:extLst>
          </p:cNvPr>
          <p:cNvSpPr/>
          <p:nvPr/>
        </p:nvSpPr>
        <p:spPr>
          <a:xfrm>
            <a:off x="1244600" y="3886201"/>
            <a:ext cx="5080000" cy="3200399"/>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92999"/>
            </a:srgbClr>
          </a:solidFill>
        </p:spPr>
        <p:txBody>
          <a:bodyPr wrap="square" lIns="0" tIns="0" rIns="0" bIns="0" rtlCol="0"/>
          <a:lstStyle/>
          <a:p>
            <a:endParaRPr/>
          </a:p>
        </p:txBody>
      </p:sp>
      <p:sp>
        <p:nvSpPr>
          <p:cNvPr id="16" name="CaixaDeTexto 15">
            <a:extLst>
              <a:ext uri="{FF2B5EF4-FFF2-40B4-BE49-F238E27FC236}">
                <a16:creationId xmlns:a16="http://schemas.microsoft.com/office/drawing/2014/main" id="{D1B0008A-A632-4FE2-A343-26B577E119A4}"/>
              </a:ext>
            </a:extLst>
          </p:cNvPr>
          <p:cNvSpPr txBox="1"/>
          <p:nvPr/>
        </p:nvSpPr>
        <p:spPr>
          <a:xfrm>
            <a:off x="1429214" y="4168676"/>
            <a:ext cx="4742986" cy="2308324"/>
          </a:xfrm>
          <a:prstGeom prst="rect">
            <a:avLst/>
          </a:prstGeom>
          <a:noFill/>
        </p:spPr>
        <p:txBody>
          <a:bodyPr wrap="square">
            <a:spAutoFit/>
          </a:bodyPr>
          <a:lstStyle/>
          <a:p>
            <a:r>
              <a:rPr lang="en-US" b="0" i="0" dirty="0">
                <a:solidFill>
                  <a:srgbClr val="000000"/>
                </a:solidFill>
                <a:effectLst/>
                <a:latin typeface="Roboto" panose="02000000000000000000" pitchFamily="2" charset="0"/>
              </a:rPr>
              <a:t>O plano de negócios é um estudo feito para compreender a viabilidade de um negócio, analisando os pontos de vista financeiro, de mercado, burocrático e outros. Em suma, é uma forma clara e organizada de </a:t>
            </a:r>
            <a:r>
              <a:rPr lang="en-US" b="0" i="0" dirty="0" err="1">
                <a:solidFill>
                  <a:srgbClr val="000000"/>
                </a:solidFill>
                <a:effectLst/>
                <a:latin typeface="Roboto" panose="02000000000000000000" pitchFamily="2" charset="0"/>
              </a:rPr>
              <a:t>projetar</a:t>
            </a:r>
            <a:r>
              <a:rPr lang="en-US" b="0" i="0" dirty="0">
                <a:solidFill>
                  <a:srgbClr val="000000"/>
                </a:solidFill>
                <a:effectLst/>
                <a:latin typeface="Roboto" panose="02000000000000000000" pitchFamily="2" charset="0"/>
              </a:rPr>
              <a:t> os recursos necessários e os retornos esperados para uma empresa. Isto reduz os riscos e incertezas.</a:t>
            </a:r>
            <a:endParaRPr lang="pt-PT" dirty="0"/>
          </a:p>
        </p:txBody>
      </p:sp>
      <p:sp>
        <p:nvSpPr>
          <p:cNvPr id="17" name="object 4">
            <a:extLst>
              <a:ext uri="{FF2B5EF4-FFF2-40B4-BE49-F238E27FC236}">
                <a16:creationId xmlns:a16="http://schemas.microsoft.com/office/drawing/2014/main" id="{09A294A2-7A30-4B06-8CED-9FE9508DAB2B}"/>
              </a:ext>
            </a:extLst>
          </p:cNvPr>
          <p:cNvSpPr txBox="1">
            <a:spLocks noGrp="1"/>
          </p:cNvSpPr>
          <p:nvPr>
            <p:ph type="title"/>
          </p:nvPr>
        </p:nvSpPr>
        <p:spPr>
          <a:xfrm>
            <a:off x="1028700" y="1346200"/>
            <a:ext cx="5413375" cy="566822"/>
          </a:xfrm>
          <a:prstGeom prst="rect">
            <a:avLst/>
          </a:prstGeom>
        </p:spPr>
        <p:txBody>
          <a:bodyPr vert="horz" wrap="square" lIns="0" tIns="12700" rIns="0" bIns="0" rtlCol="0">
            <a:spAutoFit/>
          </a:bodyPr>
          <a:lstStyle/>
          <a:p>
            <a:pPr marL="12700">
              <a:lnSpc>
                <a:spcPct val="100000"/>
              </a:lnSpc>
              <a:spcBef>
                <a:spcPts val="100"/>
              </a:spcBef>
            </a:pPr>
            <a:r>
              <a:rPr lang="pt-PT" sz="3600" spc="-5" dirty="0">
                <a:solidFill>
                  <a:srgbClr val="1D1D1B"/>
                </a:solidFill>
                <a:latin typeface="Trebuchet MS"/>
                <a:cs typeface="Trebuchet MS"/>
              </a:rPr>
              <a:t>PLANO DE NEGÓCIO</a:t>
            </a:r>
            <a:endParaRPr sz="3600" dirty="0">
              <a:latin typeface="Trebuchet MS"/>
              <a:cs typeface="Trebuchet MS"/>
            </a:endParaRPr>
          </a:p>
        </p:txBody>
      </p:sp>
      <p:sp>
        <p:nvSpPr>
          <p:cNvPr id="18" name="object 5">
            <a:extLst>
              <a:ext uri="{FF2B5EF4-FFF2-40B4-BE49-F238E27FC236}">
                <a16:creationId xmlns:a16="http://schemas.microsoft.com/office/drawing/2014/main" id="{2F03B88D-7DD9-4C8A-84EF-EB1B5121E665}"/>
              </a:ext>
            </a:extLst>
          </p:cNvPr>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20" name="object 6">
            <a:extLst>
              <a:ext uri="{FF2B5EF4-FFF2-40B4-BE49-F238E27FC236}">
                <a16:creationId xmlns:a16="http://schemas.microsoft.com/office/drawing/2014/main" id="{0C3C0E95-0E0F-4905-AA47-43005E89ACD9}"/>
              </a:ext>
            </a:extLst>
          </p:cNvPr>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Definição</a:t>
            </a:r>
            <a:endParaRPr sz="1800" dirty="0">
              <a:latin typeface="Trebuchet MS"/>
              <a:cs typeface="Trebuchet MS"/>
            </a:endParaRPr>
          </a:p>
        </p:txBody>
      </p:sp>
    </p:spTree>
    <p:extLst>
      <p:ext uri="{BB962C8B-B14F-4D97-AF65-F5344CB8AC3E}">
        <p14:creationId xmlns:p14="http://schemas.microsoft.com/office/powerpoint/2010/main" val="172958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5503"/>
            <a:ext cx="10059002" cy="7772399"/>
            <a:chOff x="0" y="0"/>
            <a:chExt cx="10059002" cy="7772399"/>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extLst>
                <a:ext uri="{28A0092B-C50C-407E-A947-70E740481C1C}">
                  <a14:useLocalDpi xmlns:a14="http://schemas.microsoft.com/office/drawing/2010/main" val="0"/>
                </a:ext>
              </a:extLst>
            </a:blip>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extLst>
                <a:ext uri="{28A0092B-C50C-407E-A947-70E740481C1C}">
                  <a14:useLocalDpi xmlns:a14="http://schemas.microsoft.com/office/drawing/2010/main" val="0"/>
                </a:ext>
              </a:extLst>
            </a:blip>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extLst>
                <a:ext uri="{28A0092B-C50C-407E-A947-70E740481C1C}">
                  <a14:useLocalDpi xmlns:a14="http://schemas.microsoft.com/office/drawing/2010/main" val="0"/>
                </a:ext>
              </a:extLst>
            </a:blip>
            <a:stretch>
              <a:fillRect/>
            </a:stretch>
          </p:blipFill>
          <p:spPr>
            <a:xfrm>
              <a:off x="8248105" y="440234"/>
              <a:ext cx="1400112" cy="1261512"/>
            </a:xfrm>
            <a:prstGeom prst="rect">
              <a:avLst/>
            </a:prstGeom>
          </p:spPr>
        </p:pic>
        <p:pic>
          <p:nvPicPr>
            <p:cNvPr id="15" name="object 15"/>
            <p:cNvPicPr/>
            <p:nvPr/>
          </p:nvPicPr>
          <p:blipFill>
            <a:blip r:embed="rId6" cstate="print">
              <a:extLst>
                <a:ext uri="{28A0092B-C50C-407E-A947-70E740481C1C}">
                  <a14:useLocalDpi xmlns:a14="http://schemas.microsoft.com/office/drawing/2010/main" val="0"/>
                </a:ext>
              </a:extLst>
            </a:blip>
            <a:stretch>
              <a:fillRect/>
            </a:stretch>
          </p:blipFill>
          <p:spPr>
            <a:xfrm>
              <a:off x="7152119" y="1637068"/>
              <a:ext cx="1521894" cy="1507791"/>
            </a:xfrm>
            <a:prstGeom prst="rect">
              <a:avLst/>
            </a:prstGeom>
          </p:spPr>
        </p:pic>
        <p:pic>
          <p:nvPicPr>
            <p:cNvPr id="16" name="object 16"/>
            <p:cNvPicPr/>
            <p:nvPr/>
          </p:nvPicPr>
          <p:blipFill>
            <a:blip r:embed="rId7" cstate="print">
              <a:extLst>
                <a:ext uri="{28A0092B-C50C-407E-A947-70E740481C1C}">
                  <a14:useLocalDpi xmlns:a14="http://schemas.microsoft.com/office/drawing/2010/main" val="0"/>
                </a:ext>
              </a:extLst>
            </a:blip>
            <a:stretch>
              <a:fillRect/>
            </a:stretch>
          </p:blipFill>
          <p:spPr>
            <a:xfrm>
              <a:off x="8178914" y="4517681"/>
              <a:ext cx="331812" cy="145572"/>
            </a:xfrm>
            <a:prstGeom prst="rect">
              <a:avLst/>
            </a:prstGeom>
          </p:spPr>
        </p:pic>
        <p:pic>
          <p:nvPicPr>
            <p:cNvPr id="17" name="object 17"/>
            <p:cNvPicPr/>
            <p:nvPr/>
          </p:nvPicPr>
          <p:blipFill>
            <a:blip r:embed="rId8" cstate="print">
              <a:extLst>
                <a:ext uri="{28A0092B-C50C-407E-A947-70E740481C1C}">
                  <a14:useLocalDpi xmlns:a14="http://schemas.microsoft.com/office/drawing/2010/main" val="0"/>
                </a:ext>
              </a:extLst>
            </a:blip>
            <a:stretch>
              <a:fillRect/>
            </a:stretch>
          </p:blipFill>
          <p:spPr>
            <a:xfrm>
              <a:off x="8387664" y="4436579"/>
              <a:ext cx="92697" cy="112536"/>
            </a:xfrm>
            <a:prstGeom prst="rect">
              <a:avLst/>
            </a:prstGeom>
          </p:spPr>
        </p:pic>
        <p:pic>
          <p:nvPicPr>
            <p:cNvPr id="18" name="object 18"/>
            <p:cNvPicPr/>
            <p:nvPr/>
          </p:nvPicPr>
          <p:blipFill>
            <a:blip r:embed="rId9" cstate="print">
              <a:extLst>
                <a:ext uri="{28A0092B-C50C-407E-A947-70E740481C1C}">
                  <a14:useLocalDpi xmlns:a14="http://schemas.microsoft.com/office/drawing/2010/main" val="0"/>
                </a:ext>
              </a:extLst>
            </a:blip>
            <a:stretch>
              <a:fillRect/>
            </a:stretch>
          </p:blipFill>
          <p:spPr>
            <a:xfrm>
              <a:off x="8977473" y="4435969"/>
              <a:ext cx="188954" cy="227267"/>
            </a:xfrm>
            <a:prstGeom prst="rect">
              <a:avLst/>
            </a:prstGeom>
          </p:spPr>
        </p:pic>
        <p:pic>
          <p:nvPicPr>
            <p:cNvPr id="19" name="object 19"/>
            <p:cNvPicPr/>
            <p:nvPr/>
          </p:nvPicPr>
          <p:blipFill>
            <a:blip r:embed="rId10" cstate="print">
              <a:extLst>
                <a:ext uri="{28A0092B-C50C-407E-A947-70E740481C1C}">
                  <a14:useLocalDpi xmlns:a14="http://schemas.microsoft.com/office/drawing/2010/main" val="0"/>
                </a:ext>
              </a:extLst>
            </a:blip>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extLst>
                <a:ext uri="{28A0092B-C50C-407E-A947-70E740481C1C}">
                  <a14:useLocalDpi xmlns:a14="http://schemas.microsoft.com/office/drawing/2010/main" val="0"/>
                </a:ext>
              </a:extLst>
            </a:blip>
            <a:stretch>
              <a:fillRect/>
            </a:stretch>
          </p:blipFill>
          <p:spPr>
            <a:xfrm>
              <a:off x="8304682" y="3013570"/>
              <a:ext cx="107772" cy="101828"/>
            </a:xfrm>
            <a:prstGeom prst="rect">
              <a:avLst/>
            </a:prstGeom>
          </p:spPr>
        </p:pic>
        <p:pic>
          <p:nvPicPr>
            <p:cNvPr id="22" name="object 22"/>
            <p:cNvPicPr/>
            <p:nvPr/>
          </p:nvPicPr>
          <p:blipFill>
            <a:blip r:embed="rId12" cstate="print">
              <a:extLst>
                <a:ext uri="{28A0092B-C50C-407E-A947-70E740481C1C}">
                  <a14:useLocalDpi xmlns:a14="http://schemas.microsoft.com/office/drawing/2010/main" val="0"/>
                </a:ext>
              </a:extLst>
            </a:blip>
            <a:stretch>
              <a:fillRect/>
            </a:stretch>
          </p:blipFill>
          <p:spPr>
            <a:xfrm>
              <a:off x="8611310" y="3036023"/>
              <a:ext cx="107772" cy="40131"/>
            </a:xfrm>
            <a:prstGeom prst="rect">
              <a:avLst/>
            </a:prstGeom>
          </p:spPr>
        </p:pic>
        <p:pic>
          <p:nvPicPr>
            <p:cNvPr id="23" name="object 23"/>
            <p:cNvPicPr/>
            <p:nvPr/>
          </p:nvPicPr>
          <p:blipFill>
            <a:blip r:embed="rId13" cstate="print">
              <a:extLst>
                <a:ext uri="{28A0092B-C50C-407E-A947-70E740481C1C}">
                  <a14:useLocalDpi xmlns:a14="http://schemas.microsoft.com/office/drawing/2010/main" val="0"/>
                </a:ext>
              </a:extLst>
            </a:blip>
            <a:stretch>
              <a:fillRect/>
            </a:stretch>
          </p:blipFill>
          <p:spPr>
            <a:xfrm>
              <a:off x="8309402" y="2891079"/>
              <a:ext cx="373518" cy="160489"/>
            </a:xfrm>
            <a:prstGeom prst="rect">
              <a:avLst/>
            </a:prstGeom>
          </p:spPr>
        </p:pic>
        <p:pic>
          <p:nvPicPr>
            <p:cNvPr id="24" name="object 24"/>
            <p:cNvPicPr/>
            <p:nvPr/>
          </p:nvPicPr>
          <p:blipFill>
            <a:blip r:embed="rId14" cstate="print">
              <a:extLst>
                <a:ext uri="{28A0092B-C50C-407E-A947-70E740481C1C}">
                  <a14:useLocalDpi xmlns:a14="http://schemas.microsoft.com/office/drawing/2010/main" val="0"/>
                </a:ext>
              </a:extLst>
            </a:blip>
            <a:stretch>
              <a:fillRect/>
            </a:stretch>
          </p:blipFill>
          <p:spPr>
            <a:xfrm>
              <a:off x="8314975" y="2936915"/>
              <a:ext cx="108620" cy="82613"/>
            </a:xfrm>
            <a:prstGeom prst="rect">
              <a:avLst/>
            </a:prstGeom>
          </p:spPr>
        </p:pic>
        <p:pic>
          <p:nvPicPr>
            <p:cNvPr id="25" name="object 25"/>
            <p:cNvPicPr/>
            <p:nvPr/>
          </p:nvPicPr>
          <p:blipFill>
            <a:blip r:embed="rId15" cstate="print">
              <a:extLst>
                <a:ext uri="{28A0092B-C50C-407E-A947-70E740481C1C}">
                  <a14:useLocalDpi xmlns:a14="http://schemas.microsoft.com/office/drawing/2010/main" val="0"/>
                </a:ext>
              </a:extLst>
            </a:blip>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extLst>
                <a:ext uri="{28A0092B-C50C-407E-A947-70E740481C1C}">
                  <a14:useLocalDpi xmlns:a14="http://schemas.microsoft.com/office/drawing/2010/main" val="0"/>
                </a:ext>
              </a:extLst>
            </a:blip>
            <a:stretch>
              <a:fillRect/>
            </a:stretch>
          </p:blipFill>
          <p:spPr>
            <a:xfrm>
              <a:off x="8468374" y="3297212"/>
              <a:ext cx="172400" cy="158902"/>
            </a:xfrm>
            <a:prstGeom prst="rect">
              <a:avLst/>
            </a:prstGeom>
          </p:spPr>
        </p:pic>
        <p:pic>
          <p:nvPicPr>
            <p:cNvPr id="28" name="object 28"/>
            <p:cNvPicPr/>
            <p:nvPr/>
          </p:nvPicPr>
          <p:blipFill>
            <a:blip r:embed="rId17" cstate="print">
              <a:extLst>
                <a:ext uri="{28A0092B-C50C-407E-A947-70E740481C1C}">
                  <a14:useLocalDpi xmlns:a14="http://schemas.microsoft.com/office/drawing/2010/main" val="0"/>
                </a:ext>
              </a:extLst>
            </a:blip>
            <a:stretch>
              <a:fillRect/>
            </a:stretch>
          </p:blipFill>
          <p:spPr>
            <a:xfrm>
              <a:off x="8340382" y="2131453"/>
              <a:ext cx="375729" cy="926295"/>
            </a:xfrm>
            <a:prstGeom prst="rect">
              <a:avLst/>
            </a:prstGeom>
          </p:spPr>
        </p:pic>
        <p:pic>
          <p:nvPicPr>
            <p:cNvPr id="29" name="object 29"/>
            <p:cNvPicPr/>
            <p:nvPr/>
          </p:nvPicPr>
          <p:blipFill>
            <a:blip r:embed="rId18" cstate="print">
              <a:extLst>
                <a:ext uri="{28A0092B-C50C-407E-A947-70E740481C1C}">
                  <a14:useLocalDpi xmlns:a14="http://schemas.microsoft.com/office/drawing/2010/main" val="0"/>
                </a:ext>
              </a:extLst>
            </a:blip>
            <a:stretch>
              <a:fillRect/>
            </a:stretch>
          </p:blipFill>
          <p:spPr>
            <a:xfrm>
              <a:off x="6282278" y="4408957"/>
              <a:ext cx="215510" cy="253971"/>
            </a:xfrm>
            <a:prstGeom prst="rect">
              <a:avLst/>
            </a:prstGeom>
          </p:spPr>
        </p:pic>
        <p:pic>
          <p:nvPicPr>
            <p:cNvPr id="30" name="object 30"/>
            <p:cNvPicPr/>
            <p:nvPr/>
          </p:nvPicPr>
          <p:blipFill>
            <a:blip r:embed="rId19" cstate="print">
              <a:extLst>
                <a:ext uri="{28A0092B-C50C-407E-A947-70E740481C1C}">
                  <a14:useLocalDpi xmlns:a14="http://schemas.microsoft.com/office/drawing/2010/main" val="0"/>
                </a:ext>
              </a:extLst>
            </a:blip>
            <a:stretch>
              <a:fillRect/>
            </a:stretch>
          </p:blipFill>
          <p:spPr>
            <a:xfrm>
              <a:off x="6610629" y="4491151"/>
              <a:ext cx="312068" cy="163258"/>
            </a:xfrm>
            <a:prstGeom prst="rect">
              <a:avLst/>
            </a:prstGeom>
          </p:spPr>
        </p:pic>
        <p:pic>
          <p:nvPicPr>
            <p:cNvPr id="31" name="object 31"/>
            <p:cNvPicPr/>
            <p:nvPr/>
          </p:nvPicPr>
          <p:blipFill>
            <a:blip r:embed="rId20" cstate="print">
              <a:extLst>
                <a:ext uri="{28A0092B-C50C-407E-A947-70E740481C1C}">
                  <a14:useLocalDpi xmlns:a14="http://schemas.microsoft.com/office/drawing/2010/main" val="0"/>
                </a:ext>
              </a:extLst>
            </a:blip>
            <a:stretch>
              <a:fillRect/>
            </a:stretch>
          </p:blipFill>
          <p:spPr>
            <a:xfrm>
              <a:off x="6175774" y="1859076"/>
              <a:ext cx="567574" cy="2653792"/>
            </a:xfrm>
            <a:prstGeom prst="rect">
              <a:avLst/>
            </a:prstGeom>
          </p:spPr>
        </p:pic>
        <p:pic>
          <p:nvPicPr>
            <p:cNvPr id="32" name="object 32"/>
            <p:cNvPicPr/>
            <p:nvPr/>
          </p:nvPicPr>
          <p:blipFill>
            <a:blip r:embed="rId21" cstate="print">
              <a:extLst>
                <a:ext uri="{28A0092B-C50C-407E-A947-70E740481C1C}">
                  <a14:useLocalDpi xmlns:a14="http://schemas.microsoft.com/office/drawing/2010/main" val="0"/>
                </a:ext>
              </a:extLst>
            </a:blip>
            <a:stretch>
              <a:fillRect/>
            </a:stretch>
          </p:blipFill>
          <p:spPr>
            <a:xfrm>
              <a:off x="6424653" y="1623554"/>
              <a:ext cx="347658" cy="405455"/>
            </a:xfrm>
            <a:prstGeom prst="rect">
              <a:avLst/>
            </a:prstGeom>
          </p:spPr>
        </p:pic>
        <p:pic>
          <p:nvPicPr>
            <p:cNvPr id="33" name="object 33"/>
            <p:cNvPicPr/>
            <p:nvPr/>
          </p:nvPicPr>
          <p:blipFill>
            <a:blip r:embed="rId22" cstate="print">
              <a:extLst>
                <a:ext uri="{28A0092B-C50C-407E-A947-70E740481C1C}">
                  <a14:useLocalDpi xmlns:a14="http://schemas.microsoft.com/office/drawing/2010/main" val="0"/>
                </a:ext>
              </a:extLst>
            </a:blip>
            <a:stretch>
              <a:fillRect/>
            </a:stretch>
          </p:blipFill>
          <p:spPr>
            <a:xfrm>
              <a:off x="6515386" y="1860143"/>
              <a:ext cx="61664" cy="87033"/>
            </a:xfrm>
            <a:prstGeom prst="rect">
              <a:avLst/>
            </a:prstGeom>
          </p:spPr>
        </p:pic>
        <p:pic>
          <p:nvPicPr>
            <p:cNvPr id="34" name="object 34"/>
            <p:cNvPicPr/>
            <p:nvPr/>
          </p:nvPicPr>
          <p:blipFill>
            <a:blip r:embed="rId23" cstate="print">
              <a:extLst>
                <a:ext uri="{28A0092B-C50C-407E-A947-70E740481C1C}">
                  <a14:useLocalDpi xmlns:a14="http://schemas.microsoft.com/office/drawing/2010/main" val="0"/>
                </a:ext>
              </a:extLst>
            </a:blip>
            <a:stretch>
              <a:fillRect/>
            </a:stretch>
          </p:blipFill>
          <p:spPr>
            <a:xfrm>
              <a:off x="6700608" y="2193391"/>
              <a:ext cx="546443" cy="281927"/>
            </a:xfrm>
            <a:prstGeom prst="rect">
              <a:avLst/>
            </a:prstGeom>
          </p:spPr>
        </p:pic>
        <p:pic>
          <p:nvPicPr>
            <p:cNvPr id="35" name="object 35"/>
            <p:cNvPicPr/>
            <p:nvPr/>
          </p:nvPicPr>
          <p:blipFill>
            <a:blip r:embed="rId24" cstate="print">
              <a:extLst>
                <a:ext uri="{28A0092B-C50C-407E-A947-70E740481C1C}">
                  <a14:useLocalDpi xmlns:a14="http://schemas.microsoft.com/office/drawing/2010/main" val="0"/>
                </a:ext>
              </a:extLst>
            </a:blip>
            <a:stretch>
              <a:fillRect/>
            </a:stretch>
          </p:blipFill>
          <p:spPr>
            <a:xfrm>
              <a:off x="7202767" y="2159762"/>
              <a:ext cx="273888" cy="96887"/>
            </a:xfrm>
            <a:prstGeom prst="rect">
              <a:avLst/>
            </a:prstGeom>
          </p:spPr>
        </p:pic>
        <p:pic>
          <p:nvPicPr>
            <p:cNvPr id="36" name="object 36"/>
            <p:cNvPicPr/>
            <p:nvPr/>
          </p:nvPicPr>
          <p:blipFill>
            <a:blip r:embed="rId25" cstate="print">
              <a:extLst>
                <a:ext uri="{28A0092B-C50C-407E-A947-70E740481C1C}">
                  <a14:useLocalDpi xmlns:a14="http://schemas.microsoft.com/office/drawing/2010/main" val="0"/>
                </a:ext>
              </a:extLst>
            </a:blip>
            <a:stretch>
              <a:fillRect/>
            </a:stretch>
          </p:blipFill>
          <p:spPr>
            <a:xfrm>
              <a:off x="6365722" y="2113660"/>
              <a:ext cx="978446" cy="598613"/>
            </a:xfrm>
            <a:prstGeom prst="rect">
              <a:avLst/>
            </a:prstGeom>
          </p:spPr>
        </p:pic>
      </p:grpSp>
      <p:sp>
        <p:nvSpPr>
          <p:cNvPr id="37" name="object 37"/>
          <p:cNvSpPr txBox="1"/>
          <p:nvPr/>
        </p:nvSpPr>
        <p:spPr>
          <a:xfrm>
            <a:off x="1061733" y="1687983"/>
            <a:ext cx="4255135" cy="2299797"/>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sz="2100" b="1" spc="114" dirty="0">
                <a:solidFill>
                  <a:srgbClr val="1D1D1B"/>
                </a:solidFill>
                <a:latin typeface="Trebuchet MS"/>
                <a:cs typeface="Trebuchet MS"/>
              </a:rPr>
              <a:t>O MÓDULO </a:t>
            </a:r>
            <a:r>
              <a:rPr sz="2100" b="1" spc="-65" dirty="0">
                <a:solidFill>
                  <a:srgbClr val="1D1D1B"/>
                </a:solidFill>
                <a:latin typeface="Trebuchet MS"/>
                <a:cs typeface="Trebuchet MS"/>
              </a:rPr>
              <a:t>2 </a:t>
            </a:r>
            <a:r>
              <a:rPr sz="2100" b="1" spc="-65" dirty="0" err="1">
                <a:solidFill>
                  <a:srgbClr val="1D1D1B"/>
                </a:solidFill>
                <a:latin typeface="Trebuchet MS"/>
                <a:cs typeface="Trebuchet MS"/>
              </a:rPr>
              <a:t>pretende</a:t>
            </a:r>
            <a:r>
              <a:rPr sz="2100" b="1" spc="-65" dirty="0">
                <a:solidFill>
                  <a:srgbClr val="1D1D1B"/>
                </a:solidFill>
                <a:latin typeface="Trebuchet MS"/>
                <a:cs typeface="Trebuchet MS"/>
              </a:rPr>
              <a:t> </a:t>
            </a:r>
            <a:r>
              <a:rPr lang="en-US" spc="-50" dirty="0">
                <a:solidFill>
                  <a:srgbClr val="1D1D1B"/>
                </a:solidFill>
                <a:latin typeface="Trebuchet MS"/>
              </a:rPr>
              <a:t>chamar </a:t>
            </a:r>
            <a:r>
              <a:rPr lang="en-US" spc="-50" dirty="0" err="1">
                <a:solidFill>
                  <a:srgbClr val="1D1D1B"/>
                </a:solidFill>
                <a:latin typeface="Trebuchet MS"/>
              </a:rPr>
              <a:t>atenção</a:t>
            </a:r>
            <a:r>
              <a:rPr lang="en-US" spc="-50" dirty="0">
                <a:solidFill>
                  <a:srgbClr val="1D1D1B"/>
                </a:solidFill>
                <a:latin typeface="Trebuchet MS"/>
              </a:rPr>
              <a:t> para a importância de desenvolver um modelo e um plano de negócios, sempre que quiser criar um </a:t>
            </a:r>
            <a:r>
              <a:rPr lang="en-US" spc="-50" dirty="0" err="1">
                <a:solidFill>
                  <a:srgbClr val="1D1D1B"/>
                </a:solidFill>
                <a:latin typeface="Trebuchet MS"/>
              </a:rPr>
              <a:t>projeto</a:t>
            </a:r>
            <a:r>
              <a:rPr lang="en-US" spc="-50" dirty="0">
                <a:solidFill>
                  <a:srgbClr val="1D1D1B"/>
                </a:solidFill>
                <a:latin typeface="Trebuchet MS"/>
              </a:rPr>
              <a:t> empresarial. Como complemento, pretende dar um vislumbre dos pontos mais importantes que deve considerar quando estiver a trabalhar nestes instrumentos.</a:t>
            </a:r>
            <a:endParaRPr spc="-50" dirty="0">
              <a:solidFill>
                <a:srgbClr val="1D1D1B"/>
              </a:solidFill>
              <a:latin typeface="Trebuchet MS"/>
            </a:endParaRPr>
          </a:p>
        </p:txBody>
      </p:sp>
      <p:sp>
        <p:nvSpPr>
          <p:cNvPr id="39" name="object 39"/>
          <p:cNvSpPr txBox="1"/>
          <p:nvPr/>
        </p:nvSpPr>
        <p:spPr>
          <a:xfrm>
            <a:off x="5743928" y="5228282"/>
            <a:ext cx="4111320" cy="2228815"/>
          </a:xfrm>
          <a:prstGeom prst="rect">
            <a:avLst/>
          </a:prstGeom>
        </p:spPr>
        <p:txBody>
          <a:bodyPr vert="horz" wrap="square" lIns="0" tIns="12700" rIns="0" bIns="0" rtlCol="0">
            <a:spAutoFit/>
          </a:bodyPr>
          <a:lstStyle/>
          <a:p>
            <a:pPr marL="12700" marR="5080">
              <a:lnSpc>
                <a:spcPct val="100000"/>
              </a:lnSpc>
              <a:spcBef>
                <a:spcPts val="100"/>
              </a:spcBef>
            </a:pPr>
            <a:r>
              <a:rPr sz="1800" spc="-80" dirty="0">
                <a:solidFill>
                  <a:srgbClr val="1D1D1B"/>
                </a:solidFill>
                <a:latin typeface="Trebuchet MS"/>
                <a:cs typeface="Trebuchet MS"/>
              </a:rPr>
              <a:t>Vai </a:t>
            </a:r>
            <a:r>
              <a:rPr sz="1800" spc="-15" dirty="0">
                <a:solidFill>
                  <a:srgbClr val="1D1D1B"/>
                </a:solidFill>
                <a:latin typeface="Trebuchet MS"/>
                <a:cs typeface="Trebuchet MS"/>
              </a:rPr>
              <a:t>ajudá-lo </a:t>
            </a:r>
            <a:r>
              <a:rPr lang="pt-PT" sz="1800" spc="-40" dirty="0">
                <a:solidFill>
                  <a:srgbClr val="1D1D1B"/>
                </a:solidFill>
                <a:latin typeface="Trebuchet MS"/>
                <a:cs typeface="Trebuchet MS"/>
              </a:rPr>
              <a:t>a </a:t>
            </a:r>
            <a:r>
              <a:rPr sz="1800" spc="-30" dirty="0">
                <a:solidFill>
                  <a:srgbClr val="1D1D1B"/>
                </a:solidFill>
                <a:latin typeface="Trebuchet MS"/>
                <a:cs typeface="Trebuchet MS"/>
              </a:rPr>
              <a:t>compreender </a:t>
            </a:r>
            <a:r>
              <a:rPr lang="pt-PT" sz="1800" spc="-40" dirty="0">
                <a:solidFill>
                  <a:srgbClr val="1D1D1B"/>
                </a:solidFill>
                <a:latin typeface="Trebuchet MS"/>
                <a:cs typeface="Trebuchet MS"/>
              </a:rPr>
              <a:t>melhor </a:t>
            </a:r>
            <a:r>
              <a:rPr lang="en-US" sz="1800" spc="-45" dirty="0">
                <a:solidFill>
                  <a:srgbClr val="1D1D1B"/>
                </a:solidFill>
                <a:latin typeface="Trebuchet MS"/>
                <a:cs typeface="Trebuchet MS"/>
              </a:rPr>
              <a:t>os componentes que compõem um plano modelo e um plano de negócios e como estes dois instrumentos se relacionam um com o outro, para </a:t>
            </a:r>
            <a:r>
              <a:rPr lang="en-US" spc="-15" dirty="0">
                <a:solidFill>
                  <a:srgbClr val="1D1D1B"/>
                </a:solidFill>
                <a:latin typeface="Trebuchet MS"/>
                <a:cs typeface="Trebuchet MS"/>
              </a:rPr>
              <a:t>promover </a:t>
            </a:r>
            <a:r>
              <a:rPr lang="en-US" sz="1800" spc="-50" dirty="0">
                <a:solidFill>
                  <a:srgbClr val="1D1D1B"/>
                </a:solidFill>
                <a:latin typeface="Trebuchet MS"/>
                <a:cs typeface="Trebuchet MS"/>
              </a:rPr>
              <a:t>uma </a:t>
            </a:r>
            <a:r>
              <a:rPr lang="en-US" sz="1800" spc="-25" dirty="0">
                <a:solidFill>
                  <a:srgbClr val="1D1D1B"/>
                </a:solidFill>
                <a:latin typeface="Trebuchet MS"/>
                <a:cs typeface="Trebuchet MS"/>
              </a:rPr>
              <a:t>abordagem </a:t>
            </a:r>
            <a:r>
              <a:rPr lang="en-US" sz="1800" spc="-125" dirty="0">
                <a:solidFill>
                  <a:srgbClr val="1D1D1B"/>
                </a:solidFill>
                <a:latin typeface="Trebuchet MS"/>
                <a:cs typeface="Trebuchet MS"/>
              </a:rPr>
              <a:t>"</a:t>
            </a:r>
            <a:r>
              <a:rPr lang="en-US" sz="1800" spc="-90" dirty="0">
                <a:solidFill>
                  <a:srgbClr val="1D1D1B"/>
                </a:solidFill>
                <a:latin typeface="Trebuchet MS"/>
                <a:cs typeface="Trebuchet MS"/>
              </a:rPr>
              <a:t>criativa" </a:t>
            </a:r>
            <a:r>
              <a:rPr lang="en-US" sz="1800" spc="-15" dirty="0">
                <a:solidFill>
                  <a:srgbClr val="1D1D1B"/>
                </a:solidFill>
                <a:latin typeface="Trebuchet MS"/>
                <a:cs typeface="Trebuchet MS"/>
              </a:rPr>
              <a:t>do desenvolvimento </a:t>
            </a:r>
            <a:r>
              <a:rPr lang="en-US" sz="1800" spc="-20" dirty="0">
                <a:solidFill>
                  <a:srgbClr val="1D1D1B"/>
                </a:solidFill>
                <a:latin typeface="Trebuchet MS"/>
                <a:cs typeface="Trebuchet MS"/>
              </a:rPr>
              <a:t>de </a:t>
            </a:r>
            <a:r>
              <a:rPr lang="en-US" sz="1800" spc="-5" dirty="0">
                <a:solidFill>
                  <a:srgbClr val="1D1D1B"/>
                </a:solidFill>
                <a:latin typeface="Trebuchet MS"/>
                <a:cs typeface="Trebuchet MS"/>
              </a:rPr>
              <a:t>novos </a:t>
            </a:r>
            <a:r>
              <a:rPr lang="en-US" sz="1800" spc="-40" dirty="0">
                <a:solidFill>
                  <a:srgbClr val="1D1D1B"/>
                </a:solidFill>
                <a:latin typeface="Trebuchet MS"/>
                <a:cs typeface="Trebuchet MS"/>
              </a:rPr>
              <a:t>negócios </a:t>
            </a:r>
            <a:r>
              <a:rPr lang="en-US" sz="1800" spc="-15" dirty="0">
                <a:solidFill>
                  <a:srgbClr val="1D1D1B"/>
                </a:solidFill>
                <a:latin typeface="Trebuchet MS"/>
                <a:cs typeface="Trebuchet MS"/>
              </a:rPr>
              <a:t>e </a:t>
            </a:r>
            <a:r>
              <a:rPr lang="en-US" sz="1800" spc="-45" dirty="0">
                <a:solidFill>
                  <a:srgbClr val="1D1D1B"/>
                </a:solidFill>
                <a:latin typeface="Trebuchet MS"/>
                <a:cs typeface="Trebuchet MS"/>
              </a:rPr>
              <a:t>da </a:t>
            </a:r>
            <a:r>
              <a:rPr lang="en-US" sz="1800" spc="-65" dirty="0">
                <a:solidFill>
                  <a:srgbClr val="1D1D1B"/>
                </a:solidFill>
                <a:latin typeface="Trebuchet MS"/>
                <a:cs typeface="Trebuchet MS"/>
              </a:rPr>
              <a:t>infra-estrutura </a:t>
            </a:r>
            <a:r>
              <a:rPr lang="en-US" sz="1800" spc="-40" dirty="0">
                <a:solidFill>
                  <a:srgbClr val="1D1D1B"/>
                </a:solidFill>
                <a:latin typeface="Trebuchet MS"/>
                <a:cs typeface="Trebuchet MS"/>
              </a:rPr>
              <a:t>que </a:t>
            </a:r>
            <a:r>
              <a:rPr lang="en-US" sz="1800" spc="-60" dirty="0">
                <a:solidFill>
                  <a:srgbClr val="1D1D1B"/>
                </a:solidFill>
                <a:latin typeface="Trebuchet MS"/>
                <a:cs typeface="Trebuchet MS"/>
              </a:rPr>
              <a:t>os </a:t>
            </a:r>
            <a:r>
              <a:rPr lang="en-US" sz="1800" spc="-25" dirty="0">
                <a:solidFill>
                  <a:srgbClr val="1D1D1B"/>
                </a:solidFill>
                <a:latin typeface="Trebuchet MS"/>
                <a:cs typeface="Trebuchet MS"/>
              </a:rPr>
              <a:t>apoia.</a:t>
            </a:r>
            <a:endParaRPr sz="1800" dirty="0">
              <a:latin typeface="Trebuchet MS"/>
              <a:cs typeface="Trebuchet MS"/>
            </a:endParaRPr>
          </a:p>
        </p:txBody>
      </p:sp>
      <p:sp>
        <p:nvSpPr>
          <p:cNvPr id="40" name="object 40"/>
          <p:cNvSpPr/>
          <p:nvPr/>
        </p:nvSpPr>
        <p:spPr>
          <a:xfrm>
            <a:off x="1013736" y="986815"/>
            <a:ext cx="3351618"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197708" y="1042327"/>
            <a:ext cx="3351618" cy="289823"/>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Resultado da </a:t>
            </a:r>
            <a:r>
              <a:rPr sz="1800" b="1" spc="10" dirty="0">
                <a:solidFill>
                  <a:srgbClr val="FFFFFF"/>
                </a:solidFill>
                <a:latin typeface="Trebuchet MS"/>
                <a:cs typeface="Trebuchet MS"/>
              </a:rPr>
              <a:t>aprendizagem</a:t>
            </a:r>
            <a:endParaRPr sz="1800" dirty="0">
              <a:latin typeface="Trebuchet MS"/>
              <a:cs typeface="Trebuchet MS"/>
            </a:endParaRPr>
          </a:p>
        </p:txBody>
      </p:sp>
      <p:sp>
        <p:nvSpPr>
          <p:cNvPr id="42" name="object 42"/>
          <p:cNvSpPr/>
          <p:nvPr/>
        </p:nvSpPr>
        <p:spPr>
          <a:xfrm>
            <a:off x="5756631" y="45212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3072874" cy="299720"/>
          </a:xfrm>
          <a:prstGeom prst="rect">
            <a:avLst/>
          </a:prstGeom>
        </p:spPr>
        <p:txBody>
          <a:bodyPr vert="horz" wrap="square" lIns="0" tIns="12700" rIns="0" bIns="0" rtlCol="0">
            <a:spAutoFit/>
          </a:bodyPr>
          <a:lstStyle/>
          <a:p>
            <a:pPr marL="12700">
              <a:lnSpc>
                <a:spcPct val="100000"/>
              </a:lnSpc>
              <a:spcBef>
                <a:spcPts val="100"/>
              </a:spcBef>
            </a:pPr>
            <a:r>
              <a:rPr lang="pt-PT" b="1" spc="30" dirty="0">
                <a:solidFill>
                  <a:srgbClr val="FFFFFF"/>
                </a:solidFill>
                <a:latin typeface="Trebuchet MS"/>
                <a:cs typeface="Trebuchet MS"/>
              </a:rPr>
              <a:t>C</a:t>
            </a:r>
            <a:r>
              <a:rPr sz="1800" b="1" spc="30" dirty="0" err="1">
                <a:solidFill>
                  <a:srgbClr val="FFFFFF"/>
                </a:solidFill>
                <a:latin typeface="Trebuchet MS"/>
                <a:cs typeface="Trebuchet MS"/>
              </a:rPr>
              <a:t>ompletar</a:t>
            </a:r>
            <a:r>
              <a:rPr sz="1800" b="1" spc="30" dirty="0">
                <a:solidFill>
                  <a:srgbClr val="FFFFFF"/>
                </a:solidFill>
                <a:latin typeface="Trebuchet MS"/>
                <a:cs typeface="Trebuchet MS"/>
              </a:rPr>
              <a:t> </a:t>
            </a:r>
            <a:r>
              <a:rPr sz="1800" b="1" spc="10" dirty="0">
                <a:solidFill>
                  <a:srgbClr val="FFFFFF"/>
                </a:solidFill>
                <a:latin typeface="Trebuchet MS"/>
                <a:cs typeface="Trebuchet MS"/>
              </a:rPr>
              <a:t>este </a:t>
            </a:r>
            <a:r>
              <a:rPr sz="1800" b="1" spc="-40" dirty="0">
                <a:solidFill>
                  <a:srgbClr val="FFFFFF"/>
                </a:solidFill>
                <a:latin typeface="Trebuchet MS"/>
                <a:cs typeface="Trebuchet MS"/>
              </a:rPr>
              <a:t>módulo...</a:t>
            </a:r>
            <a:endParaRPr sz="1800" dirty="0">
              <a:latin typeface="Trebuchet MS"/>
              <a:cs typeface="Trebuchet MS"/>
            </a:endParaRPr>
          </a:p>
        </p:txBody>
      </p:sp>
      <p:grpSp>
        <p:nvGrpSpPr>
          <p:cNvPr id="44" name="object 44"/>
          <p:cNvGrpSpPr/>
          <p:nvPr/>
        </p:nvGrpSpPr>
        <p:grpSpPr>
          <a:xfrm>
            <a:off x="1013736" y="4877138"/>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print">
              <a:extLst>
                <a:ext uri="{28A0092B-C50C-407E-A947-70E740481C1C}">
                  <a14:useLocalDpi xmlns:a14="http://schemas.microsoft.com/office/drawing/2010/main" val="0"/>
                </a:ext>
              </a:extLst>
            </a:blip>
            <a:stretch>
              <a:fillRect/>
            </a:stretch>
          </p:blipFill>
          <p:spPr>
            <a:xfrm>
              <a:off x="1054026" y="5069116"/>
              <a:ext cx="1242052" cy="1209942"/>
            </a:xfrm>
            <a:prstGeom prst="rect">
              <a:avLst/>
            </a:prstGeom>
          </p:spPr>
        </p:pic>
        <p:pic>
          <p:nvPicPr>
            <p:cNvPr id="47" name="object 47"/>
            <p:cNvPicPr/>
            <p:nvPr/>
          </p:nvPicPr>
          <p:blipFill>
            <a:blip r:embed="rId27" cstate="print">
              <a:extLst>
                <a:ext uri="{28A0092B-C50C-407E-A947-70E740481C1C}">
                  <a14:useLocalDpi xmlns:a14="http://schemas.microsoft.com/office/drawing/2010/main" val="0"/>
                </a:ext>
              </a:extLst>
            </a:blip>
            <a:stretch>
              <a:fillRect/>
            </a:stretch>
          </p:blipFill>
          <p:spPr>
            <a:xfrm>
              <a:off x="1143326" y="5837936"/>
              <a:ext cx="1770481" cy="1934464"/>
            </a:xfrm>
            <a:prstGeom prst="rect">
              <a:avLst/>
            </a:prstGeom>
          </p:spPr>
        </p:pic>
        <p:pic>
          <p:nvPicPr>
            <p:cNvPr id="48" name="object 48"/>
            <p:cNvPicPr/>
            <p:nvPr/>
          </p:nvPicPr>
          <p:blipFill>
            <a:blip r:embed="rId28" cstate="print">
              <a:extLst>
                <a:ext uri="{28A0092B-C50C-407E-A947-70E740481C1C}">
                  <a14:useLocalDpi xmlns:a14="http://schemas.microsoft.com/office/drawing/2010/main" val="0"/>
                </a:ext>
              </a:extLst>
            </a:blip>
            <a:stretch>
              <a:fillRect/>
            </a:stretch>
          </p:blipFill>
          <p:spPr>
            <a:xfrm>
              <a:off x="3057410" y="7679385"/>
              <a:ext cx="97830" cy="93014"/>
            </a:xfrm>
            <a:prstGeom prst="rect">
              <a:avLst/>
            </a:prstGeom>
          </p:spPr>
        </p:pic>
        <p:pic>
          <p:nvPicPr>
            <p:cNvPr id="49" name="object 49"/>
            <p:cNvPicPr/>
            <p:nvPr/>
          </p:nvPicPr>
          <p:blipFill>
            <a:blip r:embed="rId29" cstate="print">
              <a:extLst>
                <a:ext uri="{28A0092B-C50C-407E-A947-70E740481C1C}">
                  <a14:useLocalDpi xmlns:a14="http://schemas.microsoft.com/office/drawing/2010/main" val="0"/>
                </a:ext>
              </a:extLst>
            </a:blip>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print">
              <a:extLst>
                <a:ext uri="{28A0092B-C50C-407E-A947-70E740481C1C}">
                  <a14:useLocalDpi xmlns:a14="http://schemas.microsoft.com/office/drawing/2010/main" val="0"/>
                </a:ext>
              </a:extLst>
            </a:blip>
            <a:stretch>
              <a:fillRect/>
            </a:stretch>
          </p:blipFill>
          <p:spPr>
            <a:xfrm>
              <a:off x="2774407" y="6093394"/>
              <a:ext cx="241622" cy="192849"/>
            </a:xfrm>
            <a:prstGeom prst="rect">
              <a:avLst/>
            </a:prstGeom>
          </p:spPr>
        </p:pic>
        <p:pic>
          <p:nvPicPr>
            <p:cNvPr id="52" name="object 52"/>
            <p:cNvPicPr/>
            <p:nvPr/>
          </p:nvPicPr>
          <p:blipFill>
            <a:blip r:embed="rId31" cstate="print">
              <a:extLst>
                <a:ext uri="{28A0092B-C50C-407E-A947-70E740481C1C}">
                  <a14:useLocalDpi xmlns:a14="http://schemas.microsoft.com/office/drawing/2010/main" val="0"/>
                </a:ext>
              </a:extLst>
            </a:blip>
            <a:stretch>
              <a:fillRect/>
            </a:stretch>
          </p:blipFill>
          <p:spPr>
            <a:xfrm>
              <a:off x="2920834" y="4999799"/>
              <a:ext cx="578150" cy="896492"/>
            </a:xfrm>
            <a:prstGeom prst="rect">
              <a:avLst/>
            </a:prstGeom>
          </p:spPr>
        </p:pic>
        <p:pic>
          <p:nvPicPr>
            <p:cNvPr id="53" name="object 53"/>
            <p:cNvPicPr/>
            <p:nvPr/>
          </p:nvPicPr>
          <p:blipFill>
            <a:blip r:embed="rId32" cstate="print">
              <a:extLst>
                <a:ext uri="{28A0092B-C50C-407E-A947-70E740481C1C}">
                  <a14:useLocalDpi xmlns:a14="http://schemas.microsoft.com/office/drawing/2010/main" val="0"/>
                </a:ext>
              </a:extLst>
            </a:blip>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print">
              <a:extLst>
                <a:ext uri="{28A0092B-C50C-407E-A947-70E740481C1C}">
                  <a14:useLocalDpi xmlns:a14="http://schemas.microsoft.com/office/drawing/2010/main" val="0"/>
                </a:ext>
              </a:extLst>
            </a:blip>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print">
              <a:extLst>
                <a:ext uri="{28A0092B-C50C-407E-A947-70E740481C1C}">
                  <a14:useLocalDpi xmlns:a14="http://schemas.microsoft.com/office/drawing/2010/main" val="0"/>
                </a:ext>
              </a:extLst>
            </a:blip>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print">
              <a:extLst>
                <a:ext uri="{28A0092B-C50C-407E-A947-70E740481C1C}">
                  <a14:useLocalDpi xmlns:a14="http://schemas.microsoft.com/office/drawing/2010/main" val="0"/>
                </a:ext>
              </a:extLst>
            </a:blip>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print">
              <a:extLst>
                <a:ext uri="{28A0092B-C50C-407E-A947-70E740481C1C}">
                  <a14:useLocalDpi xmlns:a14="http://schemas.microsoft.com/office/drawing/2010/main" val="0"/>
                </a:ext>
              </a:extLst>
            </a:blip>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print">
              <a:extLst>
                <a:ext uri="{28A0092B-C50C-407E-A947-70E740481C1C}">
                  <a14:useLocalDpi xmlns:a14="http://schemas.microsoft.com/office/drawing/2010/main" val="0"/>
                </a:ext>
              </a:extLst>
            </a:blip>
            <a:stretch>
              <a:fillRect/>
            </a:stretch>
          </p:blipFill>
          <p:spPr>
            <a:xfrm>
              <a:off x="3365284" y="7335481"/>
              <a:ext cx="194132" cy="27265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3033928"/>
            <a:ext cx="3056890" cy="4739048"/>
            <a:chOff x="0" y="3033928"/>
            <a:chExt cx="3056890" cy="4739048"/>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3033928"/>
              <a:ext cx="124231" cy="3366872"/>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dirty="0"/>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extLst>
                <a:ext uri="{28A0092B-C50C-407E-A947-70E740481C1C}">
                  <a14:useLocalDpi xmlns:a14="http://schemas.microsoft.com/office/drawing/2010/main" val="0"/>
                </a:ext>
              </a:extLst>
            </a:blip>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print">
              <a:extLst>
                <a:ext uri="{28A0092B-C50C-407E-A947-70E740481C1C}">
                  <a14:useLocalDpi xmlns:a14="http://schemas.microsoft.com/office/drawing/2010/main" val="0"/>
                </a:ext>
              </a:extLst>
            </a:blip>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print">
              <a:extLst>
                <a:ext uri="{28A0092B-C50C-407E-A947-70E740481C1C}">
                  <a14:useLocalDpi xmlns:a14="http://schemas.microsoft.com/office/drawing/2010/main" val="0"/>
                </a:ext>
              </a:extLst>
            </a:blip>
            <a:stretch>
              <a:fillRect/>
            </a:stretch>
          </p:blipFill>
          <p:spPr>
            <a:xfrm>
              <a:off x="5780435" y="6332677"/>
              <a:ext cx="228320" cy="247383"/>
            </a:xfrm>
            <a:prstGeom prst="rect">
              <a:avLst/>
            </a:prstGeom>
          </p:spPr>
        </p:pic>
        <p:pic>
          <p:nvPicPr>
            <p:cNvPr id="14" name="object 14"/>
            <p:cNvPicPr/>
            <p:nvPr/>
          </p:nvPicPr>
          <p:blipFill>
            <a:blip r:embed="rId5" cstate="print">
              <a:extLst>
                <a:ext uri="{28A0092B-C50C-407E-A947-70E740481C1C}">
                  <a14:useLocalDpi xmlns:a14="http://schemas.microsoft.com/office/drawing/2010/main" val="0"/>
                </a:ext>
              </a:extLst>
            </a:blip>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74660" y="881697"/>
            <a:ext cx="4130675" cy="5845190"/>
          </a:xfrm>
          <a:prstGeom prst="rect">
            <a:avLst/>
          </a:prstGeom>
        </p:spPr>
        <p:txBody>
          <a:bodyPr vert="horz" wrap="square" lIns="0" tIns="12700" rIns="0" bIns="0" rtlCol="0">
            <a:spAutoFit/>
          </a:bodyPr>
          <a:lstStyle/>
          <a:p>
            <a:pPr marL="12700" marR="31750">
              <a:lnSpc>
                <a:spcPct val="100000"/>
              </a:lnSpc>
              <a:spcBef>
                <a:spcPts val="100"/>
              </a:spcBef>
            </a:pPr>
            <a:r>
              <a:rPr sz="1800" spc="-70" dirty="0">
                <a:solidFill>
                  <a:srgbClr val="1D1D1B"/>
                </a:solidFill>
                <a:latin typeface="Trebuchet MS"/>
                <a:cs typeface="Trebuchet MS"/>
              </a:rPr>
              <a:t>Este </a:t>
            </a:r>
            <a:r>
              <a:rPr sz="1800" spc="-60" dirty="0">
                <a:solidFill>
                  <a:srgbClr val="1D1D1B"/>
                </a:solidFill>
                <a:latin typeface="Trebuchet MS"/>
                <a:cs typeface="Trebuchet MS"/>
              </a:rPr>
              <a:t>conjunto </a:t>
            </a:r>
            <a:r>
              <a:rPr sz="1800" spc="-20" dirty="0">
                <a:solidFill>
                  <a:srgbClr val="1D1D1B"/>
                </a:solidFill>
                <a:latin typeface="Trebuchet MS"/>
                <a:cs typeface="Trebuchet MS"/>
              </a:rPr>
              <a:t>de </a:t>
            </a:r>
            <a:r>
              <a:rPr sz="1800" spc="-30" dirty="0">
                <a:solidFill>
                  <a:srgbClr val="1D1D1B"/>
                </a:solidFill>
                <a:latin typeface="Trebuchet MS"/>
                <a:cs typeface="Trebuchet MS"/>
              </a:rPr>
              <a:t>módulos </a:t>
            </a:r>
            <a:r>
              <a:rPr sz="1800" spc="-15" dirty="0">
                <a:solidFill>
                  <a:srgbClr val="1D1D1B"/>
                </a:solidFill>
                <a:latin typeface="Trebuchet MS"/>
                <a:cs typeface="Trebuchet MS"/>
              </a:rPr>
              <a:t>permite-lhe </a:t>
            </a:r>
            <a:r>
              <a:rPr sz="1800" spc="-50" dirty="0">
                <a:solidFill>
                  <a:srgbClr val="1D1D1B"/>
                </a:solidFill>
                <a:latin typeface="Trebuchet MS"/>
                <a:cs typeface="Trebuchet MS"/>
              </a:rPr>
              <a:t>desenvolver </a:t>
            </a:r>
            <a:r>
              <a:rPr sz="1800" spc="-45" dirty="0">
                <a:solidFill>
                  <a:srgbClr val="1D1D1B"/>
                </a:solidFill>
                <a:latin typeface="Trebuchet MS"/>
                <a:cs typeface="Trebuchet MS"/>
              </a:rPr>
              <a:t>as </a:t>
            </a:r>
            <a:r>
              <a:rPr sz="1800" spc="100" dirty="0">
                <a:solidFill>
                  <a:srgbClr val="1D1D1B"/>
                </a:solidFill>
                <a:latin typeface="Trebuchet MS"/>
                <a:cs typeface="Trebuchet MS"/>
              </a:rPr>
              <a:t>competências </a:t>
            </a:r>
            <a:r>
              <a:rPr sz="1800" spc="160" dirty="0">
                <a:solidFill>
                  <a:srgbClr val="1D1D1B"/>
                </a:solidFill>
                <a:latin typeface="Trebuchet MS"/>
                <a:cs typeface="Trebuchet MS"/>
              </a:rPr>
              <a:t>e </a:t>
            </a:r>
            <a:r>
              <a:rPr sz="1800" spc="114" dirty="0" err="1">
                <a:solidFill>
                  <a:srgbClr val="1D1D1B"/>
                </a:solidFill>
                <a:latin typeface="Trebuchet MS"/>
                <a:cs typeface="Trebuchet MS"/>
              </a:rPr>
              <a:t>atributos</a:t>
            </a:r>
            <a:r>
              <a:rPr sz="1800" spc="114" dirty="0">
                <a:solidFill>
                  <a:srgbClr val="1D1D1B"/>
                </a:solidFill>
                <a:latin typeface="Trebuchet MS"/>
                <a:cs typeface="Trebuchet MS"/>
              </a:rPr>
              <a:t> </a:t>
            </a:r>
            <a:r>
              <a:rPr sz="1800" spc="-70" dirty="0" err="1">
                <a:solidFill>
                  <a:srgbClr val="1D1D1B"/>
                </a:solidFill>
                <a:latin typeface="Trebuchet MS"/>
                <a:cs typeface="Trebuchet MS"/>
              </a:rPr>
              <a:t>empre</a:t>
            </a:r>
            <a:r>
              <a:rPr lang="pt-PT" sz="1800" spc="-70" dirty="0" err="1">
                <a:solidFill>
                  <a:srgbClr val="1D1D1B"/>
                </a:solidFill>
                <a:latin typeface="Trebuchet MS"/>
                <a:cs typeface="Trebuchet MS"/>
              </a:rPr>
              <a:t>endedores</a:t>
            </a:r>
            <a:r>
              <a:rPr sz="1800" spc="-70" dirty="0">
                <a:solidFill>
                  <a:srgbClr val="1D1D1B"/>
                </a:solidFill>
                <a:latin typeface="Trebuchet MS"/>
                <a:cs typeface="Trebuchet MS"/>
              </a:rPr>
              <a:t> </a:t>
            </a:r>
            <a:r>
              <a:rPr sz="1800" spc="-15" dirty="0">
                <a:solidFill>
                  <a:srgbClr val="1D1D1B"/>
                </a:solidFill>
                <a:latin typeface="Trebuchet MS"/>
                <a:cs typeface="Trebuchet MS"/>
              </a:rPr>
              <a:t>para </a:t>
            </a:r>
            <a:r>
              <a:rPr sz="1800" spc="-70" dirty="0" err="1">
                <a:solidFill>
                  <a:srgbClr val="1D1D1B"/>
                </a:solidFill>
                <a:latin typeface="Trebuchet MS"/>
                <a:cs typeface="Trebuchet MS"/>
              </a:rPr>
              <a:t>comercializar</a:t>
            </a:r>
            <a:r>
              <a:rPr sz="1800" spc="-70" dirty="0">
                <a:solidFill>
                  <a:srgbClr val="1D1D1B"/>
                </a:solidFill>
                <a:latin typeface="Trebuchet MS"/>
                <a:cs typeface="Trebuchet MS"/>
              </a:rPr>
              <a:t> </a:t>
            </a:r>
            <a:r>
              <a:rPr sz="1800" spc="25" dirty="0">
                <a:solidFill>
                  <a:srgbClr val="1D1D1B"/>
                </a:solidFill>
                <a:latin typeface="Trebuchet MS"/>
                <a:cs typeface="Trebuchet MS"/>
              </a:rPr>
              <a:t>as </a:t>
            </a:r>
            <a:r>
              <a:rPr sz="1800" spc="-35" dirty="0">
                <a:solidFill>
                  <a:srgbClr val="1D1D1B"/>
                </a:solidFill>
                <a:latin typeface="Trebuchet MS"/>
                <a:cs typeface="Trebuchet MS"/>
              </a:rPr>
              <a:t>suas </a:t>
            </a:r>
            <a:r>
              <a:rPr sz="1800" spc="-70" dirty="0">
                <a:solidFill>
                  <a:srgbClr val="1D1D1B"/>
                </a:solidFill>
                <a:latin typeface="Trebuchet MS"/>
                <a:cs typeface="Trebuchet MS"/>
              </a:rPr>
              <a:t>práticas </a:t>
            </a:r>
            <a:r>
              <a:rPr sz="1800" spc="-80" dirty="0">
                <a:solidFill>
                  <a:srgbClr val="1D1D1B"/>
                </a:solidFill>
                <a:latin typeface="Trebuchet MS"/>
                <a:cs typeface="Trebuchet MS"/>
              </a:rPr>
              <a:t>criativas </a:t>
            </a:r>
            <a:r>
              <a:rPr sz="1800" spc="-90" dirty="0">
                <a:solidFill>
                  <a:srgbClr val="1D1D1B"/>
                </a:solidFill>
                <a:latin typeface="Trebuchet MS"/>
                <a:cs typeface="Trebuchet MS"/>
              </a:rPr>
              <a:t>e/ou </a:t>
            </a:r>
            <a:r>
              <a:rPr sz="1800" spc="-15" dirty="0">
                <a:solidFill>
                  <a:srgbClr val="1D1D1B"/>
                </a:solidFill>
                <a:latin typeface="Trebuchet MS"/>
                <a:cs typeface="Trebuchet MS"/>
              </a:rPr>
              <a:t>conhecimentos </a:t>
            </a:r>
            <a:r>
              <a:rPr sz="1800" spc="20" dirty="0">
                <a:solidFill>
                  <a:srgbClr val="1D1D1B"/>
                </a:solidFill>
                <a:latin typeface="Trebuchet MS"/>
                <a:cs typeface="Trebuchet MS"/>
              </a:rPr>
              <a:t>sobre a </a:t>
            </a:r>
            <a:r>
              <a:rPr sz="1800" spc="-80" dirty="0">
                <a:solidFill>
                  <a:srgbClr val="1D1D1B"/>
                </a:solidFill>
                <a:latin typeface="Trebuchet MS"/>
                <a:cs typeface="Trebuchet MS"/>
              </a:rPr>
              <a:t>cultura de </a:t>
            </a:r>
            <a:r>
              <a:rPr sz="1800" spc="-75" dirty="0">
                <a:solidFill>
                  <a:srgbClr val="1D1D1B"/>
                </a:solidFill>
                <a:latin typeface="Trebuchet MS"/>
                <a:cs typeface="Trebuchet MS"/>
              </a:rPr>
              <a:t>rua.</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8890">
              <a:lnSpc>
                <a:spcPct val="100000"/>
              </a:lnSpc>
            </a:pPr>
            <a:r>
              <a:rPr sz="1800" spc="-70" dirty="0">
                <a:solidFill>
                  <a:srgbClr val="1D1D1B"/>
                </a:solidFill>
                <a:latin typeface="Trebuchet MS"/>
                <a:cs typeface="Trebuchet MS"/>
              </a:rPr>
              <a:t>Os </a:t>
            </a:r>
            <a:r>
              <a:rPr sz="1800" spc="105" dirty="0">
                <a:solidFill>
                  <a:srgbClr val="1D1D1B"/>
                </a:solidFill>
                <a:latin typeface="Trebuchet MS"/>
                <a:cs typeface="Trebuchet MS"/>
              </a:rPr>
              <a:t>recursos </a:t>
            </a:r>
            <a:r>
              <a:rPr sz="1800" spc="-30" dirty="0">
                <a:solidFill>
                  <a:srgbClr val="1D1D1B"/>
                </a:solidFill>
                <a:latin typeface="Trebuchet MS"/>
                <a:cs typeface="Trebuchet MS"/>
              </a:rPr>
              <a:t>mencionados </a:t>
            </a:r>
            <a:r>
              <a:rPr sz="1800" spc="-15" dirty="0">
                <a:solidFill>
                  <a:srgbClr val="1D1D1B"/>
                </a:solidFill>
                <a:latin typeface="Trebuchet MS"/>
                <a:cs typeface="Trebuchet MS"/>
              </a:rPr>
              <a:t>dão-lhe </a:t>
            </a:r>
            <a:r>
              <a:rPr sz="1800" spc="-50" dirty="0">
                <a:solidFill>
                  <a:srgbClr val="1D1D1B"/>
                </a:solidFill>
                <a:latin typeface="Trebuchet MS"/>
                <a:cs typeface="Trebuchet MS"/>
              </a:rPr>
              <a:t>uma </a:t>
            </a:r>
            <a:r>
              <a:rPr sz="1800" spc="-25" dirty="0">
                <a:solidFill>
                  <a:srgbClr val="1D1D1B"/>
                </a:solidFill>
                <a:latin typeface="Trebuchet MS"/>
                <a:cs typeface="Trebuchet MS"/>
              </a:rPr>
              <a:t>compreensão </a:t>
            </a:r>
            <a:r>
              <a:rPr sz="1800" spc="-70" dirty="0">
                <a:solidFill>
                  <a:srgbClr val="1D1D1B"/>
                </a:solidFill>
                <a:latin typeface="Trebuchet MS"/>
                <a:cs typeface="Trebuchet MS"/>
              </a:rPr>
              <a:t>teórica </a:t>
            </a:r>
            <a:r>
              <a:rPr sz="1800" spc="-15" dirty="0">
                <a:solidFill>
                  <a:srgbClr val="1D1D1B"/>
                </a:solidFill>
                <a:latin typeface="Trebuchet MS"/>
                <a:cs typeface="Trebuchet MS"/>
              </a:rPr>
              <a:t>e </a:t>
            </a:r>
            <a:r>
              <a:rPr sz="1800" spc="-80" dirty="0">
                <a:solidFill>
                  <a:srgbClr val="1D1D1B"/>
                </a:solidFill>
                <a:latin typeface="Trebuchet MS"/>
                <a:cs typeface="Trebuchet MS"/>
              </a:rPr>
              <a:t>prática </a:t>
            </a:r>
            <a:r>
              <a:rPr sz="1800" spc="-20" dirty="0">
                <a:solidFill>
                  <a:srgbClr val="1D1D1B"/>
                </a:solidFill>
                <a:latin typeface="Trebuchet MS"/>
                <a:cs typeface="Trebuchet MS"/>
              </a:rPr>
              <a:t>das </a:t>
            </a:r>
            <a:r>
              <a:rPr sz="1800" spc="-50" dirty="0">
                <a:solidFill>
                  <a:srgbClr val="1D1D1B"/>
                </a:solidFill>
                <a:latin typeface="Trebuchet MS"/>
                <a:cs typeface="Trebuchet MS"/>
              </a:rPr>
              <a:t>indústrias </a:t>
            </a:r>
            <a:r>
              <a:rPr sz="1800" spc="-70" dirty="0">
                <a:solidFill>
                  <a:srgbClr val="1D1D1B"/>
                </a:solidFill>
                <a:latin typeface="Trebuchet MS"/>
                <a:cs typeface="Trebuchet MS"/>
              </a:rPr>
              <a:t>culturais </a:t>
            </a:r>
            <a:r>
              <a:rPr sz="1800" spc="-15" dirty="0">
                <a:solidFill>
                  <a:srgbClr val="1D1D1B"/>
                </a:solidFill>
                <a:latin typeface="Trebuchet MS"/>
                <a:cs typeface="Trebuchet MS"/>
              </a:rPr>
              <a:t>e </a:t>
            </a:r>
            <a:r>
              <a:rPr sz="1800" spc="-90" dirty="0">
                <a:solidFill>
                  <a:srgbClr val="1D1D1B"/>
                </a:solidFill>
                <a:latin typeface="Trebuchet MS"/>
                <a:cs typeface="Trebuchet MS"/>
              </a:rPr>
              <a:t>criativas </a:t>
            </a:r>
            <a:r>
              <a:rPr sz="1800" spc="-15" dirty="0">
                <a:solidFill>
                  <a:srgbClr val="1D1D1B"/>
                </a:solidFill>
                <a:latin typeface="Trebuchet MS"/>
                <a:cs typeface="Trebuchet MS"/>
              </a:rPr>
              <a:t>e </a:t>
            </a:r>
            <a:r>
              <a:rPr sz="1800" spc="-45" dirty="0">
                <a:solidFill>
                  <a:srgbClr val="1D1D1B"/>
                </a:solidFill>
                <a:latin typeface="Trebuchet MS"/>
                <a:cs typeface="Trebuchet MS"/>
              </a:rPr>
              <a:t>o desenvolvimento de </a:t>
            </a:r>
            <a:r>
              <a:rPr sz="1800" spc="-50" dirty="0">
                <a:solidFill>
                  <a:srgbClr val="1D1D1B"/>
                </a:solidFill>
                <a:latin typeface="Trebuchet MS"/>
                <a:cs typeface="Trebuchet MS"/>
              </a:rPr>
              <a:t>uma </a:t>
            </a:r>
            <a:r>
              <a:rPr sz="1800" spc="-25" dirty="0">
                <a:solidFill>
                  <a:srgbClr val="1D1D1B"/>
                </a:solidFill>
                <a:latin typeface="Trebuchet MS"/>
                <a:cs typeface="Trebuchet MS"/>
              </a:rPr>
              <a:t>economia </a:t>
            </a:r>
            <a:r>
              <a:rPr sz="1800" spc="-70" dirty="0">
                <a:solidFill>
                  <a:srgbClr val="1D1D1B"/>
                </a:solidFill>
                <a:latin typeface="Trebuchet MS"/>
                <a:cs typeface="Trebuchet MS"/>
              </a:rPr>
              <a:t>cultural </a:t>
            </a:r>
            <a:r>
              <a:rPr sz="1800" spc="-15" dirty="0">
                <a:solidFill>
                  <a:srgbClr val="1D1D1B"/>
                </a:solidFill>
                <a:latin typeface="Trebuchet MS"/>
                <a:cs typeface="Trebuchet MS"/>
              </a:rPr>
              <a:t>para </a:t>
            </a:r>
            <a:r>
              <a:rPr sz="1800" spc="-85" dirty="0">
                <a:solidFill>
                  <a:srgbClr val="1D1D1B"/>
                </a:solidFill>
                <a:latin typeface="Trebuchet MS"/>
                <a:cs typeface="Trebuchet MS"/>
              </a:rPr>
              <a:t>criar as </a:t>
            </a:r>
            <a:r>
              <a:rPr sz="1800" spc="-35" dirty="0">
                <a:solidFill>
                  <a:srgbClr val="1D1D1B"/>
                </a:solidFill>
                <a:latin typeface="Trebuchet MS"/>
                <a:cs typeface="Trebuchet MS"/>
              </a:rPr>
              <a:t>suas </a:t>
            </a:r>
            <a:r>
              <a:rPr sz="1800" spc="35" dirty="0">
                <a:solidFill>
                  <a:srgbClr val="1D1D1B"/>
                </a:solidFill>
                <a:latin typeface="Trebuchet MS"/>
                <a:cs typeface="Trebuchet MS"/>
              </a:rPr>
              <a:t>próprias </a:t>
            </a:r>
            <a:r>
              <a:rPr sz="1800" spc="-85" dirty="0">
                <a:solidFill>
                  <a:srgbClr val="1D1D1B"/>
                </a:solidFill>
                <a:latin typeface="Trebuchet MS"/>
                <a:cs typeface="Trebuchet MS"/>
              </a:rPr>
              <a:t>iniciativas </a:t>
            </a:r>
            <a:r>
              <a:rPr sz="1800" spc="-90" dirty="0">
                <a:solidFill>
                  <a:srgbClr val="1D1D1B"/>
                </a:solidFill>
                <a:latin typeface="Trebuchet MS"/>
                <a:cs typeface="Trebuchet MS"/>
              </a:rPr>
              <a:t>criativas.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r>
              <a:rPr sz="1800" dirty="0">
                <a:solidFill>
                  <a:srgbClr val="1D1D1B"/>
                </a:solidFill>
                <a:latin typeface="Trebuchet MS"/>
                <a:cs typeface="Trebuchet MS"/>
              </a:rPr>
              <a:t>A nossa </a:t>
            </a:r>
            <a:r>
              <a:rPr sz="1800" spc="-35" dirty="0" err="1">
                <a:solidFill>
                  <a:srgbClr val="1D1D1B"/>
                </a:solidFill>
                <a:latin typeface="Trebuchet MS"/>
                <a:cs typeface="Trebuchet MS"/>
              </a:rPr>
              <a:t>abordagem</a:t>
            </a:r>
            <a:r>
              <a:rPr sz="1800" spc="-35" dirty="0">
                <a:solidFill>
                  <a:srgbClr val="1D1D1B"/>
                </a:solidFill>
                <a:latin typeface="Trebuchet MS"/>
                <a:cs typeface="Trebuchet MS"/>
              </a:rPr>
              <a:t> </a:t>
            </a:r>
            <a:r>
              <a:rPr sz="1800" spc="-85" dirty="0" err="1">
                <a:solidFill>
                  <a:srgbClr val="1D1D1B"/>
                </a:solidFill>
                <a:latin typeface="Trebuchet MS"/>
                <a:cs typeface="Trebuchet MS"/>
              </a:rPr>
              <a:t>coletiva</a:t>
            </a:r>
            <a:r>
              <a:rPr sz="1800" spc="-85" dirty="0">
                <a:solidFill>
                  <a:srgbClr val="1D1D1B"/>
                </a:solidFill>
                <a:latin typeface="Trebuchet MS"/>
                <a:cs typeface="Trebuchet MS"/>
              </a:rPr>
              <a:t> </a:t>
            </a:r>
            <a:r>
              <a:rPr sz="1800" spc="-75" dirty="0">
                <a:solidFill>
                  <a:srgbClr val="1D1D1B"/>
                </a:solidFill>
                <a:latin typeface="Trebuchet MS"/>
                <a:cs typeface="Trebuchet MS"/>
              </a:rPr>
              <a:t>consiste </a:t>
            </a:r>
            <a:r>
              <a:rPr sz="1800" spc="-15" dirty="0">
                <a:solidFill>
                  <a:srgbClr val="1D1D1B"/>
                </a:solidFill>
                <a:latin typeface="Trebuchet MS"/>
                <a:cs typeface="Trebuchet MS"/>
              </a:rPr>
              <a:t>em </a:t>
            </a:r>
            <a:r>
              <a:rPr sz="1800" spc="120" dirty="0">
                <a:solidFill>
                  <a:srgbClr val="1D1D1B"/>
                </a:solidFill>
                <a:latin typeface="Trebuchet MS"/>
                <a:cs typeface="Trebuchet MS"/>
              </a:rPr>
              <a:t>integrar o espírito empresarial </a:t>
            </a:r>
            <a:r>
              <a:rPr sz="1800" spc="155" dirty="0">
                <a:solidFill>
                  <a:srgbClr val="1D1D1B"/>
                </a:solidFill>
                <a:latin typeface="Trebuchet MS"/>
                <a:cs typeface="Trebuchet MS"/>
              </a:rPr>
              <a:t>nas </a:t>
            </a:r>
            <a:r>
              <a:rPr sz="1800" spc="80" dirty="0">
                <a:solidFill>
                  <a:srgbClr val="1D1D1B"/>
                </a:solidFill>
                <a:latin typeface="Trebuchet MS"/>
                <a:cs typeface="Trebuchet MS"/>
              </a:rPr>
              <a:t>práticas </a:t>
            </a:r>
            <a:r>
              <a:rPr sz="1800" spc="85" dirty="0">
                <a:solidFill>
                  <a:srgbClr val="1D1D1B"/>
                </a:solidFill>
                <a:latin typeface="Trebuchet MS"/>
                <a:cs typeface="Trebuchet MS"/>
              </a:rPr>
              <a:t>criativas </a:t>
            </a:r>
            <a:r>
              <a:rPr sz="1800" spc="-75" dirty="0">
                <a:solidFill>
                  <a:srgbClr val="1D1D1B"/>
                </a:solidFill>
                <a:latin typeface="Trebuchet MS"/>
                <a:cs typeface="Trebuchet MS"/>
              </a:rPr>
              <a:t>relevantes </a:t>
            </a:r>
            <a:r>
              <a:rPr sz="1800" spc="-15" dirty="0">
                <a:solidFill>
                  <a:srgbClr val="1D1D1B"/>
                </a:solidFill>
                <a:latin typeface="Trebuchet MS"/>
                <a:cs typeface="Trebuchet MS"/>
              </a:rPr>
              <a:t>para a </a:t>
            </a:r>
            <a:r>
              <a:rPr sz="1800" spc="-65" dirty="0">
                <a:solidFill>
                  <a:srgbClr val="1D1D1B"/>
                </a:solidFill>
                <a:latin typeface="Trebuchet MS"/>
                <a:cs typeface="Trebuchet MS"/>
              </a:rPr>
              <a:t>cultura de </a:t>
            </a:r>
            <a:r>
              <a:rPr sz="1800" spc="-75" dirty="0">
                <a:solidFill>
                  <a:srgbClr val="1D1D1B"/>
                </a:solidFill>
                <a:latin typeface="Trebuchet MS"/>
                <a:cs typeface="Trebuchet MS"/>
              </a:rPr>
              <a:t>rua </a:t>
            </a:r>
            <a:r>
              <a:rPr sz="1800" spc="-15" dirty="0">
                <a:solidFill>
                  <a:srgbClr val="1D1D1B"/>
                </a:solidFill>
                <a:latin typeface="Trebuchet MS"/>
                <a:cs typeface="Trebuchet MS"/>
              </a:rPr>
              <a:t>e em </a:t>
            </a:r>
            <a:r>
              <a:rPr sz="1800" spc="-50" dirty="0">
                <a:solidFill>
                  <a:srgbClr val="1D1D1B"/>
                </a:solidFill>
                <a:latin typeface="Trebuchet MS"/>
                <a:cs typeface="Trebuchet MS"/>
              </a:rPr>
              <a:t>adoptar uma </a:t>
            </a:r>
            <a:r>
              <a:rPr sz="1800" spc="-25" dirty="0">
                <a:solidFill>
                  <a:srgbClr val="1D1D1B"/>
                </a:solidFill>
                <a:latin typeface="Trebuchet MS"/>
                <a:cs typeface="Trebuchet MS"/>
              </a:rPr>
              <a:t>abordagem </a:t>
            </a:r>
            <a:r>
              <a:rPr sz="1800" spc="-125" dirty="0">
                <a:solidFill>
                  <a:srgbClr val="1D1D1B"/>
                </a:solidFill>
                <a:latin typeface="Trebuchet MS"/>
                <a:cs typeface="Trebuchet MS"/>
              </a:rPr>
              <a:t>"</a:t>
            </a:r>
            <a:r>
              <a:rPr sz="1800" spc="-90" dirty="0">
                <a:solidFill>
                  <a:srgbClr val="1D1D1B"/>
                </a:solidFill>
                <a:latin typeface="Trebuchet MS"/>
                <a:cs typeface="Trebuchet MS"/>
              </a:rPr>
              <a:t>criativa" </a:t>
            </a:r>
            <a:r>
              <a:rPr sz="1800" spc="-45" dirty="0">
                <a:solidFill>
                  <a:srgbClr val="1D1D1B"/>
                </a:solidFill>
                <a:latin typeface="Trebuchet MS"/>
                <a:cs typeface="Trebuchet MS"/>
              </a:rPr>
              <a:t>ao </a:t>
            </a:r>
            <a:r>
              <a:rPr sz="1800" spc="-80" dirty="0">
                <a:solidFill>
                  <a:srgbClr val="1D1D1B"/>
                </a:solidFill>
                <a:latin typeface="Trebuchet MS"/>
                <a:cs typeface="Trebuchet MS"/>
              </a:rPr>
              <a:t>desenvolvimento </a:t>
            </a:r>
            <a:r>
              <a:rPr sz="1800" spc="-20" dirty="0">
                <a:solidFill>
                  <a:srgbClr val="1D1D1B"/>
                </a:solidFill>
                <a:latin typeface="Trebuchet MS"/>
                <a:cs typeface="Trebuchet MS"/>
              </a:rPr>
              <a:t>de </a:t>
            </a:r>
            <a:r>
              <a:rPr sz="1800" spc="-5" dirty="0">
                <a:solidFill>
                  <a:srgbClr val="1D1D1B"/>
                </a:solidFill>
                <a:latin typeface="Trebuchet MS"/>
                <a:cs typeface="Trebuchet MS"/>
              </a:rPr>
              <a:t>novas </a:t>
            </a:r>
            <a:r>
              <a:rPr sz="1800" spc="-40" dirty="0">
                <a:solidFill>
                  <a:srgbClr val="1D1D1B"/>
                </a:solidFill>
                <a:latin typeface="Trebuchet MS"/>
                <a:cs typeface="Trebuchet MS"/>
              </a:rPr>
              <a:t>empresas </a:t>
            </a:r>
            <a:r>
              <a:rPr sz="1800" spc="-15" dirty="0">
                <a:solidFill>
                  <a:srgbClr val="1D1D1B"/>
                </a:solidFill>
                <a:latin typeface="Trebuchet MS"/>
                <a:cs typeface="Trebuchet MS"/>
              </a:rPr>
              <a:t>e </a:t>
            </a:r>
            <a:r>
              <a:rPr sz="1800" spc="-45" dirty="0">
                <a:solidFill>
                  <a:srgbClr val="1D1D1B"/>
                </a:solidFill>
                <a:latin typeface="Trebuchet MS"/>
                <a:cs typeface="Trebuchet MS"/>
              </a:rPr>
              <a:t>à </a:t>
            </a:r>
            <a:r>
              <a:rPr sz="1800" spc="-60" dirty="0">
                <a:solidFill>
                  <a:srgbClr val="1D1D1B"/>
                </a:solidFill>
                <a:latin typeface="Trebuchet MS"/>
                <a:cs typeface="Trebuchet MS"/>
              </a:rPr>
              <a:t>infra-estrutura </a:t>
            </a:r>
            <a:r>
              <a:rPr sz="1800" spc="-40" dirty="0">
                <a:solidFill>
                  <a:srgbClr val="1D1D1B"/>
                </a:solidFill>
                <a:latin typeface="Trebuchet MS"/>
                <a:cs typeface="Trebuchet MS"/>
              </a:rPr>
              <a:t>que </a:t>
            </a:r>
            <a:r>
              <a:rPr sz="1800" spc="-60" dirty="0">
                <a:solidFill>
                  <a:srgbClr val="1D1D1B"/>
                </a:solidFill>
                <a:latin typeface="Trebuchet MS"/>
                <a:cs typeface="Trebuchet MS"/>
              </a:rPr>
              <a:t>as </a:t>
            </a:r>
            <a:r>
              <a:rPr sz="1800" spc="-25" dirty="0">
                <a:solidFill>
                  <a:srgbClr val="1D1D1B"/>
                </a:solidFill>
                <a:latin typeface="Trebuchet MS"/>
                <a:cs typeface="Trebuchet MS"/>
              </a:rPr>
              <a:t>suporta.</a:t>
            </a:r>
            <a:endParaRPr sz="1800" dirty="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a:p>
        </p:txBody>
      </p:sp>
      <p:sp>
        <p:nvSpPr>
          <p:cNvPr id="3" name="object 3"/>
          <p:cNvSpPr/>
          <p:nvPr/>
        </p:nvSpPr>
        <p:spPr>
          <a:xfrm>
            <a:off x="0" y="0"/>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a:p>
        </p:txBody>
      </p:sp>
      <p:sp>
        <p:nvSpPr>
          <p:cNvPr id="4" name="object 4"/>
          <p:cNvSpPr/>
          <p:nvPr/>
        </p:nvSpPr>
        <p:spPr>
          <a:xfrm>
            <a:off x="813109" y="4062986"/>
            <a:ext cx="4076700" cy="3025775"/>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a:p>
        </p:txBody>
      </p:sp>
      <p:sp>
        <p:nvSpPr>
          <p:cNvPr id="5" name="object 5"/>
          <p:cNvSpPr txBox="1"/>
          <p:nvPr/>
        </p:nvSpPr>
        <p:spPr>
          <a:xfrm>
            <a:off x="5377113" y="4232619"/>
            <a:ext cx="4016907" cy="3508653"/>
          </a:xfrm>
          <a:prstGeom prst="rect">
            <a:avLst/>
          </a:prstGeom>
        </p:spPr>
        <p:txBody>
          <a:bodyPr vert="horz" wrap="square" lIns="0" tIns="12700" rIns="0" bIns="0" rtlCol="0">
            <a:spAutoFit/>
          </a:bodyPr>
          <a:lstStyle/>
          <a:p>
            <a:pPr marL="12700">
              <a:lnSpc>
                <a:spcPts val="4200"/>
              </a:lnSpc>
              <a:spcBef>
                <a:spcPts val="100"/>
              </a:spcBef>
            </a:pPr>
            <a:r>
              <a:rPr sz="3600" b="1" spc="-15" dirty="0">
                <a:solidFill>
                  <a:srgbClr val="1D1D1B"/>
                </a:solidFill>
                <a:latin typeface="Trebuchet MS"/>
                <a:cs typeface="Trebuchet MS"/>
              </a:rPr>
              <a:t>Cultura de </a:t>
            </a:r>
            <a:r>
              <a:rPr sz="3600" b="1" spc="-5" dirty="0">
                <a:solidFill>
                  <a:srgbClr val="1D1D1B"/>
                </a:solidFill>
                <a:latin typeface="Trebuchet MS"/>
                <a:cs typeface="Trebuchet MS"/>
              </a:rPr>
              <a:t>rua</a:t>
            </a:r>
            <a:endParaRPr sz="3600" dirty="0">
              <a:latin typeface="Trebuchet MS"/>
              <a:cs typeface="Trebuchet MS"/>
            </a:endParaRPr>
          </a:p>
          <a:p>
            <a:pPr marL="12700">
              <a:lnSpc>
                <a:spcPts val="2760"/>
              </a:lnSpc>
            </a:pPr>
            <a:r>
              <a:rPr sz="2400" i="1" spc="10" dirty="0">
                <a:solidFill>
                  <a:srgbClr val="1D1D1B"/>
                </a:solidFill>
                <a:latin typeface="Arial"/>
                <a:cs typeface="Arial"/>
              </a:rPr>
              <a:t>agora </a:t>
            </a:r>
            <a:r>
              <a:rPr sz="2400" i="1" spc="-65" dirty="0">
                <a:solidFill>
                  <a:srgbClr val="1D1D1B"/>
                </a:solidFill>
                <a:latin typeface="Arial"/>
                <a:cs typeface="Arial"/>
              </a:rPr>
              <a:t>integrada </a:t>
            </a:r>
            <a:r>
              <a:rPr sz="2400" i="1" spc="-20" dirty="0">
                <a:solidFill>
                  <a:srgbClr val="1D1D1B"/>
                </a:solidFill>
                <a:latin typeface="Arial"/>
                <a:cs typeface="Arial"/>
              </a:rPr>
              <a:t>nas </a:t>
            </a:r>
            <a:r>
              <a:rPr sz="2400" i="1" spc="-120" dirty="0">
                <a:solidFill>
                  <a:srgbClr val="1D1D1B"/>
                </a:solidFill>
                <a:latin typeface="Arial"/>
                <a:cs typeface="Arial"/>
              </a:rPr>
              <a:t>políticas </a:t>
            </a:r>
            <a:r>
              <a:rPr sz="2400" i="1" spc="-35" dirty="0">
                <a:solidFill>
                  <a:srgbClr val="1D1D1B"/>
                </a:solidFill>
                <a:latin typeface="Arial"/>
                <a:cs typeface="Arial"/>
              </a:rPr>
              <a:t>da cidade</a:t>
            </a:r>
            <a:endParaRPr sz="2400" dirty="0">
              <a:latin typeface="Arial"/>
              <a:cs typeface="Arial"/>
            </a:endParaRPr>
          </a:p>
          <a:p>
            <a:pPr marL="12700" marR="130175">
              <a:lnSpc>
                <a:spcPct val="100000"/>
              </a:lnSpc>
              <a:spcBef>
                <a:spcPts val="2095"/>
              </a:spcBef>
            </a:pPr>
            <a:r>
              <a:rPr lang="en-US" sz="1600" spc="-35" dirty="0">
                <a:solidFill>
                  <a:srgbClr val="1D1D1B"/>
                </a:solidFill>
                <a:latin typeface="Trebuchet MS"/>
              </a:rPr>
              <a:t>Desde o gigantesco trabalho Shepard Fairey que adorna a lateral do </a:t>
            </a:r>
            <a:r>
              <a:rPr lang="en-US" sz="1600" spc="-35" dirty="0">
                <a:solidFill>
                  <a:srgbClr val="1D1D1B"/>
                </a:solidFill>
                <a:latin typeface="Trebuchet MS"/>
                <a:hlinkClick r:id="rId3">
                  <a:extLst>
                    <a:ext uri="{A12FA001-AC4F-418D-AE19-62706E023703}">
                      <ahyp:hlinkClr xmlns:ahyp="http://schemas.microsoft.com/office/drawing/2018/hyperlinkcolor" val="tx"/>
                    </a:ext>
                  </a:extLst>
                </a:hlinkClick>
              </a:rPr>
              <a:t>Line Hotel </a:t>
            </a:r>
            <a:r>
              <a:rPr lang="en-US" sz="1600" spc="-35" dirty="0">
                <a:solidFill>
                  <a:srgbClr val="1D1D1B"/>
                </a:solidFill>
                <a:latin typeface="Trebuchet MS"/>
              </a:rPr>
              <a:t>em Los Angeles, até Melbourne, Austrália, onde uma </a:t>
            </a:r>
            <a:r>
              <a:rPr lang="en-US" sz="1600" spc="-35" dirty="0">
                <a:solidFill>
                  <a:srgbClr val="1D1D1B"/>
                </a:solidFill>
                <a:latin typeface="Trebuchet MS"/>
                <a:hlinkClick r:id="rId4">
                  <a:extLst>
                    <a:ext uri="{A12FA001-AC4F-418D-AE19-62706E023703}">
                      <ahyp:hlinkClr xmlns:ahyp="http://schemas.microsoft.com/office/drawing/2018/hyperlinkcolor" val="tx"/>
                    </a:ext>
                  </a:extLst>
                </a:hlinkClick>
              </a:rPr>
              <a:t>festa gerida por uma empresa </a:t>
            </a:r>
            <a:r>
              <a:rPr lang="en-US" sz="1600" spc="-35" dirty="0">
                <a:solidFill>
                  <a:srgbClr val="1D1D1B"/>
                </a:solidFill>
                <a:latin typeface="Trebuchet MS"/>
              </a:rPr>
              <a:t>contratou um artista de rua para pintar no Outono passado, a arte de rua tem sido cada vez mais utilizada nos últimos anos para promoção e lucro. </a:t>
            </a:r>
            <a:endParaRPr sz="1600" spc="-35" dirty="0">
              <a:solidFill>
                <a:srgbClr val="1D1D1B"/>
              </a:solidFill>
              <a:latin typeface="Trebuchet MS"/>
            </a:endParaRPr>
          </a:p>
        </p:txBody>
      </p:sp>
      <p:sp>
        <p:nvSpPr>
          <p:cNvPr id="6" name="object 6"/>
          <p:cNvSpPr txBox="1">
            <a:spLocks noGrp="1"/>
          </p:cNvSpPr>
          <p:nvPr>
            <p:ph type="title"/>
          </p:nvPr>
        </p:nvSpPr>
        <p:spPr>
          <a:xfrm>
            <a:off x="1138770" y="913780"/>
            <a:ext cx="3585630"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1D1D1B"/>
                </a:solidFill>
                <a:latin typeface="Trebuchet MS"/>
                <a:cs typeface="Trebuchet MS"/>
              </a:rPr>
              <a:t>Cultura de </a:t>
            </a:r>
            <a:r>
              <a:rPr sz="3600" spc="-5" dirty="0">
                <a:solidFill>
                  <a:srgbClr val="1D1D1B"/>
                </a:solidFill>
                <a:latin typeface="Trebuchet MS"/>
                <a:cs typeface="Trebuchet MS"/>
              </a:rPr>
              <a:t>rua</a:t>
            </a:r>
            <a:endParaRPr sz="3600" dirty="0">
              <a:latin typeface="Trebuchet MS"/>
              <a:cs typeface="Trebuchet MS"/>
            </a:endParaRPr>
          </a:p>
        </p:txBody>
      </p:sp>
      <p:sp>
        <p:nvSpPr>
          <p:cNvPr id="8" name="object 8"/>
          <p:cNvSpPr txBox="1"/>
          <p:nvPr/>
        </p:nvSpPr>
        <p:spPr>
          <a:xfrm>
            <a:off x="1138769" y="1431937"/>
            <a:ext cx="3751039" cy="2431435"/>
          </a:xfrm>
          <a:prstGeom prst="rect">
            <a:avLst/>
          </a:prstGeom>
        </p:spPr>
        <p:txBody>
          <a:bodyPr vert="horz" wrap="square" lIns="0" tIns="12700" rIns="0" bIns="0" rtlCol="0">
            <a:spAutoFit/>
          </a:bodyPr>
          <a:lstStyle/>
          <a:p>
            <a:pPr marL="12700">
              <a:lnSpc>
                <a:spcPct val="100000"/>
              </a:lnSpc>
              <a:spcBef>
                <a:spcPts val="100"/>
              </a:spcBef>
            </a:pPr>
            <a:r>
              <a:rPr sz="2400" i="1" spc="-110" dirty="0">
                <a:solidFill>
                  <a:srgbClr val="1D1D1B"/>
                </a:solidFill>
                <a:latin typeface="Arial"/>
                <a:cs typeface="Arial"/>
              </a:rPr>
              <a:t>empreendedorismo </a:t>
            </a:r>
            <a:r>
              <a:rPr sz="2400" i="1" spc="20" dirty="0">
                <a:solidFill>
                  <a:srgbClr val="1D1D1B"/>
                </a:solidFill>
                <a:latin typeface="Arial"/>
                <a:cs typeface="Arial"/>
              </a:rPr>
              <a:t>para a </a:t>
            </a:r>
            <a:r>
              <a:rPr sz="2400" i="1" spc="-15" dirty="0">
                <a:solidFill>
                  <a:srgbClr val="1D1D1B"/>
                </a:solidFill>
                <a:latin typeface="Arial"/>
                <a:cs typeface="Arial"/>
              </a:rPr>
              <a:t>juventude</a:t>
            </a:r>
            <a:endParaRPr sz="2400" dirty="0">
              <a:latin typeface="Arial"/>
              <a:cs typeface="Arial"/>
            </a:endParaRPr>
          </a:p>
          <a:p>
            <a:pPr marL="12700" marR="5080">
              <a:lnSpc>
                <a:spcPct val="100000"/>
              </a:lnSpc>
              <a:spcBef>
                <a:spcPts val="2290"/>
              </a:spcBef>
            </a:pPr>
            <a:r>
              <a:rPr sz="1800" spc="-70" dirty="0">
                <a:solidFill>
                  <a:srgbClr val="1D1D1B"/>
                </a:solidFill>
                <a:latin typeface="Trebuchet MS"/>
                <a:cs typeface="Trebuchet MS"/>
              </a:rPr>
              <a:t>Este </a:t>
            </a:r>
            <a:r>
              <a:rPr sz="1800" spc="-60" dirty="0">
                <a:solidFill>
                  <a:srgbClr val="1D1D1B"/>
                </a:solidFill>
                <a:latin typeface="Trebuchet MS"/>
                <a:cs typeface="Trebuchet MS"/>
              </a:rPr>
              <a:t>conjunto </a:t>
            </a:r>
            <a:r>
              <a:rPr sz="1800" spc="-20" dirty="0">
                <a:solidFill>
                  <a:srgbClr val="1D1D1B"/>
                </a:solidFill>
                <a:latin typeface="Trebuchet MS"/>
                <a:cs typeface="Trebuchet MS"/>
              </a:rPr>
              <a:t>de </a:t>
            </a:r>
            <a:r>
              <a:rPr sz="1800" spc="-30" dirty="0">
                <a:solidFill>
                  <a:srgbClr val="1D1D1B"/>
                </a:solidFill>
                <a:latin typeface="Trebuchet MS"/>
                <a:cs typeface="Trebuchet MS"/>
              </a:rPr>
              <a:t>módulos </a:t>
            </a:r>
            <a:r>
              <a:rPr sz="1800" spc="-45" dirty="0" err="1">
                <a:solidFill>
                  <a:srgbClr val="1D1D1B"/>
                </a:solidFill>
                <a:latin typeface="Trebuchet MS"/>
                <a:cs typeface="Trebuchet MS"/>
              </a:rPr>
              <a:t>gera</a:t>
            </a:r>
            <a:r>
              <a:rPr sz="1800" spc="-45" dirty="0">
                <a:solidFill>
                  <a:srgbClr val="1D1D1B"/>
                </a:solidFill>
                <a:latin typeface="Trebuchet MS"/>
                <a:cs typeface="Trebuchet MS"/>
              </a:rPr>
              <a:t> </a:t>
            </a:r>
            <a:r>
              <a:rPr lang="pt-PT" sz="1800" spc="-30" dirty="0">
                <a:solidFill>
                  <a:srgbClr val="1D1D1B"/>
                </a:solidFill>
                <a:latin typeface="Trebuchet MS"/>
                <a:cs typeface="Trebuchet MS"/>
              </a:rPr>
              <a:t>alguns</a:t>
            </a:r>
            <a:r>
              <a:rPr sz="1800" spc="-30" dirty="0">
                <a:solidFill>
                  <a:srgbClr val="1D1D1B"/>
                </a:solidFill>
                <a:latin typeface="Trebuchet MS"/>
                <a:cs typeface="Trebuchet MS"/>
              </a:rPr>
              <a:t> </a:t>
            </a:r>
            <a:r>
              <a:rPr sz="1800" spc="-60" dirty="0">
                <a:solidFill>
                  <a:srgbClr val="1D1D1B"/>
                </a:solidFill>
                <a:latin typeface="Trebuchet MS"/>
                <a:cs typeface="Trebuchet MS"/>
              </a:rPr>
              <a:t>recursos de </a:t>
            </a:r>
            <a:r>
              <a:rPr sz="1800" spc="-40" dirty="0">
                <a:solidFill>
                  <a:srgbClr val="1D1D1B"/>
                </a:solidFill>
                <a:latin typeface="Trebuchet MS"/>
                <a:cs typeface="Trebuchet MS"/>
              </a:rPr>
              <a:t>formação </a:t>
            </a:r>
            <a:r>
              <a:rPr sz="1800" spc="-65" dirty="0">
                <a:solidFill>
                  <a:srgbClr val="1D1D1B"/>
                </a:solidFill>
                <a:latin typeface="Trebuchet MS"/>
                <a:cs typeface="Trebuchet MS"/>
              </a:rPr>
              <a:t>valiosos </a:t>
            </a:r>
            <a:r>
              <a:rPr sz="1800" spc="-45" dirty="0">
                <a:solidFill>
                  <a:srgbClr val="1D1D1B"/>
                </a:solidFill>
                <a:latin typeface="Trebuchet MS"/>
                <a:cs typeface="Trebuchet MS"/>
              </a:rPr>
              <a:t>para o</a:t>
            </a:r>
            <a:r>
              <a:rPr sz="1800" spc="-70" dirty="0">
                <a:solidFill>
                  <a:srgbClr val="1D1D1B"/>
                </a:solidFill>
                <a:latin typeface="Trebuchet MS"/>
                <a:cs typeface="Trebuchet MS"/>
              </a:rPr>
              <a:t> </a:t>
            </a:r>
            <a:r>
              <a:rPr sz="1800" spc="-50" dirty="0">
                <a:solidFill>
                  <a:srgbClr val="1D1D1B"/>
                </a:solidFill>
                <a:latin typeface="Trebuchet MS"/>
                <a:cs typeface="Trebuchet MS"/>
              </a:rPr>
              <a:t>potencial </a:t>
            </a:r>
            <a:r>
              <a:rPr sz="1800" spc="-15" dirty="0">
                <a:solidFill>
                  <a:srgbClr val="1D1D1B"/>
                </a:solidFill>
                <a:latin typeface="Trebuchet MS"/>
                <a:cs typeface="Trebuchet MS"/>
              </a:rPr>
              <a:t>de </a:t>
            </a:r>
            <a:r>
              <a:rPr sz="1800" spc="-50" dirty="0">
                <a:solidFill>
                  <a:srgbClr val="1D1D1B"/>
                </a:solidFill>
                <a:latin typeface="Trebuchet MS"/>
                <a:cs typeface="Trebuchet MS"/>
              </a:rPr>
              <a:t>desenvolvimento de </a:t>
            </a:r>
            <a:r>
              <a:rPr sz="1800" spc="-75" dirty="0">
                <a:solidFill>
                  <a:srgbClr val="1D1D1B"/>
                </a:solidFill>
                <a:latin typeface="Trebuchet MS"/>
                <a:cs typeface="Trebuchet MS"/>
              </a:rPr>
              <a:t>competências </a:t>
            </a:r>
            <a:r>
              <a:rPr sz="1800" spc="-45" dirty="0">
                <a:solidFill>
                  <a:srgbClr val="1D1D1B"/>
                </a:solidFill>
                <a:latin typeface="Trebuchet MS"/>
                <a:cs typeface="Trebuchet MS"/>
              </a:rPr>
              <a:t>para pessoas </a:t>
            </a:r>
            <a:r>
              <a:rPr sz="1800" spc="-60" dirty="0">
                <a:solidFill>
                  <a:srgbClr val="1D1D1B"/>
                </a:solidFill>
                <a:latin typeface="Trebuchet MS"/>
                <a:cs typeface="Trebuchet MS"/>
              </a:rPr>
              <a:t>excluídas </a:t>
            </a:r>
            <a:r>
              <a:rPr sz="1800" spc="-40" dirty="0">
                <a:solidFill>
                  <a:srgbClr val="1D1D1B"/>
                </a:solidFill>
                <a:latin typeface="Trebuchet MS"/>
                <a:cs typeface="Trebuchet MS"/>
              </a:rPr>
              <a:t>da </a:t>
            </a:r>
            <a:r>
              <a:rPr sz="1800" spc="-50" dirty="0">
                <a:solidFill>
                  <a:srgbClr val="1D1D1B"/>
                </a:solidFill>
                <a:latin typeface="Trebuchet MS"/>
                <a:cs typeface="Trebuchet MS"/>
              </a:rPr>
              <a:t>educação </a:t>
            </a:r>
            <a:r>
              <a:rPr sz="1800" spc="-55" dirty="0">
                <a:solidFill>
                  <a:srgbClr val="1D1D1B"/>
                </a:solidFill>
                <a:latin typeface="Trebuchet MS"/>
                <a:cs typeface="Trebuchet MS"/>
              </a:rPr>
              <a:t>formal </a:t>
            </a:r>
            <a:r>
              <a:rPr sz="1800" spc="-90" dirty="0">
                <a:solidFill>
                  <a:srgbClr val="1D1D1B"/>
                </a:solidFill>
                <a:latin typeface="Trebuchet MS"/>
                <a:cs typeface="Trebuchet MS"/>
              </a:rPr>
              <a:t>ou </a:t>
            </a:r>
            <a:r>
              <a:rPr sz="1800" spc="-40" dirty="0">
                <a:solidFill>
                  <a:srgbClr val="1D1D1B"/>
                </a:solidFill>
                <a:latin typeface="Trebuchet MS"/>
                <a:cs typeface="Trebuchet MS"/>
              </a:rPr>
              <a:t>profissional.</a:t>
            </a:r>
            <a:endParaRPr sz="1800" dirty="0">
              <a:latin typeface="Trebuchet MS"/>
              <a:cs typeface="Trebuchet MS"/>
            </a:endParaRPr>
          </a:p>
        </p:txBody>
      </p:sp>
      <p:sp>
        <p:nvSpPr>
          <p:cNvPr id="9" name="object 9"/>
          <p:cNvSpPr txBox="1"/>
          <p:nvPr/>
        </p:nvSpPr>
        <p:spPr>
          <a:xfrm>
            <a:off x="1138770" y="4283536"/>
            <a:ext cx="3505835" cy="2494280"/>
          </a:xfrm>
          <a:prstGeom prst="rect">
            <a:avLst/>
          </a:prstGeom>
        </p:spPr>
        <p:txBody>
          <a:bodyPr vert="horz" wrap="square" lIns="0" tIns="12700" rIns="0" bIns="0" rtlCol="0">
            <a:spAutoFit/>
          </a:bodyPr>
          <a:lstStyle/>
          <a:p>
            <a:pPr marL="12700" marR="5080">
              <a:lnSpc>
                <a:spcPct val="100000"/>
              </a:lnSpc>
              <a:spcBef>
                <a:spcPts val="100"/>
              </a:spcBef>
            </a:pPr>
            <a:r>
              <a:rPr sz="1800" spc="-45" dirty="0">
                <a:solidFill>
                  <a:srgbClr val="FFFFFF"/>
                </a:solidFill>
                <a:latin typeface="Trebuchet MS"/>
                <a:cs typeface="Trebuchet MS"/>
              </a:rPr>
              <a:t>Em </a:t>
            </a:r>
            <a:r>
              <a:rPr sz="1800" spc="-90" dirty="0">
                <a:solidFill>
                  <a:srgbClr val="FFFFFF"/>
                </a:solidFill>
                <a:latin typeface="Trebuchet MS"/>
                <a:cs typeface="Trebuchet MS"/>
              </a:rPr>
              <a:t>França, </a:t>
            </a:r>
            <a:r>
              <a:rPr sz="1800" spc="-60" dirty="0">
                <a:solidFill>
                  <a:srgbClr val="FFFFFF"/>
                </a:solidFill>
                <a:latin typeface="Trebuchet MS"/>
                <a:cs typeface="Trebuchet MS"/>
              </a:rPr>
              <a:t>Polónia, </a:t>
            </a:r>
            <a:r>
              <a:rPr sz="1800" spc="-55" dirty="0">
                <a:solidFill>
                  <a:srgbClr val="FFFFFF"/>
                </a:solidFill>
                <a:latin typeface="Trebuchet MS"/>
                <a:cs typeface="Trebuchet MS"/>
              </a:rPr>
              <a:t>Portugal, </a:t>
            </a:r>
            <a:r>
              <a:rPr sz="1800" spc="-80" dirty="0">
                <a:solidFill>
                  <a:srgbClr val="FFFFFF"/>
                </a:solidFill>
                <a:latin typeface="Trebuchet MS"/>
                <a:cs typeface="Trebuchet MS"/>
              </a:rPr>
              <a:t>Irlanda, </a:t>
            </a:r>
            <a:r>
              <a:rPr sz="1800" spc="10" dirty="0">
                <a:solidFill>
                  <a:srgbClr val="FFFFFF"/>
                </a:solidFill>
                <a:latin typeface="Trebuchet MS"/>
                <a:cs typeface="Trebuchet MS"/>
              </a:rPr>
              <a:t>Reino Unido </a:t>
            </a:r>
            <a:r>
              <a:rPr sz="1800" spc="-15" dirty="0">
                <a:solidFill>
                  <a:srgbClr val="FFFFFF"/>
                </a:solidFill>
                <a:latin typeface="Trebuchet MS"/>
                <a:cs typeface="Trebuchet MS"/>
              </a:rPr>
              <a:t>e </a:t>
            </a:r>
            <a:r>
              <a:rPr sz="1800" spc="-80" dirty="0">
                <a:solidFill>
                  <a:srgbClr val="FFFFFF"/>
                </a:solidFill>
                <a:latin typeface="Trebuchet MS"/>
                <a:cs typeface="Trebuchet MS"/>
              </a:rPr>
              <a:t>Grécia, artistas, </a:t>
            </a:r>
            <a:r>
              <a:rPr sz="1800" spc="-50" dirty="0">
                <a:solidFill>
                  <a:srgbClr val="FFFFFF"/>
                </a:solidFill>
                <a:latin typeface="Trebuchet MS"/>
                <a:cs typeface="Trebuchet MS"/>
              </a:rPr>
              <a:t>associações, </a:t>
            </a:r>
            <a:r>
              <a:rPr sz="1800" spc="-85" dirty="0">
                <a:solidFill>
                  <a:srgbClr val="FFFFFF"/>
                </a:solidFill>
                <a:latin typeface="Trebuchet MS"/>
                <a:cs typeface="Trebuchet MS"/>
              </a:rPr>
              <a:t>festivais, </a:t>
            </a:r>
            <a:r>
              <a:rPr sz="1800" spc="-45" dirty="0">
                <a:solidFill>
                  <a:srgbClr val="FFFFFF"/>
                </a:solidFill>
                <a:latin typeface="Trebuchet MS"/>
                <a:cs typeface="Trebuchet MS"/>
              </a:rPr>
              <a:t>instituições </a:t>
            </a:r>
            <a:r>
              <a:rPr sz="1800" spc="-55" dirty="0">
                <a:solidFill>
                  <a:srgbClr val="FFFFFF"/>
                </a:solidFill>
                <a:latin typeface="Trebuchet MS"/>
                <a:cs typeface="Trebuchet MS"/>
              </a:rPr>
              <a:t>públicas </a:t>
            </a:r>
            <a:r>
              <a:rPr sz="1800" spc="-15" dirty="0">
                <a:solidFill>
                  <a:srgbClr val="FFFFFF"/>
                </a:solidFill>
                <a:latin typeface="Trebuchet MS"/>
                <a:cs typeface="Trebuchet MS"/>
              </a:rPr>
              <a:t>e </a:t>
            </a:r>
            <a:r>
              <a:rPr sz="1800" spc="-55" dirty="0">
                <a:solidFill>
                  <a:srgbClr val="FFFFFF"/>
                </a:solidFill>
                <a:latin typeface="Trebuchet MS"/>
                <a:cs typeface="Trebuchet MS"/>
              </a:rPr>
              <a:t>estruturas </a:t>
            </a:r>
            <a:r>
              <a:rPr sz="1800" spc="-70" dirty="0">
                <a:solidFill>
                  <a:srgbClr val="FFFFFF"/>
                </a:solidFill>
                <a:latin typeface="Trebuchet MS"/>
                <a:cs typeface="Trebuchet MS"/>
              </a:rPr>
              <a:t>privadas </a:t>
            </a:r>
            <a:r>
              <a:rPr sz="1800" spc="-85" dirty="0">
                <a:solidFill>
                  <a:srgbClr val="FFFFFF"/>
                </a:solidFill>
                <a:latin typeface="Trebuchet MS"/>
                <a:cs typeface="Trebuchet MS"/>
              </a:rPr>
              <a:t>estão a </a:t>
            </a:r>
            <a:r>
              <a:rPr sz="1800" spc="-5" dirty="0">
                <a:solidFill>
                  <a:srgbClr val="FFFFFF"/>
                </a:solidFill>
                <a:latin typeface="Trebuchet MS"/>
                <a:cs typeface="Trebuchet MS"/>
              </a:rPr>
              <a:t>trabalhar </a:t>
            </a:r>
            <a:r>
              <a:rPr sz="1800" spc="-25" dirty="0">
                <a:solidFill>
                  <a:srgbClr val="FFFFFF"/>
                </a:solidFill>
                <a:latin typeface="Trebuchet MS"/>
                <a:cs typeface="Trebuchet MS"/>
              </a:rPr>
              <a:t>com paixão </a:t>
            </a:r>
            <a:r>
              <a:rPr sz="1800" spc="-15" dirty="0">
                <a:solidFill>
                  <a:srgbClr val="FFFFFF"/>
                </a:solidFill>
                <a:latin typeface="Trebuchet MS"/>
                <a:cs typeface="Trebuchet MS"/>
              </a:rPr>
              <a:t>e a </a:t>
            </a:r>
            <a:r>
              <a:rPr lang="pt-PT" sz="1800" spc="-30" dirty="0">
                <a:solidFill>
                  <a:srgbClr val="FFFFFF"/>
                </a:solidFill>
                <a:latin typeface="Trebuchet MS"/>
                <a:cs typeface="Trebuchet MS"/>
              </a:rPr>
              <a:t>pensar</a:t>
            </a:r>
            <a:r>
              <a:rPr sz="1800" spc="-30" dirty="0">
                <a:solidFill>
                  <a:srgbClr val="FFFFFF"/>
                </a:solidFill>
                <a:latin typeface="Trebuchet MS"/>
                <a:cs typeface="Trebuchet MS"/>
              </a:rPr>
              <a:t> </a:t>
            </a:r>
            <a:r>
              <a:rPr sz="1800" spc="-5" dirty="0">
                <a:solidFill>
                  <a:srgbClr val="FFFFFF"/>
                </a:solidFill>
                <a:latin typeface="Trebuchet MS"/>
                <a:cs typeface="Trebuchet MS"/>
              </a:rPr>
              <a:t>novas </a:t>
            </a:r>
            <a:r>
              <a:rPr sz="1800" spc="-30" dirty="0">
                <a:solidFill>
                  <a:srgbClr val="FFFFFF"/>
                </a:solidFill>
                <a:latin typeface="Trebuchet MS"/>
                <a:cs typeface="Trebuchet MS"/>
              </a:rPr>
              <a:t>formas </a:t>
            </a:r>
            <a:r>
              <a:rPr sz="1800" spc="-20" dirty="0">
                <a:solidFill>
                  <a:srgbClr val="FFFFFF"/>
                </a:solidFill>
                <a:latin typeface="Trebuchet MS"/>
                <a:cs typeface="Trebuchet MS"/>
              </a:rPr>
              <a:t>de </a:t>
            </a:r>
            <a:r>
              <a:rPr sz="1800" spc="-5" dirty="0">
                <a:solidFill>
                  <a:srgbClr val="FFFFFF"/>
                </a:solidFill>
                <a:latin typeface="Trebuchet MS"/>
                <a:cs typeface="Trebuchet MS"/>
              </a:rPr>
              <a:t>trabalhar </a:t>
            </a:r>
            <a:r>
              <a:rPr sz="1800" spc="-25" dirty="0">
                <a:solidFill>
                  <a:srgbClr val="FFFFFF"/>
                </a:solidFill>
                <a:latin typeface="Trebuchet MS"/>
                <a:cs typeface="Trebuchet MS"/>
              </a:rPr>
              <a:t>com </a:t>
            </a:r>
            <a:r>
              <a:rPr sz="1800" spc="-60" dirty="0">
                <a:solidFill>
                  <a:srgbClr val="FFFFFF"/>
                </a:solidFill>
                <a:latin typeface="Trebuchet MS"/>
                <a:cs typeface="Trebuchet MS"/>
              </a:rPr>
              <a:t>públicos </a:t>
            </a:r>
            <a:r>
              <a:rPr sz="1800" spc="-90" dirty="0">
                <a:solidFill>
                  <a:srgbClr val="FFFFFF"/>
                </a:solidFill>
                <a:latin typeface="Trebuchet MS"/>
                <a:cs typeface="Trebuchet MS"/>
              </a:rPr>
              <a:t>muito </a:t>
            </a:r>
            <a:r>
              <a:rPr sz="1800" spc="-45" dirty="0">
                <a:solidFill>
                  <a:srgbClr val="FFFFFF"/>
                </a:solidFill>
                <a:latin typeface="Trebuchet MS"/>
                <a:cs typeface="Trebuchet MS"/>
              </a:rPr>
              <a:t>diferentes</a:t>
            </a:r>
            <a:r>
              <a:rPr sz="1800" spc="-60" dirty="0">
                <a:solidFill>
                  <a:srgbClr val="FFFFFF"/>
                </a:solidFill>
                <a:latin typeface="Trebuchet MS"/>
                <a:cs typeface="Trebuchet MS"/>
              </a:rPr>
              <a:t>, </a:t>
            </a:r>
            <a:r>
              <a:rPr sz="1800" spc="-35" dirty="0">
                <a:solidFill>
                  <a:srgbClr val="FFFFFF"/>
                </a:solidFill>
                <a:latin typeface="Trebuchet MS"/>
                <a:cs typeface="Trebuchet MS"/>
              </a:rPr>
              <a:t>com </a:t>
            </a:r>
            <a:r>
              <a:rPr lang="pt-PT" spc="-30" dirty="0">
                <a:solidFill>
                  <a:srgbClr val="FFFFFF"/>
                </a:solidFill>
                <a:latin typeface="Trebuchet MS"/>
                <a:cs typeface="Trebuchet MS"/>
              </a:rPr>
              <a:t>foco</a:t>
            </a:r>
            <a:r>
              <a:rPr sz="1800" spc="-30" dirty="0">
                <a:solidFill>
                  <a:srgbClr val="FFFFFF"/>
                </a:solidFill>
                <a:latin typeface="Trebuchet MS"/>
                <a:cs typeface="Trebuchet MS"/>
              </a:rPr>
              <a:t> </a:t>
            </a:r>
            <a:r>
              <a:rPr sz="1800" spc="25" dirty="0">
                <a:solidFill>
                  <a:srgbClr val="FFFFFF"/>
                </a:solidFill>
                <a:latin typeface="Trebuchet MS"/>
                <a:cs typeface="Trebuchet MS"/>
              </a:rPr>
              <a:t>na </a:t>
            </a:r>
            <a:r>
              <a:rPr sz="1800" spc="-55" dirty="0">
                <a:solidFill>
                  <a:srgbClr val="FFFFFF"/>
                </a:solidFill>
                <a:latin typeface="Trebuchet MS"/>
                <a:cs typeface="Trebuchet MS"/>
              </a:rPr>
              <a:t>vertente </a:t>
            </a:r>
            <a:r>
              <a:rPr sz="1800" spc="-40" dirty="0">
                <a:solidFill>
                  <a:srgbClr val="FFFFFF"/>
                </a:solidFill>
                <a:latin typeface="Trebuchet MS"/>
                <a:cs typeface="Trebuchet MS"/>
              </a:rPr>
              <a:t>económica </a:t>
            </a:r>
            <a:r>
              <a:rPr sz="1800" spc="-15" dirty="0">
                <a:solidFill>
                  <a:srgbClr val="FFFFFF"/>
                </a:solidFill>
                <a:latin typeface="Trebuchet MS"/>
                <a:cs typeface="Trebuchet MS"/>
              </a:rPr>
              <a:t>e </a:t>
            </a:r>
            <a:r>
              <a:rPr sz="1800" spc="-65" dirty="0">
                <a:solidFill>
                  <a:srgbClr val="FFFFFF"/>
                </a:solidFill>
                <a:latin typeface="Trebuchet MS"/>
                <a:cs typeface="Trebuchet MS"/>
              </a:rPr>
              <a:t>social.</a:t>
            </a:r>
            <a:endParaRPr sz="1800" dirty="0">
              <a:latin typeface="Trebuchet MS"/>
              <a:cs typeface="Trebuchet MS"/>
            </a:endParaRPr>
          </a:p>
        </p:txBody>
      </p:sp>
      <p:pic>
        <p:nvPicPr>
          <p:cNvPr id="4100" name="Picture 4">
            <a:extLst>
              <a:ext uri="{FF2B5EF4-FFF2-40B4-BE49-F238E27FC236}">
                <a16:creationId xmlns:a16="http://schemas.microsoft.com/office/drawing/2014/main" id="{0A41728A-0D07-4DA2-B579-751DF67364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762158" y="106243"/>
            <a:ext cx="3161494" cy="4126376"/>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1D9678B1-72BE-4B69-B0A5-7A8080F19674}"/>
              </a:ext>
            </a:extLst>
          </p:cNvPr>
          <p:cNvSpPr txBox="1"/>
          <p:nvPr/>
        </p:nvSpPr>
        <p:spPr>
          <a:xfrm rot="16200000">
            <a:off x="6942598" y="2067931"/>
            <a:ext cx="4177293" cy="253916"/>
          </a:xfrm>
          <a:prstGeom prst="rect">
            <a:avLst/>
          </a:prstGeom>
          <a:noFill/>
        </p:spPr>
        <p:txBody>
          <a:bodyPr wrap="square">
            <a:spAutoFit/>
          </a:bodyPr>
          <a:lstStyle/>
          <a:p>
            <a:r>
              <a:rPr lang="en-US" sz="1050" b="0" i="0" u="none" strike="noStrike" dirty="0">
                <a:effectLst/>
                <a:latin typeface="Trebuchet MS" panose="020B0603020202020204" pitchFamily="34" charset="0"/>
              </a:rPr>
              <a:t>em www.</a:t>
            </a:r>
            <a:r>
              <a:rPr lang="en-US" sz="1050" dirty="0"/>
              <a:t>street art: 49 exemplos incríveis para o inspirar | Creative </a:t>
            </a:r>
            <a:r>
              <a:rPr lang="en-US" sz="1050" dirty="0" err="1"/>
              <a:t>Bloq</a:t>
            </a:r>
            <a:endParaRPr lang="pt-PT" sz="1050" dirty="0">
              <a:latin typeface="Trebuchet MS" panose="020B0603020202020204" pitchFamily="34" charset="0"/>
            </a:endParaRPr>
          </a:p>
        </p:txBody>
      </p:sp>
      <p:sp>
        <p:nvSpPr>
          <p:cNvPr id="15" name="CaixaDeTexto 14">
            <a:extLst>
              <a:ext uri="{FF2B5EF4-FFF2-40B4-BE49-F238E27FC236}">
                <a16:creationId xmlns:a16="http://schemas.microsoft.com/office/drawing/2014/main" id="{972F8528-A682-4A71-A21E-731AA74ECD85}"/>
              </a:ext>
            </a:extLst>
          </p:cNvPr>
          <p:cNvSpPr txBox="1"/>
          <p:nvPr/>
        </p:nvSpPr>
        <p:spPr>
          <a:xfrm rot="16200000">
            <a:off x="4614015" y="2785862"/>
            <a:ext cx="1710840" cy="253916"/>
          </a:xfrm>
          <a:prstGeom prst="rect">
            <a:avLst/>
          </a:prstGeom>
          <a:noFill/>
        </p:spPr>
        <p:txBody>
          <a:bodyPr wrap="square">
            <a:spAutoFit/>
          </a:bodyPr>
          <a:lstStyle/>
          <a:p>
            <a:r>
              <a:rPr lang="pt-PT" sz="1050" dirty="0">
                <a:latin typeface="Trebuchet MS" panose="020B0603020202020204" pitchFamily="34" charset="0"/>
              </a:rPr>
              <a:t>Passos </a:t>
            </a:r>
            <a:r>
              <a:rPr lang="pt-PT" sz="1050" dirty="0" err="1">
                <a:latin typeface="Trebuchet MS" panose="020B0603020202020204" pitchFamily="34" charset="0"/>
              </a:rPr>
              <a:t>em Azulejos da </a:t>
            </a:r>
            <a:r>
              <a:rPr lang="pt-PT" sz="1050" dirty="0">
                <a:latin typeface="Trebuchet MS" panose="020B0603020202020204" pitchFamily="34" charset="0"/>
              </a:rPr>
              <a:t>16ª </a:t>
            </a:r>
            <a:r>
              <a:rPr lang="pt-PT" sz="1050" dirty="0" err="1">
                <a:latin typeface="Trebuchet MS" panose="020B0603020202020204" pitchFamily="34" charset="0"/>
              </a:rPr>
              <a:t>Avenida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9214</TotalTime>
  <Words>2555</Words>
  <Application>Microsoft Macintosh PowerPoint</Application>
  <PresentationFormat>Custom</PresentationFormat>
  <Paragraphs>195</Paragraphs>
  <Slides>34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Circular-Black</vt:lpstr>
      <vt:lpstr>inherit</vt:lpstr>
      <vt:lpstr>Montserrat</vt:lpstr>
      <vt:lpstr>Roboto</vt:lpstr>
      <vt:lpstr>Rubik</vt:lpstr>
      <vt:lpstr>Tiempos Text</vt:lpstr>
      <vt:lpstr>Trebuchet MS</vt:lpstr>
      <vt:lpstr>Office Theme</vt:lpstr>
      <vt:lpstr>PowerPoint Presentation</vt:lpstr>
      <vt:lpstr>Definição &amp; Teoria</vt:lpstr>
      <vt:lpstr>PowerPoint Presentation</vt:lpstr>
      <vt:lpstr>MODELO DE NEGÓCIO</vt:lpstr>
      <vt:lpstr>PowerPoint Presentation</vt:lpstr>
      <vt:lpstr>PLANO DE NEGÓCIO</vt:lpstr>
      <vt:lpstr>PowerPoint Presentation</vt:lpstr>
      <vt:lpstr>PowerPoint Presentation</vt:lpstr>
      <vt:lpstr>Cultura de rua</vt:lpstr>
      <vt:lpstr>Arte e Negócios de Rua</vt:lpstr>
      <vt:lpstr>Recursos Multimédia</vt:lpstr>
      <vt:lpstr>PowerPoint Presentation</vt:lpstr>
      <vt:lpstr>Construir Startups de Sucesso</vt:lpstr>
      <vt:lpstr>PowerPoint Presentation</vt:lpstr>
      <vt:lpstr>Business Strategy Hub (50 Tipos de Modelos de Negócios (2022) - Os Melhores Exemplos de Empresas que o Utilizam) </vt:lpstr>
      <vt:lpstr>Investopedia</vt:lpstr>
      <vt:lpstr>Misturaurbana (Urbanização: Cultura de Rua e Saúde Urbana)</vt:lpstr>
      <vt:lpstr>Railsware (Exemplos de Lona Leve de Arranques Multi-Bilionários)</vt:lpstr>
      <vt:lpstr>Small Business Administration (Escreva o seu plano de negócios)</vt:lpstr>
      <vt:lpstr>A história da Lego - Como tudo começou</vt:lpstr>
      <vt:lpstr>Casos de  Estudo</vt:lpstr>
      <vt:lpstr>STREETCVLTURE (Mississauga)</vt:lpstr>
      <vt:lpstr>STREETCVLTURE</vt:lpstr>
      <vt:lpstr>PowerPoint Presentation</vt:lpstr>
      <vt:lpstr>O caso de estudo da STREETART AGENCY</vt:lpstr>
      <vt:lpstr>O estudo de caso da STREETART AGENCY</vt:lpstr>
      <vt:lpstr>O estudo de caso da STREETART AGENCY</vt:lpstr>
      <vt:lpstr>Atividades de Aprendizagem</vt:lpstr>
      <vt:lpstr>1. Construção a partir de desenhos</vt:lpstr>
      <vt:lpstr>PowerPoint Presentation</vt:lpstr>
      <vt:lpstr>Exercicio de Auto-avaliação</vt:lpstr>
      <vt:lpstr>Auto-avaliação do potencial empreendedor </vt:lpstr>
      <vt:lpstr>Obrigado!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dc:creator>Rafael Pedrosa</dc:creator>
  <cp:keywords>, docId:1A3EA41DD9D96226516A51F8B4786BB9</cp:keywords>
  <cp:lastModifiedBy>Jorge Resende</cp:lastModifiedBy>
  <cp:revision>27</cp:revision>
  <dcterms:created xsi:type="dcterms:W3CDTF">2022-02-14T15:38:20Z</dcterms:created>
  <dcterms:modified xsi:type="dcterms:W3CDTF">2022-07-25T09:54:34Z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ies>
</file>