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2" r:id="rId1"/>
  </p:sldMasterIdLst>
  <p:notesMasterIdLst>
    <p:notesMasterId r:id="rId36"/>
  </p:notesMasterIdLst>
  <p:sldIdLst>
    <p:sldId id="257" r:id="rId2"/>
    <p:sldId id="258" r:id="rId3"/>
    <p:sldId id="259" r:id="rId4"/>
    <p:sldId id="260" r:id="rId5"/>
    <p:sldId id="261" r:id="rId6"/>
    <p:sldId id="288" r:id="rId7"/>
    <p:sldId id="262" r:id="rId8"/>
    <p:sldId id="263"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286" r:id="rId34"/>
    <p:sldId id="316" r:id="rId35"/>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showGuides="1">
      <p:cViewPr varScale="1">
        <p:scale>
          <a:sx n="96" d="100"/>
          <a:sy n="96" d="100"/>
        </p:scale>
        <p:origin x="1712" y="168"/>
      </p:cViewPr>
      <p:guideLst>
        <p:guide orient="horz" pos="2448"/>
        <p:guide pos="31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683A0-8847-1945-950A-C1DBE86EF970}" type="datetimeFigureOut">
              <a:rPr lang="fr-FR" smtClean="0"/>
              <a:t>18/07/2022</a:t>
            </a:fld>
            <a:endParaRPr lang="fr-FR"/>
          </a:p>
        </p:txBody>
      </p:sp>
      <p:sp>
        <p:nvSpPr>
          <p:cNvPr id="4" name="Espace réservé de l'image des diapositives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FEA32-21CE-394A-BBC4-7DC71F07336B}" type="slidenum">
              <a:rPr lang="fr-FR" smtClean="0"/>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76FEA32-21CE-394A-BBC4-7DC71F07336B}" type="slidenum">
              <a:rPr lang="fr-FR" smtClean="0"/>
              <a:t>4</a:t>
            </a:fld>
            <a:endParaRPr lang="fr-FR"/>
          </a:p>
        </p:txBody>
      </p:sp>
    </p:spTree>
    <p:extLst>
      <p:ext uri="{BB962C8B-B14F-4D97-AF65-F5344CB8AC3E}">
        <p14:creationId xmlns:p14="http://schemas.microsoft.com/office/powerpoint/2010/main" val="7198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431925" y="1143000"/>
            <a:ext cx="399415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55CC2F46-DB1F-4E85-B07C-E5E36137C4A8}" type="slidenum">
              <a:rPr lang="pt-PT" smtClean="0"/>
              <a:t>5</a:t>
            </a:fld>
            <a:endParaRPr lang="pt-P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431925" y="1143000"/>
            <a:ext cx="399415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55CC2F46-DB1F-4E85-B07C-E5E36137C4A8}" type="slidenum">
              <a:rPr lang="pt-PT" smtClean="0"/>
              <a:t>6</a:t>
            </a:fld>
            <a:endParaRPr lang="pt-P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76FEA32-21CE-394A-BBC4-7DC71F07336B}" type="slidenum">
              <a:rPr lang="fr-FR" smtClean="0"/>
              <a:t>13</a:t>
            </a:fld>
            <a:endParaRPr lang="fr-FR"/>
          </a:p>
        </p:txBody>
      </p:sp>
    </p:spTree>
    <p:extLst>
      <p:ext uri="{BB962C8B-B14F-4D97-AF65-F5344CB8AC3E}">
        <p14:creationId xmlns:p14="http://schemas.microsoft.com/office/powerpoint/2010/main" val="1635720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76FEA32-21CE-394A-BBC4-7DC71F07336B}" type="slidenum">
              <a:rPr lang="fr-FR" smtClean="0"/>
              <a:t>14</a:t>
            </a:fld>
            <a:endParaRPr lang="fr-FR"/>
          </a:p>
        </p:txBody>
      </p:sp>
    </p:spTree>
    <p:extLst>
      <p:ext uri="{BB962C8B-B14F-4D97-AF65-F5344CB8AC3E}">
        <p14:creationId xmlns:p14="http://schemas.microsoft.com/office/powerpoint/2010/main" val="418607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76FEA32-21CE-394A-BBC4-7DC71F07336B}" type="slidenum">
              <a:rPr lang="fr-FR" smtClean="0"/>
              <a:t>15</a:t>
            </a:fld>
            <a:endParaRPr lang="fr-FR"/>
          </a:p>
        </p:txBody>
      </p:sp>
    </p:spTree>
    <p:extLst>
      <p:ext uri="{BB962C8B-B14F-4D97-AF65-F5344CB8AC3E}">
        <p14:creationId xmlns:p14="http://schemas.microsoft.com/office/powerpoint/2010/main" val="2752229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C2F46-DB1F-4E85-B07C-E5E36137C4A8}" type="slidenum">
              <a:rPr lang="pt-PT" smtClean="0"/>
              <a:t>34</a:t>
            </a:fld>
            <a:endParaRPr lang="pt-P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fr-FR"/>
              <a:t>Modifiez le style du titre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2C58C5C-B679-B54D-834D-ADBB26D21379}" type="datetimeFigureOut">
              <a:rPr lang="fr-FR" smtClean="0"/>
              <a:t>18/07/2022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7CEC9-7D4B-B94E-A7EA-F4C21D94EFAC}" type="slidenum">
              <a:rPr lang="fr-FR" smtClean="0"/>
              <a:t>‹N°›</a:t>
            </a:fld>
            <a:endParaRPr lang="fr-FR"/>
          </a:p>
        </p:txBody>
      </p:sp>
    </p:spTree>
    <p:extLst>
      <p:ext uri="{BB962C8B-B14F-4D97-AF65-F5344CB8AC3E}">
        <p14:creationId xmlns:p14="http://schemas.microsoft.com/office/powerpoint/2010/main" val="109466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2C58C5C-B679-B54D-834D-ADBB26D21379}" type="datetimeFigureOut">
              <a:rPr lang="fr-FR" smtClean="0"/>
              <a:t>18/07/2022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7CEC9-7D4B-B94E-A7EA-F4C21D94EFAC}" type="slidenum">
              <a:rPr lang="fr-FR" smtClean="0"/>
              <a:t>‹N°›</a:t>
            </a:fld>
            <a:endParaRPr lang="fr-FR"/>
          </a:p>
        </p:txBody>
      </p:sp>
    </p:spTree>
    <p:extLst>
      <p:ext uri="{BB962C8B-B14F-4D97-AF65-F5344CB8AC3E}">
        <p14:creationId xmlns:p14="http://schemas.microsoft.com/office/powerpoint/2010/main" val="1444255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2C58C5C-B679-B54D-834D-ADBB26D21379}" type="datetimeFigureOut">
              <a:rPr lang="fr-FR" smtClean="0"/>
              <a:t>18/07/2022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7CEC9-7D4B-B94E-A7EA-F4C21D94EFAC}" type="slidenum">
              <a:rPr lang="fr-FR" smtClean="0"/>
              <a:t>‹N°›</a:t>
            </a:fld>
            <a:endParaRPr lang="fr-FR"/>
          </a:p>
        </p:txBody>
      </p:sp>
    </p:spTree>
    <p:extLst>
      <p:ext uri="{BB962C8B-B14F-4D97-AF65-F5344CB8AC3E}">
        <p14:creationId xmlns:p14="http://schemas.microsoft.com/office/powerpoint/2010/main" val="2306359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447800" y="3533255"/>
            <a:ext cx="7162800" cy="690651"/>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3" y="4292600"/>
            <a:ext cx="8225817" cy="498222"/>
          </a:xfrm>
          <a:prstGeom prst="rect">
            <a:avLst/>
          </a:prstGeom>
        </p:spPr>
        <p:txBody>
          <a:bodyPr wrap="square" lIns="0" tIns="0" rIns="0" bIns="0">
            <a:spAutoFit/>
          </a:bodyPr>
          <a:lstStyle>
            <a:lvl1pPr>
              <a:defRPr sz="3597" b="0" i="0">
                <a:solidFill>
                  <a:srgbClr val="1D1D1B"/>
                </a:solidFill>
                <a:latin typeface="Trebuchet MS" panose="020B0703020202090204"/>
                <a:cs typeface="Trebuchet MS" panose="020B0703020202090204"/>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16200000">
            <a:off x="1949992" y="-1974957"/>
            <a:ext cx="7797365" cy="11697348"/>
          </a:xfrm>
          <a:prstGeom prst="rect">
            <a:avLst/>
          </a:prstGeom>
        </p:spPr>
      </p:pic>
    </p:spTree>
    <p:extLst>
      <p:ext uri="{BB962C8B-B14F-4D97-AF65-F5344CB8AC3E}">
        <p14:creationId xmlns:p14="http://schemas.microsoft.com/office/powerpoint/2010/main" val="3382465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extLst>
      <p:ext uri="{BB962C8B-B14F-4D97-AF65-F5344CB8AC3E}">
        <p14:creationId xmlns:p14="http://schemas.microsoft.com/office/powerpoint/2010/main" val="2354037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panose="020B0604020202090204"/>
                <a:cs typeface="Arial" panose="020B060402020209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extLst>
      <p:ext uri="{BB962C8B-B14F-4D97-AF65-F5344CB8AC3E}">
        <p14:creationId xmlns:p14="http://schemas.microsoft.com/office/powerpoint/2010/main" val="47584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2C58C5C-B679-B54D-834D-ADBB26D21379}" type="datetimeFigureOut">
              <a:rPr lang="fr-FR" smtClean="0"/>
              <a:t>18/07/2022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7CEC9-7D4B-B94E-A7EA-F4C21D94EFAC}" type="slidenum">
              <a:rPr lang="fr-FR" smtClean="0"/>
              <a:t>‹N°›</a:t>
            </a:fld>
            <a:endParaRPr lang="fr-FR"/>
          </a:p>
        </p:txBody>
      </p:sp>
    </p:spTree>
    <p:extLst>
      <p:ext uri="{BB962C8B-B14F-4D97-AF65-F5344CB8AC3E}">
        <p14:creationId xmlns:p14="http://schemas.microsoft.com/office/powerpoint/2010/main" val="417915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fr-FR"/>
              <a:t>Modifiez le style du titre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2C58C5C-B679-B54D-834D-ADBB26D21379}" type="datetimeFigureOut">
              <a:rPr lang="fr-FR" smtClean="0"/>
              <a:t>18/07/2022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7CEC9-7D4B-B94E-A7EA-F4C21D94EFAC}" type="slidenum">
              <a:rPr lang="fr-FR" smtClean="0"/>
              <a:t>‹N°›</a:t>
            </a:fld>
            <a:endParaRPr lang="fr-FR"/>
          </a:p>
        </p:txBody>
      </p:sp>
    </p:spTree>
    <p:extLst>
      <p:ext uri="{BB962C8B-B14F-4D97-AF65-F5344CB8AC3E}">
        <p14:creationId xmlns:p14="http://schemas.microsoft.com/office/powerpoint/2010/main" val="1038968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2C58C5C-B679-B54D-834D-ADBB26D21379}" type="datetimeFigureOut">
              <a:rPr lang="fr-FR" smtClean="0"/>
              <a:t>18/07/2022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DC7CEC9-7D4B-B94E-A7EA-F4C21D94EFAC}" type="slidenum">
              <a:rPr lang="fr-FR" smtClean="0"/>
              <a:t>‹N°›</a:t>
            </a:fld>
            <a:endParaRPr lang="fr-FR"/>
          </a:p>
        </p:txBody>
      </p:sp>
    </p:spTree>
    <p:extLst>
      <p:ext uri="{BB962C8B-B14F-4D97-AF65-F5344CB8AC3E}">
        <p14:creationId xmlns:p14="http://schemas.microsoft.com/office/powerpoint/2010/main" val="2788156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fr-FR"/>
              <a:t>Modifiez le style du titre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fr-FR"/>
              <a:t>Cliquez pour modifier les styles du texte du masque</a:t>
            </a:r>
          </a:p>
        </p:txBody>
      </p:sp>
      <p:sp>
        <p:nvSpPr>
          <p:cNvPr id="4" name="Content Placeholder 3"/>
          <p:cNvSpPr>
            <a:spLocks noGrp="1"/>
          </p:cNvSpPr>
          <p:nvPr>
            <p:ph sz="half" idx="2"/>
          </p:nvPr>
        </p:nvSpPr>
        <p:spPr>
          <a:xfrm>
            <a:off x="692826" y="2839085"/>
            <a:ext cx="4255174"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fr-FR"/>
              <a:t>Cliquez pour modifier les styles du texte du masque</a:t>
            </a:r>
          </a:p>
        </p:txBody>
      </p:sp>
      <p:sp>
        <p:nvSpPr>
          <p:cNvPr id="6" name="Content Placeholder 5"/>
          <p:cNvSpPr>
            <a:spLocks noGrp="1"/>
          </p:cNvSpPr>
          <p:nvPr>
            <p:ph sz="quarter" idx="4"/>
          </p:nvPr>
        </p:nvSpPr>
        <p:spPr>
          <a:xfrm>
            <a:off x="5092066" y="2839085"/>
            <a:ext cx="4276130"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2C58C5C-B679-B54D-834D-ADBB26D21379}" type="datetimeFigureOut">
              <a:rPr lang="fr-FR" smtClean="0"/>
              <a:t>18/07/2022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DC7CEC9-7D4B-B94E-A7EA-F4C21D94EFAC}" type="slidenum">
              <a:rPr lang="fr-FR" smtClean="0"/>
              <a:t>‹N°›</a:t>
            </a:fld>
            <a:endParaRPr lang="fr-FR"/>
          </a:p>
        </p:txBody>
      </p:sp>
    </p:spTree>
    <p:extLst>
      <p:ext uri="{BB962C8B-B14F-4D97-AF65-F5344CB8AC3E}">
        <p14:creationId xmlns:p14="http://schemas.microsoft.com/office/powerpoint/2010/main" val="170681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2C58C5C-B679-B54D-834D-ADBB26D21379}" type="datetimeFigureOut">
              <a:rPr lang="fr-FR" smtClean="0"/>
              <a:t>18/07/2022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DC7CEC9-7D4B-B94E-A7EA-F4C21D94EFAC}" type="slidenum">
              <a:rPr lang="fr-FR" smtClean="0"/>
              <a:t>‹N°›</a:t>
            </a:fld>
            <a:endParaRPr lang="fr-FR"/>
          </a:p>
        </p:txBody>
      </p:sp>
    </p:spTree>
    <p:extLst>
      <p:ext uri="{BB962C8B-B14F-4D97-AF65-F5344CB8AC3E}">
        <p14:creationId xmlns:p14="http://schemas.microsoft.com/office/powerpoint/2010/main" val="23969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C58C5C-B679-B54D-834D-ADBB26D21379}" type="datetimeFigureOut">
              <a:rPr lang="fr-FR" smtClean="0"/>
              <a:t>18/07/2022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DC7CEC9-7D4B-B94E-A7EA-F4C21D94EFAC}" type="slidenum">
              <a:rPr lang="fr-FR" smtClean="0"/>
              <a:t>‹N°›</a:t>
            </a:fld>
            <a:endParaRPr lang="fr-FR"/>
          </a:p>
        </p:txBody>
      </p:sp>
    </p:spTree>
    <p:extLst>
      <p:ext uri="{BB962C8B-B14F-4D97-AF65-F5344CB8AC3E}">
        <p14:creationId xmlns:p14="http://schemas.microsoft.com/office/powerpoint/2010/main" val="3039627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fr-FR"/>
              <a:t>Modifiez le style du titre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2C58C5C-B679-B54D-834D-ADBB26D21379}" type="datetimeFigureOut">
              <a:rPr lang="fr-FR" smtClean="0"/>
              <a:t>18/07/2022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DC7CEC9-7D4B-B94E-A7EA-F4C21D94EFAC}" type="slidenum">
              <a:rPr lang="fr-FR" smtClean="0"/>
              <a:t>‹N°›</a:t>
            </a:fld>
            <a:endParaRPr lang="fr-FR"/>
          </a:p>
        </p:txBody>
      </p:sp>
    </p:spTree>
    <p:extLst>
      <p:ext uri="{BB962C8B-B14F-4D97-AF65-F5344CB8AC3E}">
        <p14:creationId xmlns:p14="http://schemas.microsoft.com/office/powerpoint/2010/main" val="3703148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fr-FR"/>
              <a:t>Modifiez le style du titre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fr-FR"/>
              <a:t>Cliquez sur l'icône pour ajouter une image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2C58C5C-B679-B54D-834D-ADBB26D21379}" type="datetimeFigureOut">
              <a:rPr lang="fr-FR" smtClean="0"/>
              <a:t>18/07/2022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DC7CEC9-7D4B-B94E-A7EA-F4C21D94EFAC}" type="slidenum">
              <a:rPr lang="fr-FR" smtClean="0"/>
              <a:t>‹N°›</a:t>
            </a:fld>
            <a:endParaRPr lang="fr-FR"/>
          </a:p>
        </p:txBody>
      </p:sp>
    </p:spTree>
    <p:extLst>
      <p:ext uri="{BB962C8B-B14F-4D97-AF65-F5344CB8AC3E}">
        <p14:creationId xmlns:p14="http://schemas.microsoft.com/office/powerpoint/2010/main" val="4292420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A2C58C5C-B679-B54D-834D-ADBB26D21379}" type="datetimeFigureOut">
              <a:rPr lang="fr-FR" smtClean="0"/>
              <a:t>18/07/2022</a:t>
            </a:fld>
            <a:endParaRPr lang="fr-F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8DC7CEC9-7D4B-B94E-A7EA-F4C21D94EFAC}" type="slidenum">
              <a:rPr lang="fr-FR" smtClean="0"/>
              <a:t>‹N°›</a:t>
            </a:fld>
            <a:endParaRPr lang="fr-FR"/>
          </a:p>
        </p:txBody>
      </p:sp>
    </p:spTree>
    <p:extLst>
      <p:ext uri="{BB962C8B-B14F-4D97-AF65-F5344CB8AC3E}">
        <p14:creationId xmlns:p14="http://schemas.microsoft.com/office/powerpoint/2010/main" val="18470175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trategyzer.com/" TargetMode="External"/><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hyperlink" Target="https://buildsuccessfulstartups.com/startup-tool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hbr.org/2015/01/what-is-a-business-model?msclkid=3d09455cba7d11ec91235f18dad36e1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bstrategyhub.com/50-types-of-business-models-the-best-examples-of-companies-using-it/?msclkid=7ccab93aba7c11eca9b888399dd78e5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hyperlink" Target="https://www.investopedia.com/terms/b/businessmodel.asp"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misturaurbana.com/" TargetMode="External"/><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hyperlink" Target="https://misturaurbana.com/urbanization-street-culture-and-urban-health/" TargetMode="Externa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hyperlink" Target="https://railsware.com/blog/5-lean-canvas-examples/" TargetMode="External"/><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ba.gov/business-guide/plan-your-business/write-your-business-plan" TargetMode="External"/><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ing.com/videos/search?q=Lego+Story+how+to+create+a+startup&amp;docid=608053887779416648&amp;mid=0C05768C7F2D111DEFCD0C05768C7F2D111DEFCD&amp;view=detail&amp;FORM=VIRE"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hyperlink" Target="https://streetcvlture.com/" TargetMode="External"/><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hyperlink" Target="https://streetcvlture.com/pages/music" TargetMode="External"/><Relationship Id="rId4" Type="http://schemas.openxmlformats.org/officeDocument/2006/relationships/hyperlink" Target="https://streetcvlture.com/pages/studio-gallery"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5" Type="http://schemas.openxmlformats.org/officeDocument/2006/relationships/image" Target="../media/image97.png"/><Relationship Id="rId2" Type="http://schemas.openxmlformats.org/officeDocument/2006/relationships/image" Target="../media/image74.png"/><Relationship Id="rId16" Type="http://schemas.openxmlformats.org/officeDocument/2006/relationships/image" Target="../media/image88.png"/><Relationship Id="rId20" Type="http://schemas.openxmlformats.org/officeDocument/2006/relationships/image" Target="../media/image92.png"/><Relationship Id="rId29"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6.png"/><Relationship Id="rId32" Type="http://schemas.openxmlformats.org/officeDocument/2006/relationships/image" Target="../media/image104.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png"/><Relationship Id="rId10" Type="http://schemas.openxmlformats.org/officeDocument/2006/relationships/image" Target="../media/image82.png"/><Relationship Id="rId19" Type="http://schemas.openxmlformats.org/officeDocument/2006/relationships/image" Target="../media/image91.png"/><Relationship Id="rId31" Type="http://schemas.openxmlformats.org/officeDocument/2006/relationships/image" Target="../media/image103.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png"/><Relationship Id="rId30"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 Id="rId4" Type="http://schemas.openxmlformats.org/officeDocument/2006/relationships/hyperlink" Target="https://streetartagency.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streetartagency.com/services/"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streetartagency.com/servic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streetartagency.com/service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hyperlink" Target="https://searchingforstreetart.files.wordpress.com/2014/08/30-yoga.jpg"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image" Target="../media/image139.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hyperlink" Target="https://www.bdc.ca/en/articles-tools/entrepreneur-toolkit/business-assessments/self-assessment-test-your-entrepreneurial-potential" TargetMode="External"/><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2.pn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www.street-culture.eu/" TargetMode="External"/><Relationship Id="rId7"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hyperlink" Target="http://www.facebook.com/streetcultureforreg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amazon.com/The-New-Thing-Silicon-Valley/dp/0393347818"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news.artnet.com/art-world/la-keeps-beloved-mural-gets-a-new-one-from-shepard-fairey-6175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916292" y="4292602"/>
            <a:ext cx="8380110" cy="2227020"/>
          </a:xfrm>
          <a:prstGeom prst="rect">
            <a:avLst/>
          </a:prstGeom>
        </p:spPr>
        <p:txBody>
          <a:bodyPr vert="horz" wrap="square" lIns="0" tIns="12700" rIns="0" bIns="0" rtlCol="0">
            <a:spAutoFit/>
          </a:bodyPr>
          <a:lstStyle/>
          <a:p>
            <a:pPr marL="297928" marR="5038">
              <a:lnSpc>
                <a:spcPct val="100000"/>
              </a:lnSpc>
              <a:spcBef>
                <a:spcPts val="102"/>
              </a:spcBef>
            </a:pPr>
            <a:r>
              <a:rPr lang="en-US" spc="205" dirty="0">
                <a:highlight>
                  <a:srgbClr val="C0C0C0"/>
                </a:highlight>
              </a:rPr>
              <a:t>IDÉATION : CONCEPTION DU BUSINESS MODEL, STRUCTURES ET OUTILS DE L’ENTREPRISE, BUSINESS PLAN</a:t>
            </a:r>
          </a:p>
        </p:txBody>
      </p:sp>
      <p:grpSp>
        <p:nvGrpSpPr>
          <p:cNvPr id="3" name="object 3"/>
          <p:cNvGrpSpPr/>
          <p:nvPr/>
        </p:nvGrpSpPr>
        <p:grpSpPr>
          <a:xfrm>
            <a:off x="1214120" y="647660"/>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sz="1802"/>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sz="1802"/>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sz="1802"/>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sz="1802"/>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sz="1802"/>
            </a:p>
          </p:txBody>
        </p:sp>
        <p:pic>
          <p:nvPicPr>
            <p:cNvPr id="9" name="object 9"/>
            <p:cNvPicPr/>
            <p:nvPr/>
          </p:nvPicPr>
          <p:blipFill>
            <a:blip r:embed="rId2" cstate="print"/>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sz="1802"/>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sz="1802"/>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sz="1802"/>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sz="1802"/>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sz="1802"/>
            </a:p>
          </p:txBody>
        </p:sp>
        <p:pic>
          <p:nvPicPr>
            <p:cNvPr id="15" name="object 15"/>
            <p:cNvPicPr/>
            <p:nvPr/>
          </p:nvPicPr>
          <p:blipFill>
            <a:blip r:embed="rId3" cstate="print"/>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sz="1802"/>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sz="1802"/>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sz="1802"/>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sz="1802"/>
            </a:p>
          </p:txBody>
        </p:sp>
      </p:grpSp>
      <p:sp>
        <p:nvSpPr>
          <p:cNvPr id="24" name="object 24"/>
          <p:cNvSpPr txBox="1"/>
          <p:nvPr/>
        </p:nvSpPr>
        <p:spPr>
          <a:xfrm>
            <a:off x="1447802" y="3683002"/>
            <a:ext cx="1675408" cy="382605"/>
          </a:xfrm>
          <a:prstGeom prst="rect">
            <a:avLst/>
          </a:prstGeom>
        </p:spPr>
        <p:txBody>
          <a:bodyPr vert="horz" wrap="square" lIns="0" tIns="12700" rIns="0" bIns="0" rtlCol="0">
            <a:spAutoFit/>
          </a:bodyPr>
          <a:lstStyle/>
          <a:p>
            <a:pPr marL="12954">
              <a:spcBef>
                <a:spcPts val="102"/>
              </a:spcBef>
            </a:pPr>
            <a:r>
              <a:rPr sz="2403" spc="82" dirty="0">
                <a:solidFill>
                  <a:srgbClr val="FFFFFF"/>
                </a:solidFill>
                <a:latin typeface="Trebuchet MS" panose="020B0703020202090204"/>
                <a:cs typeface="Trebuchet MS" panose="020B0703020202090204"/>
              </a:rPr>
              <a:t>MODULE </a:t>
            </a:r>
            <a:r>
              <a:rPr lang="pt-PT" sz="2403" spc="74" dirty="0">
                <a:solidFill>
                  <a:srgbClr val="FFFFFF"/>
                </a:solidFill>
                <a:latin typeface="Trebuchet MS" panose="020B0703020202090204"/>
                <a:cs typeface="Trebuchet MS" panose="020B0703020202090204"/>
              </a:rPr>
              <a:t>2</a:t>
            </a:r>
            <a:endParaRPr sz="2403" dirty="0">
              <a:latin typeface="Trebuchet MS" panose="020B0703020202090204"/>
              <a:cs typeface="Trebuchet MS" panose="020B0703020202090204"/>
            </a:endParaRPr>
          </a:p>
        </p:txBody>
      </p:sp>
      <p:sp>
        <p:nvSpPr>
          <p:cNvPr id="27" name="object 13"/>
          <p:cNvSpPr txBox="1"/>
          <p:nvPr/>
        </p:nvSpPr>
        <p:spPr>
          <a:xfrm>
            <a:off x="76201" y="3022706"/>
            <a:ext cx="122982" cy="4647764"/>
          </a:xfrm>
          <a:prstGeom prst="rect">
            <a:avLst/>
          </a:prstGeom>
        </p:spPr>
        <p:txBody>
          <a:bodyPr vert="vert270" wrap="square" lIns="0" tIns="1270" rIns="0" bIns="0" rtlCol="0">
            <a:spAutoFit/>
          </a:bodyPr>
          <a:lstStyle/>
          <a:p>
            <a:pPr marL="12954">
              <a:spcBef>
                <a:spcPts val="11"/>
              </a:spcBef>
            </a:pPr>
            <a:r>
              <a:rPr lang="en-US" sz="799" dirty="0">
                <a:latin typeface="inherit"/>
              </a:rPr>
              <a:t>Photo par Julio Motta à </a:t>
            </a:r>
            <a:r>
              <a:rPr lang="en-US" sz="799" dirty="0" err="1">
                <a:latin typeface="inherit"/>
              </a:rPr>
              <a:t>Pexels.com</a:t>
            </a:r>
            <a:endParaRPr sz="799" dirty="0">
              <a:latin typeface="Trebuchet MS" panose="020B0703020202090204"/>
              <a:cs typeface="Trebuchet MS" panose="020B0703020202090204"/>
            </a:endParaRPr>
          </a:p>
        </p:txBody>
      </p:sp>
      <p:sp>
        <p:nvSpPr>
          <p:cNvPr id="22" name="TextBox 43">
            <a:extLst>
              <a:ext uri="{FF2B5EF4-FFF2-40B4-BE49-F238E27FC236}">
                <a16:creationId xmlns:a16="http://schemas.microsoft.com/office/drawing/2014/main" id="{55B51942-361C-C041-BFE1-AABBAD28DD4F}"/>
              </a:ext>
            </a:extLst>
          </p:cNvPr>
          <p:cNvSpPr txBox="1"/>
          <p:nvPr/>
        </p:nvSpPr>
        <p:spPr>
          <a:xfrm>
            <a:off x="152400" y="7152323"/>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23" name="Picture 44" descr="Graphical user interface, text, application&#10;&#10;Description automatically generated">
            <a:extLst>
              <a:ext uri="{FF2B5EF4-FFF2-40B4-BE49-F238E27FC236}">
                <a16:creationId xmlns:a16="http://schemas.microsoft.com/office/drawing/2014/main" id="{B27A5A97-F9E5-BC4D-9F5D-B091A6C18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49" y="7368210"/>
            <a:ext cx="1871819" cy="3842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533400" y="914401"/>
            <a:ext cx="3516629" cy="1090042"/>
          </a:xfrm>
          <a:prstGeom prst="rect">
            <a:avLst/>
          </a:prstGeom>
        </p:spPr>
        <p:txBody>
          <a:bodyPr vert="horz" wrap="square" lIns="0" tIns="63500" rIns="0" bIns="0" rtlCol="0" anchor="ctr">
            <a:spAutoFit/>
          </a:bodyPr>
          <a:lstStyle/>
          <a:p>
            <a:pPr marL="12954" marR="5038">
              <a:lnSpc>
                <a:spcPts val="4001"/>
              </a:lnSpc>
              <a:spcBef>
                <a:spcPts val="499"/>
              </a:spcBef>
            </a:pPr>
            <a:r>
              <a:rPr lang="pt-PT" sz="3597" spc="100" dirty="0">
                <a:solidFill>
                  <a:srgbClr val="1D1D1B"/>
                </a:solidFill>
                <a:latin typeface="Trebuchet MS" panose="020B0703020202090204"/>
                <a:cs typeface="Trebuchet MS" panose="020B0703020202090204"/>
              </a:rPr>
              <a:t>Street </a:t>
            </a:r>
            <a:r>
              <a:rPr lang="pt-PT" sz="3597" spc="100" dirty="0" err="1">
                <a:solidFill>
                  <a:srgbClr val="1D1D1B"/>
                </a:solidFill>
                <a:latin typeface="Trebuchet MS" panose="020B0703020202090204"/>
                <a:cs typeface="Trebuchet MS" panose="020B0703020202090204"/>
              </a:rPr>
              <a:t>Art</a:t>
            </a:r>
            <a:r>
              <a:rPr lang="pt-PT" sz="3597" spc="100" dirty="0">
                <a:solidFill>
                  <a:srgbClr val="1D1D1B"/>
                </a:solidFill>
                <a:latin typeface="Trebuchet MS" panose="020B0703020202090204"/>
                <a:cs typeface="Trebuchet MS" panose="020B0703020202090204"/>
              </a:rPr>
              <a:t> </a:t>
            </a:r>
            <a:r>
              <a:rPr lang="pt-PT" sz="3597" spc="100" dirty="0" err="1">
                <a:solidFill>
                  <a:srgbClr val="1D1D1B"/>
                </a:solidFill>
                <a:latin typeface="Trebuchet MS" panose="020B0703020202090204"/>
                <a:cs typeface="Trebuchet MS" panose="020B0703020202090204"/>
              </a:rPr>
              <a:t>et</a:t>
            </a:r>
            <a:r>
              <a:rPr lang="pt-PT" sz="3597" spc="100" dirty="0">
                <a:solidFill>
                  <a:srgbClr val="1D1D1B"/>
                </a:solidFill>
                <a:latin typeface="Trebuchet MS" panose="020B0703020202090204"/>
                <a:cs typeface="Trebuchet MS" panose="020B0703020202090204"/>
              </a:rPr>
              <a:t> commerces</a:t>
            </a:r>
            <a:endParaRPr sz="3597" dirty="0">
              <a:latin typeface="Trebuchet MS" panose="020B0703020202090204"/>
              <a:cs typeface="Trebuchet MS" panose="020B0703020202090204"/>
            </a:endParaRPr>
          </a:p>
        </p:txBody>
      </p:sp>
      <p:sp>
        <p:nvSpPr>
          <p:cNvPr id="8" name="object 8"/>
          <p:cNvSpPr txBox="1"/>
          <p:nvPr/>
        </p:nvSpPr>
        <p:spPr>
          <a:xfrm>
            <a:off x="533399" y="2203769"/>
            <a:ext cx="3276600" cy="4449936"/>
          </a:xfrm>
          <a:prstGeom prst="rect">
            <a:avLst/>
          </a:prstGeom>
        </p:spPr>
        <p:txBody>
          <a:bodyPr vert="horz" wrap="square" lIns="0" tIns="12700" rIns="0" bIns="0" rtlCol="0">
            <a:spAutoFit/>
          </a:bodyPr>
          <a:lstStyle/>
          <a:p>
            <a:pPr algn="l" fontAlgn="base"/>
            <a:r>
              <a:rPr lang="en-US" sz="1802" spc="-65" dirty="0">
                <a:solidFill>
                  <a:srgbClr val="1D1D1B"/>
                </a:solidFill>
                <a:latin typeface="Trebuchet MS" panose="020B0703020202090204"/>
              </a:rPr>
              <a:t>Il est très intéressant de voir comment le Street Art </a:t>
            </a:r>
            <a:r>
              <a:rPr lang="en-US" sz="1802" spc="-65" dirty="0" err="1">
                <a:solidFill>
                  <a:srgbClr val="1D1D1B"/>
                </a:solidFill>
                <a:latin typeface="Trebuchet MS" panose="020B0703020202090204"/>
              </a:rPr>
              <a:t>interagit</a:t>
            </a:r>
            <a:r>
              <a:rPr lang="en-US" sz="1802" spc="-65" dirty="0">
                <a:solidFill>
                  <a:srgbClr val="1D1D1B"/>
                </a:solidFill>
                <a:latin typeface="Trebuchet MS" panose="020B0703020202090204"/>
              </a:rPr>
              <a:t> avec les entreprises locales. Certains artistes sont chargés de peindre une fresque murale pour ajouter de la vie aux murs des restaurants ou des bars. Dans un sens, leur art est commercialisé.</a:t>
            </a:r>
          </a:p>
          <a:p>
            <a:pPr algn="l" fontAlgn="base"/>
            <a:endParaRPr lang="en-US" sz="1802" spc="-65" dirty="0">
              <a:solidFill>
                <a:srgbClr val="1D1D1B"/>
              </a:solidFill>
              <a:latin typeface="Trebuchet MS" panose="020B0703020202090204"/>
            </a:endParaRPr>
          </a:p>
          <a:p>
            <a:pPr algn="l" fontAlgn="base"/>
            <a:endParaRPr lang="en-US" sz="1802" spc="-65" dirty="0">
              <a:solidFill>
                <a:srgbClr val="1D1D1B"/>
              </a:solidFill>
              <a:latin typeface="Trebuchet MS" panose="020B0703020202090204"/>
            </a:endParaRPr>
          </a:p>
          <a:p>
            <a:pPr marL="12954" marR="61169" fontAlgn="base"/>
            <a:r>
              <a:rPr lang="en-US" sz="1802" b="1" i="1" spc="-60" dirty="0">
                <a:solidFill>
                  <a:srgbClr val="D21924"/>
                </a:solidFill>
                <a:latin typeface="Trebuchet MS" panose="020B0703020202090204"/>
              </a:rPr>
              <a:t>Par exemple, </a:t>
            </a:r>
            <a:r>
              <a:rPr lang="en-US" sz="1802" b="1" i="1" spc="-60" dirty="0" err="1">
                <a:solidFill>
                  <a:srgbClr val="D21924"/>
                </a:solidFill>
                <a:latin typeface="Trebuchet MS" panose="020B0703020202090204"/>
              </a:rPr>
              <a:t>voici</a:t>
            </a:r>
            <a:r>
              <a:rPr lang="en-US" sz="1802" b="1" i="1" spc="-60" dirty="0">
                <a:solidFill>
                  <a:srgbClr val="D21924"/>
                </a:solidFill>
                <a:latin typeface="Trebuchet MS" panose="020B0703020202090204"/>
              </a:rPr>
              <a:t> le magasin Dangerfield, près de la gare de Flinders, dont les murs sont ornés </a:t>
            </a:r>
            <a:r>
              <a:rPr lang="en-US" sz="1802" b="1" i="1" spc="-60" dirty="0" err="1">
                <a:solidFill>
                  <a:srgbClr val="D21924"/>
                </a:solidFill>
                <a:latin typeface="Trebuchet MS" panose="020B0703020202090204"/>
              </a:rPr>
              <a:t>d'œuvres</a:t>
            </a:r>
            <a:r>
              <a:rPr lang="en-US" sz="1802" b="1" i="1" spc="-60" dirty="0">
                <a:solidFill>
                  <a:srgbClr val="D21924"/>
                </a:solidFill>
                <a:latin typeface="Trebuchet MS" panose="020B0703020202090204"/>
              </a:rPr>
              <a:t> de Street Art pour </a:t>
            </a:r>
            <a:r>
              <a:rPr lang="en-US" sz="1802" b="1" i="1" spc="-60" dirty="0" err="1">
                <a:solidFill>
                  <a:srgbClr val="D21924"/>
                </a:solidFill>
                <a:latin typeface="Trebuchet MS" panose="020B0703020202090204"/>
              </a:rPr>
              <a:t>soulignier</a:t>
            </a:r>
            <a:r>
              <a:rPr lang="en-US" sz="1802" b="1" i="1" spc="-60" dirty="0">
                <a:solidFill>
                  <a:srgbClr val="D21924"/>
                </a:solidFill>
                <a:latin typeface="Trebuchet MS" panose="020B0703020202090204"/>
              </a:rPr>
              <a:t> </a:t>
            </a:r>
            <a:r>
              <a:rPr lang="en-US" sz="1802" b="1" i="1" spc="-60" dirty="0" err="1">
                <a:solidFill>
                  <a:srgbClr val="D21924"/>
                </a:solidFill>
                <a:latin typeface="Trebuchet MS" panose="020B0703020202090204"/>
              </a:rPr>
              <a:t>l’ambiance</a:t>
            </a:r>
            <a:r>
              <a:rPr lang="en-US" sz="1802" b="1" i="1" spc="-60" dirty="0">
                <a:solidFill>
                  <a:srgbClr val="D21924"/>
                </a:solidFill>
                <a:latin typeface="Trebuchet MS" panose="020B0703020202090204"/>
              </a:rPr>
              <a:t> </a:t>
            </a:r>
            <a:r>
              <a:rPr lang="en-US" sz="1802" b="1" i="1" spc="-60" dirty="0" err="1">
                <a:solidFill>
                  <a:srgbClr val="D21924"/>
                </a:solidFill>
                <a:latin typeface="Trebuchet MS" panose="020B0703020202090204"/>
              </a:rPr>
              <a:t>artistique</a:t>
            </a:r>
            <a:r>
              <a:rPr lang="en-US" sz="1802" b="1" i="1" spc="-60" dirty="0">
                <a:solidFill>
                  <a:srgbClr val="D21924"/>
                </a:solidFill>
                <a:latin typeface="Trebuchet MS" panose="020B0703020202090204"/>
              </a:rPr>
              <a:t> du lieu.</a:t>
            </a:r>
          </a:p>
        </p:txBody>
      </p:sp>
      <p:pic>
        <p:nvPicPr>
          <p:cNvPr id="10" name="Picture 8"/>
          <p:cNvPicPr>
            <a:picLocks noChangeAspect="1" noChangeArrowheads="1"/>
          </p:cNvPicPr>
          <p:nvPr/>
        </p:nvPicPr>
        <p:blipFill>
          <a:blip r:embed="rId2" cstate="print">
            <a:alphaModFix amt="66000"/>
            <a:extLst>
              <a:ext uri="{28A0092B-C50C-407E-A947-70E740481C1C}">
                <a14:useLocalDpi xmlns:a14="http://schemas.microsoft.com/office/drawing/2010/main" val="0"/>
              </a:ext>
            </a:extLst>
          </a:blip>
          <a:srcRect/>
          <a:stretch>
            <a:fillRect/>
          </a:stretch>
        </p:blipFill>
        <p:spPr bwMode="auto">
          <a:xfrm>
            <a:off x="3845860" y="2971802"/>
            <a:ext cx="6212542" cy="4800601"/>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13"/>
          <p:cNvSpPr txBox="1"/>
          <p:nvPr/>
        </p:nvSpPr>
        <p:spPr>
          <a:xfrm>
            <a:off x="9753603" y="5105400"/>
            <a:ext cx="153440" cy="2578735"/>
          </a:xfrm>
          <a:prstGeom prst="rect">
            <a:avLst/>
          </a:prstGeom>
        </p:spPr>
        <p:txBody>
          <a:bodyPr vert="vert270" wrap="square" lIns="0" tIns="1270" rIns="0" bIns="0" rtlCol="0">
            <a:spAutoFit/>
          </a:bodyPr>
          <a:lstStyle/>
          <a:p>
            <a:pPr marL="12954">
              <a:spcBef>
                <a:spcPts val="11"/>
              </a:spcBef>
            </a:pPr>
            <a:r>
              <a:rPr lang="en-US" sz="997" dirty="0">
                <a:latin typeface="inherit"/>
              </a:rPr>
              <a:t> sur www.searchingforstreetart.wordpress.com</a:t>
            </a:r>
            <a:endParaRPr sz="997" dirty="0">
              <a:latin typeface="Trebuchet MS" panose="020B0703020202090204"/>
              <a:cs typeface="Trebuchet MS" panose="020B070302020209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 y="0"/>
            <a:ext cx="2263774"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sz="1802"/>
          </a:p>
        </p:txBody>
      </p:sp>
      <p:sp>
        <p:nvSpPr>
          <p:cNvPr id="3" name="object 3"/>
          <p:cNvSpPr/>
          <p:nvPr/>
        </p:nvSpPr>
        <p:spPr>
          <a:xfrm>
            <a:off x="5739154" y="2"/>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sz="1802"/>
          </a:p>
        </p:txBody>
      </p:sp>
      <p:grpSp>
        <p:nvGrpSpPr>
          <p:cNvPr id="4" name="object 4"/>
          <p:cNvGrpSpPr/>
          <p:nvPr/>
        </p:nvGrpSpPr>
        <p:grpSpPr>
          <a:xfrm>
            <a:off x="2" y="3011807"/>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sz="1802"/>
            </a:p>
          </p:txBody>
        </p:sp>
        <p:pic>
          <p:nvPicPr>
            <p:cNvPr id="6" name="object 6"/>
            <p:cNvPicPr/>
            <p:nvPr/>
          </p:nvPicPr>
          <p:blipFill>
            <a:blip r:embed="rId2" cstate="print"/>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sz="1802"/>
            </a:p>
          </p:txBody>
        </p:sp>
      </p:grpSp>
      <p:sp>
        <p:nvSpPr>
          <p:cNvPr id="9" name="object 9"/>
          <p:cNvSpPr txBox="1"/>
          <p:nvPr/>
        </p:nvSpPr>
        <p:spPr>
          <a:xfrm>
            <a:off x="1142989" y="3036236"/>
            <a:ext cx="4098926" cy="1979388"/>
          </a:xfrm>
          <a:prstGeom prst="rect">
            <a:avLst/>
          </a:prstGeom>
        </p:spPr>
        <p:txBody>
          <a:bodyPr vert="horz" wrap="square" lIns="0" tIns="12700" rIns="0" bIns="0" rtlCol="0">
            <a:spAutoFit/>
          </a:bodyPr>
          <a:lstStyle/>
          <a:p>
            <a:pPr marL="160478">
              <a:spcBef>
                <a:spcPts val="102"/>
              </a:spcBef>
            </a:pPr>
            <a:r>
              <a:rPr sz="2102" b="1" spc="114" dirty="0">
                <a:solidFill>
                  <a:srgbClr val="EEEDF3"/>
                </a:solidFill>
                <a:latin typeface="Trebuchet MS" panose="020B0703020202090204"/>
                <a:cs typeface="Trebuchet MS" panose="020B0703020202090204"/>
              </a:rPr>
              <a:t>MODULE </a:t>
            </a:r>
            <a:r>
              <a:rPr lang="pt-PT" sz="2102" b="1" spc="-65" dirty="0">
                <a:solidFill>
                  <a:srgbClr val="EEEDF3"/>
                </a:solidFill>
                <a:latin typeface="Trebuchet MS" panose="020B0703020202090204"/>
                <a:cs typeface="Trebuchet MS" panose="020B0703020202090204"/>
              </a:rPr>
              <a:t>2 </a:t>
            </a:r>
          </a:p>
          <a:p>
            <a:pPr marL="160478">
              <a:spcBef>
                <a:spcPts val="102"/>
              </a:spcBef>
            </a:pPr>
            <a:endParaRPr lang="pt-PT" sz="2102" b="1" i="1" spc="-65" dirty="0">
              <a:solidFill>
                <a:srgbClr val="EEEDF3"/>
              </a:solidFill>
              <a:latin typeface="Trebuchet MS" panose="020B0703020202090204"/>
            </a:endParaRPr>
          </a:p>
          <a:p>
            <a:pPr marL="160478">
              <a:spcBef>
                <a:spcPts val="102"/>
              </a:spcBef>
            </a:pPr>
            <a:r>
              <a:rPr lang="en-US" sz="2102" b="1" i="1" spc="-50" dirty="0">
                <a:solidFill>
                  <a:srgbClr val="1D1D1B"/>
                </a:solidFill>
                <a:highlight>
                  <a:srgbClr val="FFFF00"/>
                </a:highlight>
                <a:latin typeface="Trebuchet MS" panose="020B0703020202090204"/>
              </a:rPr>
              <a:t>Prendre l'initiative </a:t>
            </a:r>
            <a:r>
              <a:rPr lang="en-US" sz="2102" b="1" i="1" spc="-50" dirty="0">
                <a:solidFill>
                  <a:srgbClr val="1D1D1B"/>
                </a:solidFill>
                <a:latin typeface="Trebuchet MS" panose="020B0703020202090204"/>
              </a:rPr>
              <a:t>: identifier et rechercher de nouveaux </a:t>
            </a:r>
            <a:r>
              <a:rPr lang="en-US" sz="2102" b="1" i="1" spc="-50" dirty="0" err="1">
                <a:solidFill>
                  <a:srgbClr val="1D1D1B"/>
                </a:solidFill>
                <a:latin typeface="Trebuchet MS" panose="020B0703020202090204"/>
              </a:rPr>
              <a:t>modèles</a:t>
            </a:r>
            <a:r>
              <a:rPr lang="en-US" sz="2102" b="1" i="1" spc="-50" dirty="0">
                <a:solidFill>
                  <a:srgbClr val="1D1D1B"/>
                </a:solidFill>
                <a:latin typeface="Trebuchet MS" panose="020B0703020202090204"/>
              </a:rPr>
              <a:t> </a:t>
            </a:r>
            <a:r>
              <a:rPr lang="en-US" sz="2102" b="1" i="1" spc="-50" dirty="0" err="1">
                <a:solidFill>
                  <a:srgbClr val="1D1D1B"/>
                </a:solidFill>
                <a:latin typeface="Trebuchet MS" panose="020B0703020202090204"/>
              </a:rPr>
              <a:t>d'entreprise</a:t>
            </a:r>
            <a:r>
              <a:rPr lang="en-US" sz="2102" b="1" i="1" spc="-50" dirty="0">
                <a:solidFill>
                  <a:srgbClr val="1D1D1B"/>
                </a:solidFill>
                <a:latin typeface="Trebuchet MS" panose="020B0703020202090204"/>
              </a:rPr>
              <a:t> des facteurs de </a:t>
            </a:r>
            <a:r>
              <a:rPr lang="en-US" sz="2102" b="1" i="1" spc="-50" dirty="0" err="1">
                <a:solidFill>
                  <a:srgbClr val="1D1D1B"/>
                </a:solidFill>
                <a:latin typeface="Trebuchet MS" panose="020B0703020202090204"/>
              </a:rPr>
              <a:t>réussite</a:t>
            </a:r>
            <a:r>
              <a:rPr lang="en-US" sz="2102" b="1" i="1" spc="-50" dirty="0">
                <a:solidFill>
                  <a:srgbClr val="1D1D1B"/>
                </a:solidFill>
                <a:latin typeface="Trebuchet MS" panose="020B0703020202090204"/>
              </a:rPr>
              <a:t> </a:t>
            </a:r>
            <a:r>
              <a:rPr lang="en-US" sz="2102" b="1" i="1" spc="-50" dirty="0" err="1">
                <a:solidFill>
                  <a:srgbClr val="1D1D1B"/>
                </a:solidFill>
                <a:latin typeface="Trebuchet MS" panose="020B0703020202090204"/>
              </a:rPr>
              <a:t>innovants</a:t>
            </a:r>
            <a:r>
              <a:rPr lang="en-US" sz="2102" b="1" i="1" spc="-50" dirty="0">
                <a:solidFill>
                  <a:srgbClr val="1D1D1B"/>
                </a:solidFill>
                <a:latin typeface="Trebuchet MS" panose="020B0703020202090204"/>
              </a:rPr>
              <a:t>.</a:t>
            </a:r>
            <a:endParaRPr lang="en-US" sz="2102" dirty="0">
              <a:latin typeface="Trebuchet MS" panose="020B0703020202090204"/>
              <a:cs typeface="Trebuchet MS" panose="020B0703020202090204"/>
            </a:endParaRPr>
          </a:p>
        </p:txBody>
      </p:sp>
      <p:sp>
        <p:nvSpPr>
          <p:cNvPr id="12" name="object 8">
            <a:extLst>
              <a:ext uri="{FF2B5EF4-FFF2-40B4-BE49-F238E27FC236}">
                <a16:creationId xmlns:a16="http://schemas.microsoft.com/office/drawing/2014/main" id="{916124C0-2710-7097-2277-4BE19EC2B644}"/>
              </a:ext>
            </a:extLst>
          </p:cNvPr>
          <p:cNvSpPr txBox="1">
            <a:spLocks/>
          </p:cNvSpPr>
          <p:nvPr/>
        </p:nvSpPr>
        <p:spPr>
          <a:xfrm>
            <a:off x="1066787" y="744791"/>
            <a:ext cx="5943613" cy="1931106"/>
          </a:xfrm>
          <a:prstGeom prst="rect">
            <a:avLst/>
          </a:prstGeom>
        </p:spPr>
        <p:txBody>
          <a:bodyPr vert="horz" wrap="square" lIns="0" tIns="195580" rIns="0" bIns="0" rtlCol="0" anchor="ctr">
            <a:sp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marL="12700" marR="5080">
              <a:lnSpc>
                <a:spcPts val="7200"/>
              </a:lnSpc>
              <a:spcBef>
                <a:spcPts val="1540"/>
              </a:spcBef>
            </a:pPr>
            <a:r>
              <a:rPr lang="fr-FR" sz="4000" spc="455">
                <a:solidFill>
                  <a:srgbClr val="1D1D1B"/>
                </a:solidFill>
                <a:latin typeface="Trebuchet MS" panose="020B0703020202090204"/>
                <a:cs typeface="Trebuchet MS" panose="020B0703020202090204"/>
              </a:rPr>
              <a:t>Ressources </a:t>
            </a:r>
            <a:r>
              <a:rPr lang="fr-FR" sz="4000" spc="560">
                <a:solidFill>
                  <a:srgbClr val="1D1D1B"/>
                </a:solidFill>
                <a:latin typeface="Trebuchet MS" panose="020B0703020202090204"/>
                <a:cs typeface="Trebuchet MS" panose="020B0703020202090204"/>
              </a:rPr>
              <a:t>transdisciplinaires</a:t>
            </a:r>
            <a:endParaRPr lang="fr-FR" sz="4000" dirty="0">
              <a:latin typeface="Trebuchet MS" panose="020B0703020202090204"/>
              <a:cs typeface="Trebuchet MS" panose="020B070302020209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rotWithShape="1">
          <a:blip r:embed="rId2"/>
          <a:srcRect l="16666" t="12290" r="1515" b="6902"/>
          <a:stretch>
            <a:fillRect/>
          </a:stretch>
        </p:blipFill>
        <p:spPr>
          <a:xfrm>
            <a:off x="326124" y="313158"/>
            <a:ext cx="7685405" cy="4269670"/>
          </a:xfrm>
          <a:prstGeom prst="rect">
            <a:avLst/>
          </a:prstGeom>
        </p:spPr>
      </p:pic>
      <p:sp>
        <p:nvSpPr>
          <p:cNvPr id="4" name="object 4"/>
          <p:cNvSpPr/>
          <p:nvPr/>
        </p:nvSpPr>
        <p:spPr>
          <a:xfrm>
            <a:off x="2373591" y="1831148"/>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sz="1802"/>
          </a:p>
        </p:txBody>
      </p:sp>
      <p:sp>
        <p:nvSpPr>
          <p:cNvPr id="5" name="object 5"/>
          <p:cNvSpPr/>
          <p:nvPr/>
        </p:nvSpPr>
        <p:spPr>
          <a:xfrm>
            <a:off x="6175169" y="3241613"/>
            <a:ext cx="3883231" cy="438149"/>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sz="1802"/>
          </a:p>
        </p:txBody>
      </p:sp>
      <p:sp>
        <p:nvSpPr>
          <p:cNvPr id="6" name="object 6"/>
          <p:cNvSpPr txBox="1"/>
          <p:nvPr/>
        </p:nvSpPr>
        <p:spPr>
          <a:xfrm>
            <a:off x="739308" y="6108962"/>
            <a:ext cx="9029400" cy="1566134"/>
          </a:xfrm>
          <a:prstGeom prst="rect">
            <a:avLst/>
          </a:prstGeom>
        </p:spPr>
        <p:txBody>
          <a:bodyPr vert="horz" wrap="square" lIns="0" tIns="12700" rIns="0" bIns="0" rtlCol="0">
            <a:spAutoFit/>
          </a:bodyPr>
          <a:lstStyle/>
          <a:p>
            <a:pPr marL="25188" marR="5038" indent="137450" algn="r">
              <a:spcBef>
                <a:spcPts val="1320"/>
              </a:spcBef>
            </a:pPr>
            <a:r>
              <a:rPr lang="en-US" sz="1802" spc="-70" dirty="0">
                <a:solidFill>
                  <a:srgbClr val="1D1D1B"/>
                </a:solidFill>
                <a:latin typeface="Trebuchet MS" panose="020B0703020202090204"/>
                <a:cs typeface="Trebuchet MS" panose="020B0703020202090204"/>
              </a:rPr>
              <a:t>Il s'agit d'une publication très </a:t>
            </a:r>
            <a:r>
              <a:rPr lang="en-US" sz="1802" spc="-70" dirty="0" err="1">
                <a:solidFill>
                  <a:srgbClr val="1D1D1B"/>
                </a:solidFill>
                <a:latin typeface="Trebuchet MS" panose="020B0703020202090204"/>
                <a:cs typeface="Trebuchet MS" panose="020B0703020202090204"/>
              </a:rPr>
              <a:t>complète</a:t>
            </a:r>
            <a:r>
              <a:rPr lang="en-US" sz="1802" spc="-70" dirty="0">
                <a:solidFill>
                  <a:srgbClr val="1D1D1B"/>
                </a:solidFill>
                <a:latin typeface="Trebuchet MS" panose="020B0703020202090204"/>
                <a:cs typeface="Trebuchet MS" panose="020B0703020202090204"/>
              </a:rPr>
              <a:t> </a:t>
            </a:r>
            <a:r>
              <a:rPr lang="en-US" sz="1802" spc="-70" dirty="0" err="1">
                <a:solidFill>
                  <a:srgbClr val="1D1D1B"/>
                </a:solidFill>
                <a:latin typeface="Trebuchet MS" panose="020B0703020202090204"/>
                <a:cs typeface="Trebuchet MS" panose="020B0703020202090204"/>
              </a:rPr>
              <a:t>comportant</a:t>
            </a:r>
            <a:r>
              <a:rPr lang="en-US" sz="1802" spc="-70" dirty="0">
                <a:solidFill>
                  <a:srgbClr val="1D1D1B"/>
                </a:solidFill>
                <a:latin typeface="Trebuchet MS" panose="020B0703020202090204"/>
                <a:cs typeface="Trebuchet MS" panose="020B0703020202090204"/>
              </a:rPr>
              <a:t> </a:t>
            </a:r>
            <a:r>
              <a:rPr lang="en-US" sz="1802" spc="-70" dirty="0" err="1">
                <a:solidFill>
                  <a:srgbClr val="1D1D1B"/>
                </a:solidFill>
                <a:latin typeface="Trebuchet MS" panose="020B0703020202090204"/>
                <a:cs typeface="Trebuchet MS" panose="020B0703020202090204"/>
              </a:rPr>
              <a:t>différentes</a:t>
            </a:r>
            <a:r>
              <a:rPr lang="en-US" sz="1802" spc="-70" dirty="0">
                <a:solidFill>
                  <a:srgbClr val="1D1D1B"/>
                </a:solidFill>
                <a:latin typeface="Trebuchet MS" panose="020B0703020202090204"/>
                <a:cs typeface="Trebuchet MS" panose="020B0703020202090204"/>
              </a:rPr>
              <a:t> </a:t>
            </a:r>
            <a:r>
              <a:rPr lang="en-US" sz="1802" spc="-70" dirty="0" err="1">
                <a:solidFill>
                  <a:srgbClr val="1D1D1B"/>
                </a:solidFill>
                <a:latin typeface="Trebuchet MS" panose="020B0703020202090204"/>
                <a:cs typeface="Trebuchet MS" panose="020B0703020202090204"/>
              </a:rPr>
              <a:t>méthodes</a:t>
            </a:r>
            <a:r>
              <a:rPr lang="en-US" sz="1802" spc="-70" dirty="0">
                <a:solidFill>
                  <a:srgbClr val="1D1D1B"/>
                </a:solidFill>
                <a:latin typeface="Trebuchet MS" panose="020B0703020202090204"/>
                <a:cs typeface="Trebuchet MS" panose="020B0703020202090204"/>
              </a:rPr>
              <a:t> et </a:t>
            </a:r>
            <a:r>
              <a:rPr lang="en-US" sz="1802" spc="-70" dirty="0" err="1">
                <a:solidFill>
                  <a:srgbClr val="1D1D1B"/>
                </a:solidFill>
                <a:latin typeface="Trebuchet MS" panose="020B0703020202090204"/>
                <a:cs typeface="Trebuchet MS" panose="020B0703020202090204"/>
              </a:rPr>
              <a:t>outils</a:t>
            </a:r>
            <a:r>
              <a:rPr lang="en-US" sz="1802" spc="-70" dirty="0">
                <a:solidFill>
                  <a:srgbClr val="1D1D1B"/>
                </a:solidFill>
                <a:latin typeface="Trebuchet MS" panose="020B0703020202090204"/>
                <a:cs typeface="Trebuchet MS" panose="020B0703020202090204"/>
              </a:rPr>
              <a:t> </a:t>
            </a:r>
            <a:r>
              <a:rPr lang="en-US" sz="1802" spc="-70" dirty="0" err="1">
                <a:solidFill>
                  <a:srgbClr val="1D1D1B"/>
                </a:solidFill>
                <a:latin typeface="Trebuchet MS" panose="020B0703020202090204"/>
                <a:cs typeface="Trebuchet MS" panose="020B0703020202090204"/>
              </a:rPr>
              <a:t>facilitant</a:t>
            </a:r>
            <a:r>
              <a:rPr lang="en-US" sz="1802" spc="-70" dirty="0">
                <a:solidFill>
                  <a:srgbClr val="1D1D1B"/>
                </a:solidFill>
                <a:latin typeface="Trebuchet MS" panose="020B0703020202090204"/>
                <a:cs typeface="Trebuchet MS" panose="020B0703020202090204"/>
              </a:rPr>
              <a:t> la </a:t>
            </a:r>
            <a:r>
              <a:rPr lang="en-US" sz="1802" spc="-70" dirty="0" err="1">
                <a:solidFill>
                  <a:srgbClr val="1D1D1B"/>
                </a:solidFill>
                <a:latin typeface="Trebuchet MS" panose="020B0703020202090204"/>
                <a:cs typeface="Trebuchet MS" panose="020B0703020202090204"/>
              </a:rPr>
              <a:t>compréhension</a:t>
            </a:r>
            <a:r>
              <a:rPr lang="en-US" sz="1802" spc="-70" dirty="0">
                <a:solidFill>
                  <a:srgbClr val="1D1D1B"/>
                </a:solidFill>
                <a:latin typeface="Trebuchet MS" panose="020B0703020202090204"/>
                <a:cs typeface="Trebuchet MS" panose="020B0703020202090204"/>
              </a:rPr>
              <a:t> du client et de </a:t>
            </a:r>
            <a:r>
              <a:rPr lang="en-US" sz="1802" spc="-70" dirty="0" err="1">
                <a:solidFill>
                  <a:srgbClr val="1D1D1B"/>
                </a:solidFill>
                <a:latin typeface="Trebuchet MS" panose="020B0703020202090204"/>
                <a:cs typeface="Trebuchet MS" panose="020B0703020202090204"/>
              </a:rPr>
              <a:t>l’utilisateur</a:t>
            </a:r>
            <a:r>
              <a:rPr lang="en-US" sz="1802" spc="-70" dirty="0">
                <a:solidFill>
                  <a:srgbClr val="1D1D1B"/>
                </a:solidFill>
                <a:latin typeface="Trebuchet MS" panose="020B0703020202090204"/>
                <a:cs typeface="Trebuchet MS" panose="020B0703020202090204"/>
              </a:rPr>
              <a:t>, </a:t>
            </a:r>
            <a:r>
              <a:rPr lang="en-US" sz="1802" spc="-70" dirty="0" err="1">
                <a:solidFill>
                  <a:srgbClr val="1D1D1B"/>
                </a:solidFill>
                <a:latin typeface="Trebuchet MS" panose="020B0703020202090204"/>
                <a:cs typeface="Trebuchet MS" panose="020B0703020202090204"/>
              </a:rPr>
              <a:t>ainsi</a:t>
            </a:r>
            <a:r>
              <a:rPr lang="en-US" sz="1802" spc="-70" dirty="0">
                <a:solidFill>
                  <a:srgbClr val="1D1D1B"/>
                </a:solidFill>
                <a:latin typeface="Trebuchet MS" panose="020B0703020202090204"/>
                <a:cs typeface="Trebuchet MS" panose="020B0703020202090204"/>
              </a:rPr>
              <a:t> que la gestion d'équipe et la communication. Elle </a:t>
            </a:r>
            <a:r>
              <a:rPr lang="en-US" sz="1802" spc="-70" dirty="0" err="1">
                <a:solidFill>
                  <a:srgbClr val="1D1D1B"/>
                </a:solidFill>
                <a:latin typeface="Trebuchet MS" panose="020B0703020202090204"/>
                <a:cs typeface="Trebuchet MS" panose="020B0703020202090204"/>
              </a:rPr>
              <a:t>permet</a:t>
            </a:r>
            <a:r>
              <a:rPr lang="en-US" sz="1802" spc="-70" dirty="0">
                <a:solidFill>
                  <a:srgbClr val="1D1D1B"/>
                </a:solidFill>
                <a:latin typeface="Trebuchet MS" panose="020B0703020202090204"/>
                <a:cs typeface="Trebuchet MS" panose="020B0703020202090204"/>
              </a:rPr>
              <a:t> de </a:t>
            </a:r>
            <a:r>
              <a:rPr lang="en-US" sz="1802" spc="-70" dirty="0" err="1">
                <a:solidFill>
                  <a:srgbClr val="1D1D1B"/>
                </a:solidFill>
                <a:latin typeface="Trebuchet MS" panose="020B0703020202090204"/>
                <a:cs typeface="Trebuchet MS" panose="020B0703020202090204"/>
              </a:rPr>
              <a:t>développer</a:t>
            </a:r>
            <a:r>
              <a:rPr lang="en-US" sz="1802" spc="-70" dirty="0">
                <a:solidFill>
                  <a:srgbClr val="1D1D1B"/>
                </a:solidFill>
                <a:latin typeface="Trebuchet MS" panose="020B0703020202090204"/>
                <a:cs typeface="Trebuchet MS" panose="020B0703020202090204"/>
              </a:rPr>
              <a:t> </a:t>
            </a:r>
            <a:r>
              <a:rPr lang="en-US" sz="1802" spc="-70" dirty="0" err="1">
                <a:solidFill>
                  <a:srgbClr val="1D1D1B"/>
                </a:solidFill>
                <a:latin typeface="Trebuchet MS" panose="020B0703020202090204"/>
                <a:cs typeface="Trebuchet MS" panose="020B0703020202090204"/>
              </a:rPr>
              <a:t>votre</a:t>
            </a:r>
            <a:r>
              <a:rPr lang="en-US" sz="1802" spc="-70" dirty="0">
                <a:solidFill>
                  <a:srgbClr val="1D1D1B"/>
                </a:solidFill>
                <a:latin typeface="Trebuchet MS" panose="020B0703020202090204"/>
                <a:cs typeface="Trebuchet MS" panose="020B0703020202090204"/>
              </a:rPr>
              <a:t> </a:t>
            </a:r>
            <a:r>
              <a:rPr lang="en-US" sz="1802" spc="-70" dirty="0" err="1">
                <a:solidFill>
                  <a:srgbClr val="1D1D1B"/>
                </a:solidFill>
                <a:latin typeface="Trebuchet MS" panose="020B0703020202090204"/>
                <a:cs typeface="Trebuchet MS" panose="020B0703020202090204"/>
              </a:rPr>
              <a:t>entreprise</a:t>
            </a:r>
            <a:r>
              <a:rPr lang="en-US" sz="1802" spc="-70" dirty="0">
                <a:solidFill>
                  <a:srgbClr val="1D1D1B"/>
                </a:solidFill>
                <a:latin typeface="Trebuchet MS" panose="020B0703020202090204"/>
                <a:cs typeface="Trebuchet MS" panose="020B0703020202090204"/>
              </a:rPr>
              <a:t> et vos </a:t>
            </a:r>
            <a:r>
              <a:rPr lang="en-US" sz="1802" spc="-70" dirty="0" err="1">
                <a:solidFill>
                  <a:srgbClr val="1D1D1B"/>
                </a:solidFill>
                <a:latin typeface="Trebuchet MS" panose="020B0703020202090204"/>
                <a:cs typeface="Trebuchet MS" panose="020B0703020202090204"/>
              </a:rPr>
              <a:t>idées</a:t>
            </a:r>
            <a:r>
              <a:rPr lang="en-US" sz="1802" spc="-70" dirty="0">
                <a:solidFill>
                  <a:srgbClr val="1D1D1B"/>
                </a:solidFill>
                <a:latin typeface="Trebuchet MS" panose="020B0703020202090204"/>
                <a:cs typeface="Trebuchet MS" panose="020B0703020202090204"/>
              </a:rPr>
              <a:t> pour </a:t>
            </a:r>
            <a:r>
              <a:rPr lang="en-US" sz="1802" spc="-70" dirty="0" err="1">
                <a:solidFill>
                  <a:srgbClr val="1D1D1B"/>
                </a:solidFill>
                <a:latin typeface="Trebuchet MS" panose="020B0703020202090204"/>
                <a:cs typeface="Trebuchet MS" panose="020B0703020202090204"/>
              </a:rPr>
              <a:t>qu’elles</a:t>
            </a:r>
            <a:r>
              <a:rPr lang="en-US" sz="1802" spc="-70" dirty="0">
                <a:solidFill>
                  <a:srgbClr val="1D1D1B"/>
                </a:solidFill>
                <a:latin typeface="Trebuchet MS" panose="020B0703020202090204"/>
                <a:cs typeface="Trebuchet MS" panose="020B0703020202090204"/>
              </a:rPr>
              <a:t> </a:t>
            </a:r>
            <a:r>
              <a:rPr lang="en-US" sz="1802" spc="-70" dirty="0" err="1">
                <a:solidFill>
                  <a:srgbClr val="1D1D1B"/>
                </a:solidFill>
                <a:latin typeface="Trebuchet MS" panose="020B0703020202090204"/>
                <a:cs typeface="Trebuchet MS" panose="020B0703020202090204"/>
              </a:rPr>
              <a:t>aboutissent</a:t>
            </a:r>
            <a:r>
              <a:rPr lang="en-US" sz="1802" spc="-70" dirty="0">
                <a:solidFill>
                  <a:srgbClr val="1D1D1B"/>
                </a:solidFill>
                <a:latin typeface="Trebuchet MS" panose="020B0703020202090204"/>
                <a:cs typeface="Trebuchet MS" panose="020B0703020202090204"/>
              </a:rPr>
              <a:t> sans obstacles</a:t>
            </a:r>
            <a:endParaRPr lang="en-US" sz="1802" spc="-60" dirty="0">
              <a:solidFill>
                <a:srgbClr val="1D1D1B"/>
              </a:solidFill>
              <a:latin typeface="Trebuchet MS" panose="020B0703020202090204"/>
              <a:cs typeface="Trebuchet MS" panose="020B0703020202090204"/>
            </a:endParaRPr>
          </a:p>
          <a:p>
            <a:pPr marL="25188" marR="5038" indent="137450" algn="r">
              <a:spcBef>
                <a:spcPts val="1320"/>
              </a:spcBef>
            </a:pPr>
            <a:r>
              <a:rPr lang="en-US" sz="1802" spc="-60" dirty="0" err="1">
                <a:solidFill>
                  <a:srgbClr val="1D1D1B"/>
                </a:solidFill>
                <a:latin typeface="Trebuchet MS" panose="020B0703020202090204"/>
                <a:cs typeface="Trebuchet MS" panose="020B0703020202090204"/>
              </a:rPr>
              <a:t>Accédez</a:t>
            </a:r>
            <a:r>
              <a:rPr lang="en-US" sz="1802" spc="-60" dirty="0">
                <a:solidFill>
                  <a:srgbClr val="1D1D1B"/>
                </a:solidFill>
                <a:latin typeface="Trebuchet MS" panose="020B0703020202090204"/>
                <a:cs typeface="Trebuchet MS" panose="020B0703020202090204"/>
              </a:rPr>
              <a:t> au </a:t>
            </a:r>
            <a:r>
              <a:rPr lang="en-US" sz="1802" spc="-60" dirty="0" err="1">
                <a:solidFill>
                  <a:srgbClr val="1D1D1B"/>
                </a:solidFill>
                <a:latin typeface="Trebuchet MS" panose="020B0703020202090204"/>
                <a:cs typeface="Trebuchet MS" panose="020B0703020202090204"/>
              </a:rPr>
              <a:t>contenu</a:t>
            </a:r>
            <a:r>
              <a:rPr lang="en-US" sz="1802" spc="-60" dirty="0">
                <a:solidFill>
                  <a:srgbClr val="1D1D1B"/>
                </a:solidFill>
                <a:latin typeface="Trebuchet MS" panose="020B0703020202090204"/>
                <a:cs typeface="Trebuchet MS" panose="020B0703020202090204"/>
              </a:rPr>
              <a:t> </a:t>
            </a:r>
            <a:r>
              <a:rPr lang="en-US" sz="1802" spc="-60" dirty="0" err="1">
                <a:solidFill>
                  <a:srgbClr val="1D1D1B"/>
                </a:solidFill>
                <a:latin typeface="Trebuchet MS" panose="020B0703020202090204"/>
                <a:cs typeface="Trebuchet MS" panose="020B0703020202090204"/>
              </a:rPr>
              <a:t>grtuit</a:t>
            </a:r>
            <a:r>
              <a:rPr lang="en-US" sz="1802" spc="-60" dirty="0">
                <a:solidFill>
                  <a:srgbClr val="1D1D1B"/>
                </a:solidFill>
                <a:latin typeface="Trebuchet MS" panose="020B0703020202090204"/>
                <a:cs typeface="Trebuchet MS" panose="020B0703020202090204"/>
              </a:rPr>
              <a:t> : </a:t>
            </a:r>
            <a:r>
              <a:rPr lang="en-US" sz="1802" b="1" spc="-20" dirty="0">
                <a:solidFill>
                  <a:srgbClr val="1D1D1B"/>
                </a:solidFill>
                <a:latin typeface="Trebuchet MS" panose="020B0703020202090204"/>
                <a:cs typeface="Trebuchet MS" panose="020B0703020202090204"/>
                <a:hlinkClick r:id="rId3"/>
              </a:rPr>
              <a:t>https://www.strategyzer.com/ </a:t>
            </a:r>
            <a:endParaRPr sz="1802" dirty="0">
              <a:latin typeface="Trebuchet MS" panose="020B0703020202090204"/>
              <a:cs typeface="Trebuchet MS" panose="020B0703020202090204"/>
            </a:endParaRPr>
          </a:p>
        </p:txBody>
      </p:sp>
      <p:sp>
        <p:nvSpPr>
          <p:cNvPr id="7" name="object 7"/>
          <p:cNvSpPr txBox="1"/>
          <p:nvPr/>
        </p:nvSpPr>
        <p:spPr>
          <a:xfrm rot="5400000">
            <a:off x="1336603" y="4795516"/>
            <a:ext cx="306879" cy="2356484"/>
          </a:xfrm>
          <a:prstGeom prst="rect">
            <a:avLst/>
          </a:prstGeom>
        </p:spPr>
        <p:txBody>
          <a:bodyPr vert="vert270" wrap="square" lIns="0" tIns="4445" rIns="0" bIns="0" rtlCol="0">
            <a:spAutoFit/>
          </a:bodyPr>
          <a:lstStyle/>
          <a:p>
            <a:pPr marL="12954">
              <a:spcBef>
                <a:spcPts val="34"/>
              </a:spcBef>
            </a:pPr>
            <a:r>
              <a:rPr lang="pt-PT" sz="997" spc="15" dirty="0" err="1">
                <a:solidFill>
                  <a:srgbClr val="5E5D5D"/>
                </a:solidFill>
                <a:latin typeface="Trebuchet MS" panose="020B0703020202090204"/>
                <a:cs typeface="Trebuchet MS" panose="020B0703020202090204"/>
              </a:rPr>
              <a:t>Crédit</a:t>
            </a:r>
            <a:r>
              <a:rPr lang="pt-PT" sz="997" spc="15" dirty="0">
                <a:solidFill>
                  <a:srgbClr val="5E5D5D"/>
                </a:solidFill>
                <a:latin typeface="Trebuchet MS" panose="020B0703020202090204"/>
                <a:cs typeface="Trebuchet MS" panose="020B0703020202090204"/>
              </a:rPr>
              <a:t>s </a:t>
            </a:r>
          </a:p>
          <a:p>
            <a:pPr marL="12954">
              <a:spcBef>
                <a:spcPts val="34"/>
              </a:spcBef>
            </a:pPr>
            <a:r>
              <a:rPr lang="pt-PT" sz="997" b="1" spc="15" dirty="0" err="1">
                <a:solidFill>
                  <a:srgbClr val="5E5D5D"/>
                </a:solidFill>
                <a:latin typeface="Trebuchet MS" panose="020B0703020202090204"/>
                <a:cs typeface="Trebuchet MS" panose="020B0703020202090204"/>
              </a:rPr>
              <a:t>Strategyzer</a:t>
            </a:r>
            <a:endParaRPr sz="997" dirty="0">
              <a:latin typeface="Trebuchet MS" panose="020B0703020202090204"/>
              <a:cs typeface="Trebuchet MS" panose="020B0703020202090204"/>
            </a:endParaRPr>
          </a:p>
        </p:txBody>
      </p:sp>
      <p:sp>
        <p:nvSpPr>
          <p:cNvPr id="11" name="CaixaDeTexto 10"/>
          <p:cNvSpPr txBox="1"/>
          <p:nvPr/>
        </p:nvSpPr>
        <p:spPr>
          <a:xfrm>
            <a:off x="5855663" y="3253488"/>
            <a:ext cx="4311731" cy="369653"/>
          </a:xfrm>
          <a:prstGeom prst="rect">
            <a:avLst/>
          </a:prstGeom>
          <a:noFill/>
        </p:spPr>
        <p:txBody>
          <a:bodyPr wrap="square">
            <a:spAutoFit/>
          </a:bodyPr>
          <a:lstStyle/>
          <a:p>
            <a:pPr marL="633277">
              <a:spcBef>
                <a:spcPts val="102"/>
              </a:spcBef>
            </a:pPr>
            <a:r>
              <a:rPr lang="en-US" sz="1802" b="1" spc="-15" dirty="0" err="1">
                <a:solidFill>
                  <a:srgbClr val="FFFFFF"/>
                </a:solidFill>
                <a:latin typeface="Trebuchet MS" panose="020B0703020202090204"/>
                <a:cs typeface="Trebuchet MS" panose="020B0703020202090204"/>
              </a:rPr>
              <a:t>Ressources</a:t>
            </a:r>
            <a:r>
              <a:rPr lang="en-US" sz="1802" b="1" spc="-15" dirty="0">
                <a:solidFill>
                  <a:srgbClr val="FFFFFF"/>
                </a:solidFill>
                <a:latin typeface="Trebuchet MS" panose="020B0703020202090204"/>
                <a:cs typeface="Trebuchet MS" panose="020B0703020202090204"/>
              </a:rPr>
              <a:t> </a:t>
            </a:r>
            <a:r>
              <a:rPr lang="en-US" sz="1802" b="1" spc="40" dirty="0" err="1">
                <a:solidFill>
                  <a:srgbClr val="FFFFFF"/>
                </a:solidFill>
                <a:latin typeface="Trebuchet MS" panose="020B0703020202090204"/>
                <a:cs typeface="Trebuchet MS" panose="020B0703020202090204"/>
              </a:rPr>
              <a:t>transdisciplinaires</a:t>
            </a:r>
            <a:endParaRPr lang="en-US" sz="1802" dirty="0">
              <a:latin typeface="Trebuchet MS" panose="020B0703020202090204"/>
              <a:cs typeface="Trebuchet MS" panose="020B0703020202090204"/>
            </a:endParaRPr>
          </a:p>
        </p:txBody>
      </p:sp>
      <p:pic>
        <p:nvPicPr>
          <p:cNvPr id="19" name="Imagem 18"/>
          <p:cNvPicPr>
            <a:picLocks noChangeAspect="1"/>
          </p:cNvPicPr>
          <p:nvPr/>
        </p:nvPicPr>
        <p:blipFill rotWithShape="1">
          <a:blip r:embed="rId4" cstate="print">
            <a:extLst>
              <a:ext uri="{28A0092B-C50C-407E-A947-70E740481C1C}">
                <a14:useLocalDpi xmlns:a14="http://schemas.microsoft.com/office/drawing/2010/main" val="0"/>
              </a:ext>
            </a:extLst>
          </a:blip>
          <a:srcRect r="20860"/>
          <a:stretch>
            <a:fillRect/>
          </a:stretch>
        </p:blipFill>
        <p:spPr>
          <a:xfrm>
            <a:off x="305410" y="4040637"/>
            <a:ext cx="6081798" cy="1980621"/>
          </a:xfrm>
          <a:prstGeom prst="rect">
            <a:avLst/>
          </a:prstGeom>
        </p:spPr>
      </p:pic>
      <p:pic>
        <p:nvPicPr>
          <p:cNvPr id="23" name="Imagem 22" descr="Uma imagem com texto, símbolo&#10;&#10;Descrição gerada automaticamente"/>
          <p:cNvPicPr>
            <a:picLocks noChangeAspect="1"/>
          </p:cNvPicPr>
          <p:nvPr/>
        </p:nvPicPr>
        <p:blipFill rotWithShape="1">
          <a:blip r:embed="rId5" cstate="print">
            <a:extLst>
              <a:ext uri="{28A0092B-C50C-407E-A947-70E740481C1C}">
                <a14:useLocalDpi xmlns:a14="http://schemas.microsoft.com/office/drawing/2010/main" val="0"/>
              </a:ext>
            </a:extLst>
          </a:blip>
          <a:srcRect b="19323"/>
          <a:stretch>
            <a:fillRect/>
          </a:stretch>
        </p:blipFill>
        <p:spPr>
          <a:xfrm>
            <a:off x="6711803" y="4306212"/>
            <a:ext cx="2819399" cy="134812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5753625"/>
            <a:ext cx="2018665"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sz="1802"/>
          </a:p>
        </p:txBody>
      </p:sp>
      <p:sp>
        <p:nvSpPr>
          <p:cNvPr id="3" name="object 3"/>
          <p:cNvSpPr/>
          <p:nvPr/>
        </p:nvSpPr>
        <p:spPr>
          <a:xfrm>
            <a:off x="1" y="1"/>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sz="1802"/>
          </a:p>
        </p:txBody>
      </p:sp>
      <p:grpSp>
        <p:nvGrpSpPr>
          <p:cNvPr id="4" name="object 4"/>
          <p:cNvGrpSpPr/>
          <p:nvPr/>
        </p:nvGrpSpPr>
        <p:grpSpPr>
          <a:xfrm>
            <a:off x="5392602" y="2232284"/>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sz="1802"/>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sz="1802"/>
            </a:p>
          </p:txBody>
        </p:sp>
      </p:grpSp>
      <p:sp>
        <p:nvSpPr>
          <p:cNvPr id="7" name="object 7"/>
          <p:cNvSpPr txBox="1">
            <a:spLocks noGrp="1"/>
          </p:cNvSpPr>
          <p:nvPr>
            <p:ph type="title"/>
          </p:nvPr>
        </p:nvSpPr>
        <p:spPr>
          <a:xfrm>
            <a:off x="1176996" y="1608868"/>
            <a:ext cx="2550160" cy="1305486"/>
          </a:xfrm>
          <a:prstGeom prst="rect">
            <a:avLst/>
          </a:prstGeom>
        </p:spPr>
        <p:txBody>
          <a:bodyPr vert="horz" wrap="square" lIns="0" tIns="12700" rIns="0" bIns="0" rtlCol="0" anchor="ctr">
            <a:spAutoFit/>
          </a:bodyPr>
          <a:lstStyle/>
          <a:p>
            <a:pPr marL="12954" marR="5038">
              <a:lnSpc>
                <a:spcPct val="100000"/>
              </a:lnSpc>
              <a:spcBef>
                <a:spcPts val="102"/>
              </a:spcBef>
            </a:pPr>
            <a:r>
              <a:rPr lang="pt-PT" sz="2800" spc="235" dirty="0" err="1">
                <a:solidFill>
                  <a:srgbClr val="1D1D1B"/>
                </a:solidFill>
                <a:latin typeface="Trebuchet MS"/>
                <a:cs typeface="Trebuchet MS"/>
              </a:rPr>
              <a:t>Build</a:t>
            </a:r>
            <a:r>
              <a:rPr lang="pt-PT" sz="2800" spc="235" dirty="0">
                <a:solidFill>
                  <a:srgbClr val="1D1D1B"/>
                </a:solidFill>
                <a:latin typeface="Trebuchet MS"/>
                <a:cs typeface="Trebuchet MS"/>
              </a:rPr>
              <a:t> </a:t>
            </a:r>
            <a:r>
              <a:rPr lang="pt-PT" sz="2800" spc="235" dirty="0" err="1">
                <a:solidFill>
                  <a:srgbClr val="1D1D1B"/>
                </a:solidFill>
                <a:latin typeface="Trebuchet MS"/>
                <a:cs typeface="Trebuchet MS"/>
              </a:rPr>
              <a:t>Successful</a:t>
            </a:r>
            <a:r>
              <a:rPr lang="pt-PT" sz="2800" spc="235" dirty="0">
                <a:solidFill>
                  <a:srgbClr val="1D1D1B"/>
                </a:solidFill>
                <a:latin typeface="Trebuchet MS"/>
                <a:cs typeface="Trebuchet MS"/>
              </a:rPr>
              <a:t> </a:t>
            </a:r>
            <a:r>
              <a:rPr lang="pt-PT" sz="2800" spc="235" dirty="0" err="1">
                <a:solidFill>
                  <a:srgbClr val="1D1D1B"/>
                </a:solidFill>
                <a:latin typeface="Trebuchet MS"/>
                <a:cs typeface="Trebuchet MS"/>
              </a:rPr>
              <a:t>Startups</a:t>
            </a:r>
            <a:endParaRPr sz="2403" dirty="0">
              <a:latin typeface="Trebuchet MS" panose="020B0703020202090204"/>
              <a:cs typeface="Trebuchet MS" panose="020B0703020202090204"/>
            </a:endParaRPr>
          </a:p>
        </p:txBody>
      </p:sp>
      <p:sp>
        <p:nvSpPr>
          <p:cNvPr id="9" name="object 9"/>
          <p:cNvSpPr txBox="1"/>
          <p:nvPr/>
        </p:nvSpPr>
        <p:spPr>
          <a:xfrm>
            <a:off x="1176996" y="3697641"/>
            <a:ext cx="3020695" cy="1676741"/>
          </a:xfrm>
          <a:prstGeom prst="rect">
            <a:avLst/>
          </a:prstGeom>
        </p:spPr>
        <p:txBody>
          <a:bodyPr vert="horz" wrap="square" lIns="0" tIns="12700" rIns="0" bIns="0" rtlCol="0">
            <a:spAutoFit/>
          </a:bodyPr>
          <a:lstStyle/>
          <a:p>
            <a:pPr marL="12954" marR="5038">
              <a:spcBef>
                <a:spcPts val="102"/>
              </a:spcBef>
            </a:pPr>
            <a:r>
              <a:rPr sz="1802" spc="-70" dirty="0">
                <a:solidFill>
                  <a:srgbClr val="1D1D1B"/>
                </a:solidFill>
                <a:latin typeface="Trebuchet MS" panose="020B0703020202090204"/>
                <a:cs typeface="Trebuchet MS" panose="020B0703020202090204"/>
              </a:rPr>
              <a:t>Cette </a:t>
            </a:r>
            <a:r>
              <a:rPr lang="pt-PT" sz="1802" spc="-50" dirty="0" err="1">
                <a:solidFill>
                  <a:srgbClr val="1D1D1B"/>
                </a:solidFill>
                <a:latin typeface="Trebuchet MS" panose="020B0703020202090204"/>
                <a:cs typeface="Trebuchet MS" panose="020B0703020202090204"/>
              </a:rPr>
              <a:t>plateforme</a:t>
            </a:r>
            <a:r>
              <a:rPr lang="pt-PT" sz="1802" spc="-50" dirty="0">
                <a:solidFill>
                  <a:srgbClr val="1D1D1B"/>
                </a:solidFill>
                <a:latin typeface="Trebuchet MS" panose="020B0703020202090204"/>
                <a:cs typeface="Trebuchet MS" panose="020B0703020202090204"/>
              </a:rPr>
              <a:t> </a:t>
            </a:r>
            <a:r>
              <a:rPr lang="pt-PT" sz="1802" spc="-50" dirty="0" err="1">
                <a:solidFill>
                  <a:srgbClr val="1D1D1B"/>
                </a:solidFill>
                <a:latin typeface="Trebuchet MS" panose="020B0703020202090204"/>
                <a:cs typeface="Trebuchet MS" panose="020B0703020202090204"/>
              </a:rPr>
              <a:t>éducative</a:t>
            </a:r>
            <a:r>
              <a:rPr lang="pt-PT" sz="1802" spc="-50" dirty="0">
                <a:solidFill>
                  <a:srgbClr val="1D1D1B"/>
                </a:solidFill>
                <a:latin typeface="Trebuchet MS" panose="020B0703020202090204"/>
                <a:cs typeface="Trebuchet MS" panose="020B0703020202090204"/>
              </a:rPr>
              <a:t> </a:t>
            </a:r>
            <a:r>
              <a:rPr lang="fr-FR" sz="1802" spc="-50" dirty="0">
                <a:solidFill>
                  <a:srgbClr val="1D1D1B"/>
                </a:solidFill>
                <a:latin typeface="Trebuchet MS" panose="020B0703020202090204"/>
                <a:cs typeface="Trebuchet MS" panose="020B0703020202090204"/>
              </a:rPr>
              <a:t>à pour objectifs d’</a:t>
            </a:r>
            <a:r>
              <a:rPr lang="pt-PT" sz="1802" spc="-15" dirty="0" err="1">
                <a:solidFill>
                  <a:srgbClr val="1D1D1B"/>
                </a:solidFill>
                <a:latin typeface="Trebuchet MS" panose="020B0703020202090204"/>
                <a:cs typeface="Trebuchet MS" panose="020B0703020202090204"/>
              </a:rPr>
              <a:t>aider</a:t>
            </a:r>
            <a:r>
              <a:rPr lang="pt-PT" sz="1802" spc="-15" dirty="0">
                <a:solidFill>
                  <a:srgbClr val="1D1D1B"/>
                </a:solidFill>
                <a:latin typeface="Trebuchet MS" panose="020B0703020202090204"/>
                <a:cs typeface="Trebuchet MS" panose="020B0703020202090204"/>
              </a:rPr>
              <a:t> </a:t>
            </a:r>
            <a:r>
              <a:rPr lang="pt-PT" sz="1802" spc="-15" dirty="0" err="1">
                <a:solidFill>
                  <a:srgbClr val="1D1D1B"/>
                </a:solidFill>
                <a:latin typeface="Trebuchet MS" panose="020B0703020202090204"/>
                <a:cs typeface="Trebuchet MS" panose="020B0703020202090204"/>
              </a:rPr>
              <a:t>les</a:t>
            </a:r>
            <a:r>
              <a:rPr lang="pt-PT" sz="1802" spc="-15" dirty="0">
                <a:solidFill>
                  <a:srgbClr val="1D1D1B"/>
                </a:solidFill>
                <a:latin typeface="Trebuchet MS" panose="020B0703020202090204"/>
                <a:cs typeface="Trebuchet MS" panose="020B0703020202090204"/>
              </a:rPr>
              <a:t> </a:t>
            </a:r>
            <a:r>
              <a:rPr lang="pt-PT" sz="1802" spc="-15" dirty="0" err="1">
                <a:solidFill>
                  <a:srgbClr val="1D1D1B"/>
                </a:solidFill>
                <a:latin typeface="Trebuchet MS" panose="020B0703020202090204"/>
                <a:cs typeface="Trebuchet MS" panose="020B0703020202090204"/>
              </a:rPr>
              <a:t>entrepreneurs</a:t>
            </a:r>
            <a:r>
              <a:rPr lang="pt-PT" sz="1802" spc="-15" dirty="0">
                <a:solidFill>
                  <a:srgbClr val="1D1D1B"/>
                </a:solidFill>
                <a:latin typeface="Trebuchet MS" panose="020B0703020202090204"/>
                <a:cs typeface="Trebuchet MS" panose="020B0703020202090204"/>
              </a:rPr>
              <a:t> à </a:t>
            </a:r>
            <a:r>
              <a:rPr lang="pt-PT" sz="1802" spc="-15" dirty="0" err="1">
                <a:solidFill>
                  <a:srgbClr val="1D1D1B"/>
                </a:solidFill>
                <a:latin typeface="Trebuchet MS" panose="020B0703020202090204"/>
                <a:cs typeface="Trebuchet MS" panose="020B0703020202090204"/>
              </a:rPr>
              <a:t>éviter</a:t>
            </a:r>
            <a:r>
              <a:rPr lang="pt-PT" sz="1802" spc="-15" dirty="0">
                <a:solidFill>
                  <a:srgbClr val="1D1D1B"/>
                </a:solidFill>
                <a:latin typeface="Trebuchet MS" panose="020B0703020202090204"/>
                <a:cs typeface="Trebuchet MS" panose="020B0703020202090204"/>
              </a:rPr>
              <a:t> de </a:t>
            </a:r>
            <a:r>
              <a:rPr lang="pt-PT" sz="1802" spc="-15" dirty="0" err="1">
                <a:solidFill>
                  <a:srgbClr val="1D1D1B"/>
                </a:solidFill>
                <a:latin typeface="Trebuchet MS" panose="020B0703020202090204"/>
                <a:cs typeface="Trebuchet MS" panose="020B0703020202090204"/>
              </a:rPr>
              <a:t>passer</a:t>
            </a:r>
            <a:r>
              <a:rPr lang="pt-PT" sz="1802" spc="-15" dirty="0">
                <a:solidFill>
                  <a:srgbClr val="1D1D1B"/>
                </a:solidFill>
                <a:latin typeface="Trebuchet MS" panose="020B0703020202090204"/>
                <a:cs typeface="Trebuchet MS" panose="020B0703020202090204"/>
              </a:rPr>
              <a:t> 2+ </a:t>
            </a:r>
            <a:r>
              <a:rPr lang="pt-PT" sz="1802" spc="-15" dirty="0" err="1">
                <a:solidFill>
                  <a:srgbClr val="1D1D1B"/>
                </a:solidFill>
                <a:latin typeface="Trebuchet MS" panose="020B0703020202090204"/>
                <a:cs typeface="Trebuchet MS" panose="020B0703020202090204"/>
              </a:rPr>
              <a:t>ans</a:t>
            </a:r>
            <a:r>
              <a:rPr lang="pt-PT" sz="1802" spc="-15" dirty="0">
                <a:solidFill>
                  <a:srgbClr val="1D1D1B"/>
                </a:solidFill>
                <a:latin typeface="Trebuchet MS" panose="020B0703020202090204"/>
                <a:cs typeface="Trebuchet MS" panose="020B0703020202090204"/>
              </a:rPr>
              <a:t> à </a:t>
            </a:r>
            <a:r>
              <a:rPr lang="pt-PT" sz="1802" spc="-15" dirty="0" err="1">
                <a:solidFill>
                  <a:srgbClr val="1D1D1B"/>
                </a:solidFill>
                <a:latin typeface="Trebuchet MS" panose="020B0703020202090204"/>
                <a:cs typeface="Trebuchet MS" panose="020B0703020202090204"/>
              </a:rPr>
              <a:t>faire</a:t>
            </a:r>
            <a:r>
              <a:rPr lang="pt-PT" sz="1802" spc="-15" dirty="0">
                <a:solidFill>
                  <a:srgbClr val="1D1D1B"/>
                </a:solidFill>
                <a:latin typeface="Trebuchet MS" panose="020B0703020202090204"/>
                <a:cs typeface="Trebuchet MS" panose="020B0703020202090204"/>
              </a:rPr>
              <a:t> </a:t>
            </a:r>
            <a:r>
              <a:rPr lang="pt-PT" sz="1802" spc="-15" dirty="0" err="1">
                <a:solidFill>
                  <a:srgbClr val="1D1D1B"/>
                </a:solidFill>
                <a:latin typeface="Trebuchet MS" panose="020B0703020202090204"/>
                <a:cs typeface="Trebuchet MS" panose="020B0703020202090204"/>
              </a:rPr>
              <a:t>les</a:t>
            </a:r>
            <a:r>
              <a:rPr lang="pt-PT" sz="1802" spc="-15" dirty="0">
                <a:solidFill>
                  <a:srgbClr val="1D1D1B"/>
                </a:solidFill>
                <a:latin typeface="Trebuchet MS" panose="020B0703020202090204"/>
                <a:cs typeface="Trebuchet MS" panose="020B0703020202090204"/>
              </a:rPr>
              <a:t> </a:t>
            </a:r>
            <a:r>
              <a:rPr lang="pt-PT" sz="1802" spc="-15" dirty="0" err="1">
                <a:solidFill>
                  <a:srgbClr val="1D1D1B"/>
                </a:solidFill>
                <a:latin typeface="Trebuchet MS" panose="020B0703020202090204"/>
                <a:cs typeface="Trebuchet MS" panose="020B0703020202090204"/>
              </a:rPr>
              <a:t>mêmes</a:t>
            </a:r>
            <a:r>
              <a:rPr lang="pt-PT" sz="1802" spc="-15" dirty="0">
                <a:solidFill>
                  <a:srgbClr val="1D1D1B"/>
                </a:solidFill>
                <a:latin typeface="Trebuchet MS" panose="020B0703020202090204"/>
                <a:cs typeface="Trebuchet MS" panose="020B0703020202090204"/>
              </a:rPr>
              <a:t> </a:t>
            </a:r>
            <a:r>
              <a:rPr lang="pt-PT" sz="1802" spc="-15" dirty="0" err="1">
                <a:solidFill>
                  <a:srgbClr val="1D1D1B"/>
                </a:solidFill>
                <a:latin typeface="Trebuchet MS" panose="020B0703020202090204"/>
                <a:cs typeface="Trebuchet MS" panose="020B0703020202090204"/>
              </a:rPr>
              <a:t>erreurs</a:t>
            </a:r>
            <a:r>
              <a:rPr lang="pt-PT" sz="1802" spc="-15" dirty="0">
                <a:solidFill>
                  <a:srgbClr val="1D1D1B"/>
                </a:solidFill>
                <a:latin typeface="Trebuchet MS" panose="020B0703020202090204"/>
                <a:cs typeface="Trebuchet MS" panose="020B0703020202090204"/>
              </a:rPr>
              <a:t> que </a:t>
            </a:r>
            <a:r>
              <a:rPr lang="pt-PT" sz="1802" spc="-15" dirty="0" err="1">
                <a:solidFill>
                  <a:srgbClr val="1D1D1B"/>
                </a:solidFill>
                <a:latin typeface="Trebuchet MS" panose="020B0703020202090204"/>
                <a:cs typeface="Trebuchet MS" panose="020B0703020202090204"/>
              </a:rPr>
              <a:t>les</a:t>
            </a:r>
            <a:r>
              <a:rPr lang="pt-PT" sz="1802" spc="-15" dirty="0">
                <a:solidFill>
                  <a:srgbClr val="1D1D1B"/>
                </a:solidFill>
                <a:latin typeface="Trebuchet MS" panose="020B0703020202090204"/>
                <a:cs typeface="Trebuchet MS" panose="020B0703020202090204"/>
              </a:rPr>
              <a:t> </a:t>
            </a:r>
            <a:r>
              <a:rPr lang="pt-PT" sz="1802" spc="-15" dirty="0" err="1">
                <a:solidFill>
                  <a:srgbClr val="1D1D1B"/>
                </a:solidFill>
                <a:latin typeface="Trebuchet MS" panose="020B0703020202090204"/>
                <a:cs typeface="Trebuchet MS" panose="020B0703020202090204"/>
              </a:rPr>
              <a:t>autres</a:t>
            </a:r>
            <a:r>
              <a:rPr lang="pt-PT" sz="1802" spc="-15" dirty="0">
                <a:solidFill>
                  <a:srgbClr val="1D1D1B"/>
                </a:solidFill>
                <a:latin typeface="Trebuchet MS" panose="020B0703020202090204"/>
                <a:cs typeface="Trebuchet MS" panose="020B0703020202090204"/>
              </a:rPr>
              <a:t> </a:t>
            </a:r>
            <a:r>
              <a:rPr lang="pt-PT" sz="1802" spc="-15" dirty="0" err="1">
                <a:solidFill>
                  <a:srgbClr val="1D1D1B"/>
                </a:solidFill>
                <a:latin typeface="Trebuchet MS" panose="020B0703020202090204"/>
                <a:cs typeface="Trebuchet MS" panose="020B0703020202090204"/>
              </a:rPr>
              <a:t>entrepreneurs</a:t>
            </a:r>
            <a:r>
              <a:rPr lang="pt-PT" sz="1802" spc="-15" dirty="0">
                <a:solidFill>
                  <a:srgbClr val="1D1D1B"/>
                </a:solidFill>
                <a:latin typeface="Trebuchet MS" panose="020B0703020202090204"/>
                <a:cs typeface="Trebuchet MS" panose="020B0703020202090204"/>
              </a:rPr>
              <a:t>. </a:t>
            </a:r>
            <a:endParaRPr sz="1802" spc="-15" dirty="0">
              <a:solidFill>
                <a:srgbClr val="1D1D1B"/>
              </a:solidFill>
              <a:latin typeface="Trebuchet MS" panose="020B0703020202090204"/>
            </a:endParaRPr>
          </a:p>
        </p:txBody>
      </p:sp>
      <p:sp>
        <p:nvSpPr>
          <p:cNvPr id="10" name="object 10"/>
          <p:cNvSpPr txBox="1"/>
          <p:nvPr/>
        </p:nvSpPr>
        <p:spPr>
          <a:xfrm>
            <a:off x="1176996" y="5892200"/>
            <a:ext cx="2896234" cy="844783"/>
          </a:xfrm>
          <a:prstGeom prst="rect">
            <a:avLst/>
          </a:prstGeom>
        </p:spPr>
        <p:txBody>
          <a:bodyPr vert="horz" wrap="square" lIns="0" tIns="12700" rIns="0" bIns="0" rtlCol="0">
            <a:spAutoFit/>
          </a:bodyPr>
          <a:lstStyle/>
          <a:p>
            <a:pPr marL="12954" marR="5038">
              <a:spcBef>
                <a:spcPts val="102"/>
              </a:spcBef>
            </a:pPr>
            <a:r>
              <a:rPr lang="pt-PT" sz="1802" b="1" spc="45" dirty="0">
                <a:solidFill>
                  <a:srgbClr val="1D1D1B"/>
                </a:solidFill>
                <a:latin typeface="Trebuchet MS" panose="020B0703020202090204"/>
                <a:cs typeface="Trebuchet MS" panose="020B0703020202090204"/>
                <a:hlinkClick r:id="rId3"/>
              </a:rPr>
              <a:t>https://buildsuccessfulstartups.com/startup-tools/</a:t>
            </a:r>
            <a:endParaRPr sz="1802" dirty="0">
              <a:latin typeface="Trebuchet MS" panose="020B0703020202090204"/>
              <a:cs typeface="Trebuchet MS" panose="020B0703020202090204"/>
            </a:endParaRPr>
          </a:p>
        </p:txBody>
      </p:sp>
      <p:sp>
        <p:nvSpPr>
          <p:cNvPr id="14" name="object 14"/>
          <p:cNvSpPr txBox="1"/>
          <p:nvPr/>
        </p:nvSpPr>
        <p:spPr>
          <a:xfrm>
            <a:off x="6413501" y="4806952"/>
            <a:ext cx="2854325" cy="2244204"/>
          </a:xfrm>
          <a:prstGeom prst="rect">
            <a:avLst/>
          </a:prstGeom>
        </p:spPr>
        <p:txBody>
          <a:bodyPr vert="horz" wrap="square" lIns="0" tIns="12700" rIns="0" bIns="0" rtlCol="0">
            <a:spAutoFit/>
          </a:bodyPr>
          <a:lstStyle/>
          <a:p>
            <a:pPr algn="l"/>
            <a:r>
              <a:rPr lang="pt-PT" sz="1802" spc="-70" dirty="0" err="1">
                <a:solidFill>
                  <a:srgbClr val="FFFFFF"/>
                </a:solidFill>
                <a:latin typeface="Trebuchet MS" panose="020B0703020202090204"/>
                <a:cs typeface="Trebuchet MS" panose="020B0703020202090204"/>
              </a:rPr>
              <a:t>Leur</a:t>
            </a:r>
            <a:r>
              <a:rPr lang="pt-PT" sz="1802" spc="-70" dirty="0">
                <a:solidFill>
                  <a:srgbClr val="FFFFFF"/>
                </a:solidFill>
                <a:latin typeface="Trebuchet MS" panose="020B0703020202090204"/>
                <a:cs typeface="Trebuchet MS" panose="020B0703020202090204"/>
              </a:rPr>
              <a:t> </a:t>
            </a:r>
            <a:r>
              <a:rPr lang="pt-PT" sz="1802" spc="-70" dirty="0" err="1">
                <a:solidFill>
                  <a:srgbClr val="FFFFFF"/>
                </a:solidFill>
                <a:latin typeface="Trebuchet MS" panose="020B0703020202090204"/>
                <a:cs typeface="Trebuchet MS" panose="020B0703020202090204"/>
              </a:rPr>
              <a:t>mission</a:t>
            </a:r>
            <a:r>
              <a:rPr lang="pt-PT" sz="1802" spc="-70" dirty="0">
                <a:solidFill>
                  <a:srgbClr val="FFFFFF"/>
                </a:solidFill>
                <a:latin typeface="Trebuchet MS" panose="020B0703020202090204"/>
                <a:cs typeface="Trebuchet MS" panose="020B0703020202090204"/>
              </a:rPr>
              <a:t> </a:t>
            </a:r>
            <a:r>
              <a:rPr lang="pt-PT" sz="1802" spc="-70" dirty="0" err="1">
                <a:solidFill>
                  <a:srgbClr val="FFFFFF"/>
                </a:solidFill>
                <a:latin typeface="Trebuchet MS" panose="020B0703020202090204"/>
                <a:cs typeface="Trebuchet MS" panose="020B0703020202090204"/>
              </a:rPr>
              <a:t>est</a:t>
            </a:r>
            <a:r>
              <a:rPr lang="pt-PT" sz="1802" spc="-70" dirty="0">
                <a:solidFill>
                  <a:srgbClr val="FFFFFF"/>
                </a:solidFill>
                <a:latin typeface="Trebuchet MS" panose="020B0703020202090204"/>
                <a:cs typeface="Trebuchet MS" panose="020B0703020202090204"/>
              </a:rPr>
              <a:t> de </a:t>
            </a:r>
            <a:r>
              <a:rPr lang="pt-PT" sz="1802" spc="-70" dirty="0" err="1">
                <a:solidFill>
                  <a:srgbClr val="FFFFFF"/>
                </a:solidFill>
                <a:latin typeface="Trebuchet MS" panose="020B0703020202090204"/>
                <a:cs typeface="Trebuchet MS" panose="020B0703020202090204"/>
              </a:rPr>
              <a:t>changer</a:t>
            </a:r>
            <a:r>
              <a:rPr lang="pt-PT" sz="1802" spc="-70" dirty="0">
                <a:solidFill>
                  <a:srgbClr val="FFFFFF"/>
                </a:solidFill>
                <a:latin typeface="Trebuchet MS" panose="020B0703020202090204"/>
                <a:cs typeface="Trebuchet MS" panose="020B0703020202090204"/>
              </a:rPr>
              <a:t> la </a:t>
            </a:r>
            <a:r>
              <a:rPr lang="en-US" sz="1802" spc="-70" dirty="0">
                <a:solidFill>
                  <a:srgbClr val="FFFFFF"/>
                </a:solidFill>
                <a:latin typeface="Trebuchet MS" panose="020B0703020202090204"/>
              </a:rPr>
              <a:t>statistique selon laquelle 8 startups sur 10 </a:t>
            </a:r>
            <a:r>
              <a:rPr lang="en-US" sz="1802" spc="-70" dirty="0" err="1">
                <a:solidFill>
                  <a:srgbClr val="FFFFFF"/>
                </a:solidFill>
                <a:latin typeface="Trebuchet MS" panose="020B0703020202090204"/>
              </a:rPr>
              <a:t>échouent</a:t>
            </a:r>
            <a:r>
              <a:rPr lang="en-US" sz="1802" spc="-70" dirty="0">
                <a:solidFill>
                  <a:srgbClr val="FFFFFF"/>
                </a:solidFill>
                <a:latin typeface="Trebuchet MS" panose="020B0703020202090204"/>
              </a:rPr>
              <a:t>.</a:t>
            </a:r>
          </a:p>
          <a:p>
            <a:pPr algn="l"/>
            <a:r>
              <a:rPr lang="en-US" sz="1802" spc="-70" dirty="0">
                <a:solidFill>
                  <a:srgbClr val="FFFFFF"/>
                </a:solidFill>
                <a:latin typeface="Trebuchet MS" panose="020B0703020202090204"/>
              </a:rPr>
              <a:t>En aidant les jeunes fondateurs à optimiser et à concevoir des modèles commerciaux évolutifs.</a:t>
            </a:r>
          </a:p>
          <a:p>
            <a:pPr marL="12954" marR="5038">
              <a:spcBef>
                <a:spcPts val="102"/>
              </a:spcBef>
            </a:pPr>
            <a:endParaRPr sz="1802" dirty="0">
              <a:latin typeface="Trebuchet MS" panose="020B0703020202090204"/>
              <a:cs typeface="Trebuchet MS" panose="020B0703020202090204"/>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608" y="-381000"/>
            <a:ext cx="5992792" cy="5992792"/>
          </a:xfrm>
          <a:prstGeom prst="rect">
            <a:avLst/>
          </a:prstGeom>
          <a:noFill/>
          <a:extLst>
            <a:ext uri="{909E8E84-426E-40DD-AFC4-6F175D3DCCD1}">
              <a14:hiddenFill xmlns:a14="http://schemas.microsoft.com/office/drawing/2010/main">
                <a:solidFill>
                  <a:srgbClr val="FFFFFF"/>
                </a:solidFill>
              </a14:hiddenFill>
            </a:ext>
          </a:extLst>
        </p:spPr>
      </p:pic>
      <p:sp>
        <p:nvSpPr>
          <p:cNvPr id="18" name="object 4"/>
          <p:cNvSpPr/>
          <p:nvPr/>
        </p:nvSpPr>
        <p:spPr>
          <a:xfrm>
            <a:off x="616530" y="1009653"/>
            <a:ext cx="3765466" cy="438149"/>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sz="1802"/>
          </a:p>
        </p:txBody>
      </p:sp>
      <p:sp>
        <p:nvSpPr>
          <p:cNvPr id="16" name="CaixaDeTexto 10">
            <a:extLst>
              <a:ext uri="{FF2B5EF4-FFF2-40B4-BE49-F238E27FC236}">
                <a16:creationId xmlns:a16="http://schemas.microsoft.com/office/drawing/2014/main" id="{BD50324D-1A06-4104-3F69-F98F4108BECA}"/>
              </a:ext>
            </a:extLst>
          </p:cNvPr>
          <p:cNvSpPr txBox="1"/>
          <p:nvPr/>
        </p:nvSpPr>
        <p:spPr>
          <a:xfrm>
            <a:off x="168540" y="1033527"/>
            <a:ext cx="4311731" cy="369653"/>
          </a:xfrm>
          <a:prstGeom prst="rect">
            <a:avLst/>
          </a:prstGeom>
          <a:noFill/>
        </p:spPr>
        <p:txBody>
          <a:bodyPr wrap="square">
            <a:spAutoFit/>
          </a:bodyPr>
          <a:lstStyle/>
          <a:p>
            <a:pPr marL="633277">
              <a:spcBef>
                <a:spcPts val="102"/>
              </a:spcBef>
            </a:pPr>
            <a:r>
              <a:rPr lang="en-US" sz="1802" b="1" spc="-15" dirty="0" err="1">
                <a:solidFill>
                  <a:srgbClr val="FFFFFF"/>
                </a:solidFill>
                <a:latin typeface="Trebuchet MS" panose="020B0703020202090204"/>
                <a:cs typeface="Trebuchet MS" panose="020B0703020202090204"/>
              </a:rPr>
              <a:t>Ressources</a:t>
            </a:r>
            <a:r>
              <a:rPr lang="en-US" sz="1802" b="1" spc="-15" dirty="0">
                <a:solidFill>
                  <a:srgbClr val="FFFFFF"/>
                </a:solidFill>
                <a:latin typeface="Trebuchet MS" panose="020B0703020202090204"/>
                <a:cs typeface="Trebuchet MS" panose="020B0703020202090204"/>
              </a:rPr>
              <a:t> </a:t>
            </a:r>
            <a:r>
              <a:rPr lang="en-US" sz="1802" b="1" spc="40" dirty="0" err="1">
                <a:solidFill>
                  <a:srgbClr val="FFFFFF"/>
                </a:solidFill>
                <a:latin typeface="Trebuchet MS" panose="020B0703020202090204"/>
                <a:cs typeface="Trebuchet MS" panose="020B0703020202090204"/>
              </a:rPr>
              <a:t>transdisciplinaires</a:t>
            </a:r>
            <a:endParaRPr lang="en-US" sz="1802" dirty="0">
              <a:latin typeface="Trebuchet MS" panose="020B0703020202090204"/>
              <a:cs typeface="Trebuchet MS" panose="020B070302020209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153" y="-11877"/>
            <a:ext cx="10047247" cy="8585199"/>
            <a:chOff x="0" y="0"/>
            <a:chExt cx="10047247" cy="8585200"/>
          </a:xfrm>
        </p:grpSpPr>
        <p:pic>
          <p:nvPicPr>
            <p:cNvPr id="3" name="object 3"/>
            <p:cNvPicPr/>
            <p:nvPr/>
          </p:nvPicPr>
          <p:blipFill>
            <a:blip r:embed="rId3" cstate="print"/>
            <a:stretch>
              <a:fillRect/>
            </a:stretch>
          </p:blipFill>
          <p:spPr>
            <a:xfrm>
              <a:off x="0" y="0"/>
              <a:ext cx="9130817" cy="6070600"/>
            </a:xfrm>
            <a:prstGeom prst="rect">
              <a:avLst/>
            </a:prstGeom>
          </p:spPr>
        </p:pic>
        <p:sp>
          <p:nvSpPr>
            <p:cNvPr id="4" name="object 4"/>
            <p:cNvSpPr/>
            <p:nvPr/>
          </p:nvSpPr>
          <p:spPr>
            <a:xfrm>
              <a:off x="1240999" y="2643505"/>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sz="1802"/>
            </a:p>
          </p:txBody>
        </p:sp>
        <p:sp>
          <p:nvSpPr>
            <p:cNvPr id="5" name="object 5"/>
            <p:cNvSpPr/>
            <p:nvPr/>
          </p:nvSpPr>
          <p:spPr>
            <a:xfrm>
              <a:off x="6306520" y="2457450"/>
              <a:ext cx="3740727"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sz="1802" dirty="0"/>
            </a:p>
          </p:txBody>
        </p:sp>
      </p:grpSp>
      <p:sp>
        <p:nvSpPr>
          <p:cNvPr id="6" name="object 6"/>
          <p:cNvSpPr txBox="1"/>
          <p:nvPr/>
        </p:nvSpPr>
        <p:spPr>
          <a:xfrm>
            <a:off x="4857738" y="2957079"/>
            <a:ext cx="4079819" cy="4819396"/>
          </a:xfrm>
          <a:prstGeom prst="rect">
            <a:avLst/>
          </a:prstGeom>
        </p:spPr>
        <p:txBody>
          <a:bodyPr vert="horz" wrap="square" lIns="0" tIns="12700" rIns="0" bIns="0" rtlCol="0">
            <a:spAutoFit/>
          </a:bodyPr>
          <a:lstStyle/>
          <a:p>
            <a:pPr marL="633277">
              <a:spcBef>
                <a:spcPts val="102"/>
              </a:spcBef>
            </a:pPr>
            <a:r>
              <a:rPr sz="1802" b="1" spc="-15" dirty="0">
                <a:solidFill>
                  <a:srgbClr val="FFFFFF"/>
                </a:solidFill>
                <a:latin typeface="Trebuchet MS" panose="020B0703020202090204"/>
                <a:cs typeface="Trebuchet MS" panose="020B0703020202090204"/>
              </a:rPr>
              <a:t>         </a:t>
            </a:r>
            <a:r>
              <a:rPr lang="pt-PT" sz="2403" spc="135" dirty="0">
                <a:solidFill>
                  <a:srgbClr val="1D1D1B"/>
                </a:solidFill>
                <a:latin typeface="Trebuchet MS" panose="020B0703020202090204"/>
                <a:cs typeface="Trebuchet MS" panose="020B0703020202090204"/>
              </a:rPr>
              <a:t>Harvard Business </a:t>
            </a:r>
            <a:r>
              <a:rPr lang="pt-PT" sz="2403" spc="135" dirty="0" err="1">
                <a:solidFill>
                  <a:srgbClr val="1D1D1B"/>
                </a:solidFill>
                <a:latin typeface="Trebuchet MS" panose="020B0703020202090204"/>
                <a:cs typeface="Trebuchet MS" panose="020B0703020202090204"/>
              </a:rPr>
              <a:t>Review</a:t>
            </a:r>
            <a:r>
              <a:rPr lang="pt-PT" sz="2403" spc="135" dirty="0">
                <a:solidFill>
                  <a:srgbClr val="1D1D1B"/>
                </a:solidFill>
                <a:latin typeface="Trebuchet MS" panose="020B0703020202090204"/>
                <a:cs typeface="Trebuchet MS" panose="020B0703020202090204"/>
              </a:rPr>
              <a:t> </a:t>
            </a:r>
            <a:r>
              <a:rPr lang="pt-PT" sz="1802" spc="135" dirty="0">
                <a:solidFill>
                  <a:srgbClr val="1D1D1B"/>
                </a:solidFill>
                <a:latin typeface="Trebuchet MS" panose="020B0703020202090204"/>
                <a:cs typeface="Trebuchet MS" panose="020B0703020202090204"/>
              </a:rPr>
              <a:t>(</a:t>
            </a:r>
            <a:r>
              <a:rPr lang="pt-PT" sz="1598" b="1" dirty="0" err="1">
                <a:latin typeface="Rubik"/>
                <a:ea typeface="+mj-ea"/>
                <a:cs typeface="Arial" panose="020B0604020202090204"/>
              </a:rPr>
              <a:t>Qu'est-ce</a:t>
            </a:r>
            <a:r>
              <a:rPr lang="pt-PT" sz="1598" b="1" dirty="0">
                <a:latin typeface="Rubik"/>
                <a:ea typeface="+mj-ea"/>
                <a:cs typeface="Arial" panose="020B0604020202090204"/>
              </a:rPr>
              <a:t> </a:t>
            </a:r>
            <a:r>
              <a:rPr lang="pt-PT" sz="1598" b="1" dirty="0" err="1">
                <a:latin typeface="Rubik"/>
                <a:ea typeface="+mj-ea"/>
                <a:cs typeface="Arial" panose="020B0604020202090204"/>
              </a:rPr>
              <a:t>qu’un</a:t>
            </a:r>
            <a:r>
              <a:rPr lang="pt-PT" sz="1598" b="1" dirty="0">
                <a:latin typeface="Rubik"/>
                <a:ea typeface="+mj-ea"/>
                <a:cs typeface="Arial" panose="020B0604020202090204"/>
              </a:rPr>
              <a:t> Business </a:t>
            </a:r>
            <a:r>
              <a:rPr lang="pt-PT" sz="1598" b="1" dirty="0" err="1">
                <a:latin typeface="Rubik"/>
                <a:ea typeface="+mj-ea"/>
                <a:cs typeface="Arial" panose="020B0604020202090204"/>
              </a:rPr>
              <a:t>Model</a:t>
            </a:r>
            <a:r>
              <a:rPr lang="pt-PT" sz="1598" b="1" dirty="0">
                <a:latin typeface="Rubik"/>
                <a:ea typeface="+mj-ea"/>
                <a:cs typeface="Arial" panose="020B0604020202090204"/>
              </a:rPr>
              <a:t> ?)</a:t>
            </a:r>
            <a:endParaRPr sz="1598" b="1" dirty="0">
              <a:latin typeface="Rubik"/>
              <a:ea typeface="+mj-ea"/>
              <a:cs typeface="Arial" panose="020B0604020202090204"/>
            </a:endParaRPr>
          </a:p>
          <a:p>
            <a:pPr marL="25188" marR="5038" indent="137450" algn="r">
              <a:spcBef>
                <a:spcPts val="1320"/>
              </a:spcBef>
            </a:pPr>
            <a:r>
              <a:rPr lang="en-US" sz="1802" spc="-70" dirty="0">
                <a:solidFill>
                  <a:srgbClr val="1D1D1B"/>
                </a:solidFill>
                <a:latin typeface="Trebuchet MS" panose="020B0703020202090204"/>
              </a:rPr>
              <a:t>Un coup d'œil aux archives du HBR montre que les penseurs du monde des affaires utilisent le concept de ”Business Model" de plein de manières différentes, ce qui peut fausser la définition</a:t>
            </a:r>
            <a:r>
              <a:rPr lang="en-US" sz="1802" spc="-60" dirty="0">
                <a:solidFill>
                  <a:srgbClr val="1D1D1B"/>
                </a:solidFill>
                <a:latin typeface="Trebuchet MS" panose="020B0703020202090204"/>
                <a:cs typeface="Trebuchet MS" panose="020B0703020202090204"/>
              </a:rPr>
              <a:t>. </a:t>
            </a:r>
            <a:r>
              <a:rPr lang="en-US" sz="1802" spc="-70" dirty="0">
                <a:solidFill>
                  <a:srgbClr val="1D1D1B"/>
                </a:solidFill>
                <a:latin typeface="Trebuchet MS" panose="020B0703020202090204"/>
              </a:rPr>
              <a:t>Il est possible de trouver ici une liste de dix-neuf types de Business Model et  </a:t>
            </a:r>
            <a:r>
              <a:rPr lang="en-US" sz="1802" spc="-70" dirty="0" err="1">
                <a:solidFill>
                  <a:srgbClr val="1D1D1B"/>
                </a:solidFill>
                <a:latin typeface="Trebuchet MS" panose="020B0703020202090204"/>
              </a:rPr>
              <a:t>d’organisations</a:t>
            </a:r>
            <a:r>
              <a:rPr lang="en-US" sz="1802" spc="-70" dirty="0">
                <a:solidFill>
                  <a:srgbClr val="1D1D1B"/>
                </a:solidFill>
                <a:latin typeface="Trebuchet MS" panose="020B0703020202090204"/>
              </a:rPr>
              <a:t> qui les utilisent.</a:t>
            </a:r>
          </a:p>
          <a:p>
            <a:pPr>
              <a:spcBef>
                <a:spcPts val="11"/>
              </a:spcBef>
            </a:pPr>
            <a:endParaRPr sz="1847" dirty="0">
              <a:latin typeface="Trebuchet MS" panose="020B0703020202090204"/>
              <a:cs typeface="Trebuchet MS" panose="020B0703020202090204"/>
            </a:endParaRPr>
          </a:p>
          <a:p>
            <a:pPr marL="119459" marR="5038" indent="-107225" algn="r"/>
            <a:r>
              <a:rPr lang="en-US" sz="1600" b="1" spc="-20" dirty="0">
                <a:solidFill>
                  <a:srgbClr val="1D1D1B"/>
                </a:solidFill>
                <a:latin typeface="Trebuchet MS" panose="020B0703020202090204"/>
                <a:cs typeface="Trebuchet MS" panose="020B0703020202090204"/>
                <a:hlinkClick r:id="rId4"/>
              </a:rPr>
              <a:t>https://hbr.org/2015/01/what-is-a-business-model?msclkid=3d09455cba7d11ec91235f18dad36e10</a:t>
            </a:r>
            <a:endParaRPr lang="en-US" sz="1600" dirty="0">
              <a:latin typeface="Trebuchet MS" panose="020B0703020202090204"/>
              <a:cs typeface="Trebuchet MS" panose="020B0703020202090204"/>
            </a:endParaRPr>
          </a:p>
        </p:txBody>
      </p:sp>
      <p:sp>
        <p:nvSpPr>
          <p:cNvPr id="7" name="object 7"/>
          <p:cNvSpPr txBox="1"/>
          <p:nvPr/>
        </p:nvSpPr>
        <p:spPr>
          <a:xfrm>
            <a:off x="527202" y="4705096"/>
            <a:ext cx="306879" cy="2356484"/>
          </a:xfrm>
          <a:prstGeom prst="rect">
            <a:avLst/>
          </a:prstGeom>
        </p:spPr>
        <p:txBody>
          <a:bodyPr vert="vert270" wrap="square" lIns="0" tIns="4445" rIns="0" bIns="0" rtlCol="0">
            <a:spAutoFit/>
          </a:bodyPr>
          <a:lstStyle/>
          <a:p>
            <a:pPr marL="12954">
              <a:spcBef>
                <a:spcPts val="34"/>
              </a:spcBef>
            </a:pPr>
            <a:r>
              <a:rPr sz="997" b="1" spc="15" dirty="0">
                <a:solidFill>
                  <a:srgbClr val="5E5D5D"/>
                </a:solidFill>
                <a:latin typeface="Trebuchet MS" panose="020B0703020202090204"/>
                <a:cs typeface="Trebuchet MS" panose="020B0703020202090204"/>
              </a:rPr>
              <a:t>Photo </a:t>
            </a:r>
            <a:r>
              <a:rPr sz="997" b="1" spc="25" dirty="0">
                <a:solidFill>
                  <a:srgbClr val="5E5D5D"/>
                </a:solidFill>
                <a:latin typeface="Trebuchet MS" panose="020B0703020202090204"/>
                <a:cs typeface="Trebuchet MS" panose="020B0703020202090204"/>
              </a:rPr>
              <a:t>par </a:t>
            </a:r>
            <a:r>
              <a:rPr sz="997" b="1" spc="50" dirty="0">
                <a:solidFill>
                  <a:srgbClr val="5E5D5D"/>
                </a:solidFill>
                <a:latin typeface="Trebuchet MS" panose="020B0703020202090204"/>
                <a:cs typeface="Trebuchet MS" panose="020B0703020202090204"/>
              </a:rPr>
              <a:t>Matthew </a:t>
            </a:r>
            <a:r>
              <a:rPr sz="997" b="1" spc="-25" dirty="0">
                <a:solidFill>
                  <a:srgbClr val="5E5D5D"/>
                </a:solidFill>
                <a:latin typeface="Trebuchet MS" panose="020B0703020202090204"/>
                <a:cs typeface="Trebuchet MS" panose="020B0703020202090204"/>
              </a:rPr>
              <a:t>Lejune </a:t>
            </a:r>
            <a:r>
              <a:rPr sz="997" b="1" spc="28" dirty="0">
                <a:solidFill>
                  <a:srgbClr val="5E5D5D"/>
                </a:solidFill>
                <a:latin typeface="Trebuchet MS" panose="020B0703020202090204"/>
                <a:cs typeface="Trebuchet MS" panose="020B0703020202090204"/>
              </a:rPr>
              <a:t>sur </a:t>
            </a:r>
            <a:r>
              <a:rPr sz="997" b="1" spc="15" dirty="0">
                <a:solidFill>
                  <a:srgbClr val="5E5D5D"/>
                </a:solidFill>
                <a:latin typeface="Trebuchet MS" panose="020B0703020202090204"/>
                <a:cs typeface="Trebuchet MS" panose="020B0703020202090204"/>
              </a:rPr>
              <a:t>Unsplash</a:t>
            </a:r>
            <a:endParaRPr sz="997" dirty="0">
              <a:latin typeface="Trebuchet MS" panose="020B0703020202090204"/>
              <a:cs typeface="Trebuchet MS" panose="020B0703020202090204"/>
            </a:endParaRPr>
          </a:p>
        </p:txBody>
      </p:sp>
      <p:sp>
        <p:nvSpPr>
          <p:cNvPr id="8" name="object 4"/>
          <p:cNvSpPr/>
          <p:nvPr/>
        </p:nvSpPr>
        <p:spPr>
          <a:xfrm>
            <a:off x="1676402" y="5326567"/>
            <a:ext cx="2580526" cy="2445833"/>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sz="1802"/>
          </a:p>
        </p:txBody>
      </p:sp>
      <p:sp>
        <p:nvSpPr>
          <p:cNvPr id="9" name="object 5"/>
          <p:cNvSpPr txBox="1"/>
          <p:nvPr/>
        </p:nvSpPr>
        <p:spPr>
          <a:xfrm>
            <a:off x="1864476" y="5427455"/>
            <a:ext cx="2169795" cy="2231380"/>
          </a:xfrm>
          <a:prstGeom prst="rect">
            <a:avLst/>
          </a:prstGeom>
        </p:spPr>
        <p:txBody>
          <a:bodyPr vert="horz" wrap="square" lIns="0" tIns="12700" rIns="0" bIns="0" rtlCol="0">
            <a:spAutoFit/>
          </a:bodyPr>
          <a:lstStyle/>
          <a:p>
            <a:pPr marL="12954" marR="5038">
              <a:spcBef>
                <a:spcPts val="102"/>
              </a:spcBef>
            </a:pPr>
            <a:r>
              <a:rPr lang="pt-PT" sz="1802" spc="15" dirty="0">
                <a:solidFill>
                  <a:srgbClr val="C9DDE1"/>
                </a:solidFill>
                <a:latin typeface="Trebuchet MS" panose="020B0703020202090204"/>
                <a:cs typeface="Trebuchet MS" panose="020B0703020202090204"/>
              </a:rPr>
              <a:t>La Harvard Business </a:t>
            </a:r>
            <a:r>
              <a:rPr lang="pt-PT" sz="1802" spc="15" dirty="0" err="1">
                <a:solidFill>
                  <a:srgbClr val="C9DDE1"/>
                </a:solidFill>
                <a:latin typeface="Trebuchet MS" panose="020B0703020202090204"/>
                <a:cs typeface="Trebuchet MS" panose="020B0703020202090204"/>
              </a:rPr>
              <a:t>Review</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propose</a:t>
            </a:r>
            <a:r>
              <a:rPr lang="pt-PT" sz="1802" spc="15" dirty="0">
                <a:solidFill>
                  <a:srgbClr val="C9DDE1"/>
                </a:solidFill>
                <a:latin typeface="Trebuchet MS" panose="020B0703020202090204"/>
                <a:cs typeface="Trebuchet MS" panose="020B0703020202090204"/>
              </a:rPr>
              <a:t> de </a:t>
            </a:r>
            <a:r>
              <a:rPr lang="pt-PT" sz="1802" spc="15" dirty="0" err="1">
                <a:solidFill>
                  <a:srgbClr val="C9DDE1"/>
                </a:solidFill>
                <a:latin typeface="Trebuchet MS" panose="020B0703020202090204"/>
                <a:cs typeface="Trebuchet MS" panose="020B0703020202090204"/>
              </a:rPr>
              <a:t>nombreuses</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ressources</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liées</a:t>
            </a:r>
            <a:r>
              <a:rPr lang="pt-PT" sz="1802" spc="15" dirty="0">
                <a:solidFill>
                  <a:srgbClr val="C9DDE1"/>
                </a:solidFill>
                <a:latin typeface="Trebuchet MS" panose="020B0703020202090204"/>
                <a:cs typeface="Trebuchet MS" panose="020B0703020202090204"/>
              </a:rPr>
              <a:t> à </a:t>
            </a:r>
            <a:r>
              <a:rPr lang="pt-PT" sz="1802" spc="15" dirty="0" err="1">
                <a:solidFill>
                  <a:srgbClr val="C9DDE1"/>
                </a:solidFill>
                <a:latin typeface="Trebuchet MS" panose="020B0703020202090204"/>
                <a:cs typeface="Trebuchet MS" panose="020B0703020202090204"/>
              </a:rPr>
              <a:t>l’entrepreneuriat</a:t>
            </a:r>
            <a:r>
              <a:rPr lang="pt-PT" sz="1802" spc="15" dirty="0">
                <a:solidFill>
                  <a:srgbClr val="C9DDE1"/>
                </a:solidFill>
                <a:latin typeface="Trebuchet MS" panose="020B0703020202090204"/>
                <a:cs typeface="Trebuchet MS" panose="020B0703020202090204"/>
              </a:rPr>
              <a:t>, en </a:t>
            </a:r>
            <a:r>
              <a:rPr lang="pt-PT" sz="1802" spc="15" dirty="0" err="1">
                <a:solidFill>
                  <a:srgbClr val="C9DDE1"/>
                </a:solidFill>
                <a:latin typeface="Trebuchet MS" panose="020B0703020202090204"/>
                <a:cs typeface="Trebuchet MS" panose="020B0703020202090204"/>
              </a:rPr>
              <a:t>plus</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du</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sujet</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identifié</a:t>
            </a:r>
            <a:r>
              <a:rPr lang="pt-PT" sz="1802" spc="15" dirty="0">
                <a:solidFill>
                  <a:srgbClr val="C9DDE1"/>
                </a:solidFill>
                <a:latin typeface="Trebuchet MS" panose="020B0703020202090204"/>
                <a:cs typeface="Trebuchet MS" panose="020B0703020202090204"/>
              </a:rPr>
              <a:t> dans </a:t>
            </a:r>
            <a:r>
              <a:rPr lang="pt-PT" sz="1802" spc="15" dirty="0" err="1">
                <a:solidFill>
                  <a:srgbClr val="C9DDE1"/>
                </a:solidFill>
                <a:latin typeface="Trebuchet MS" panose="020B0703020202090204"/>
                <a:cs typeface="Trebuchet MS" panose="020B0703020202090204"/>
              </a:rPr>
              <a:t>cette</a:t>
            </a:r>
            <a:r>
              <a:rPr lang="pt-PT" sz="1802" spc="15" dirty="0">
                <a:solidFill>
                  <a:srgbClr val="C9DDE1"/>
                </a:solidFill>
                <a:latin typeface="Trebuchet MS" panose="020B0703020202090204"/>
                <a:cs typeface="Trebuchet MS" panose="020B0703020202090204"/>
              </a:rPr>
              <a:t> diapositive</a:t>
            </a:r>
            <a:r>
              <a:rPr sz="1802" spc="-100" dirty="0">
                <a:solidFill>
                  <a:srgbClr val="C9DDE1"/>
                </a:solidFill>
                <a:latin typeface="Trebuchet MS" panose="020B0703020202090204"/>
                <a:cs typeface="Trebuchet MS" panose="020B0703020202090204"/>
              </a:rPr>
              <a:t>.</a:t>
            </a:r>
            <a:endParaRPr sz="1802" dirty="0">
              <a:latin typeface="Trebuchet MS" panose="020B0703020202090204"/>
              <a:cs typeface="Trebuchet MS" panose="020B0703020202090204"/>
            </a:endParaRPr>
          </a:p>
        </p:txBody>
      </p:sp>
      <p:sp>
        <p:nvSpPr>
          <p:cNvPr id="10" name="object 15">
            <a:extLst>
              <a:ext uri="{FF2B5EF4-FFF2-40B4-BE49-F238E27FC236}">
                <a16:creationId xmlns:a16="http://schemas.microsoft.com/office/drawing/2014/main" id="{31470307-DDDB-E542-B4C4-D52989B62E14}"/>
              </a:ext>
            </a:extLst>
          </p:cNvPr>
          <p:cNvSpPr txBox="1"/>
          <p:nvPr/>
        </p:nvSpPr>
        <p:spPr>
          <a:xfrm>
            <a:off x="6510597" y="2486716"/>
            <a:ext cx="353665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panose="020B0703020202090204"/>
                <a:cs typeface="Trebuchet MS" panose="020B0703020202090204"/>
              </a:rPr>
              <a:t>Ressources</a:t>
            </a:r>
            <a:r>
              <a:rPr sz="1800" b="1" spc="-15" dirty="0">
                <a:solidFill>
                  <a:srgbClr val="FFFFFF"/>
                </a:solidFill>
                <a:latin typeface="Trebuchet MS" panose="020B0703020202090204"/>
                <a:cs typeface="Trebuchet MS" panose="020B0703020202090204"/>
              </a:rPr>
              <a:t> </a:t>
            </a:r>
            <a:r>
              <a:rPr lang="fr-FR" sz="1800" b="1" spc="40" dirty="0">
                <a:solidFill>
                  <a:srgbClr val="FFFFFF"/>
                </a:solidFill>
                <a:latin typeface="Trebuchet MS" panose="020B0703020202090204"/>
                <a:cs typeface="Trebuchet MS" panose="020B0703020202090204"/>
              </a:rPr>
              <a:t>transdisciplinaires </a:t>
            </a:r>
            <a:endParaRPr sz="1800" dirty="0">
              <a:latin typeface="Trebuchet MS" panose="020B0703020202090204"/>
              <a:cs typeface="Trebuchet MS" panose="020B070302020209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62001" y="1657775"/>
            <a:ext cx="3846819" cy="1463221"/>
          </a:xfrm>
          <a:prstGeom prst="rect">
            <a:avLst/>
          </a:prstGeom>
        </p:spPr>
        <p:txBody>
          <a:bodyPr vert="horz" wrap="square" lIns="0" tIns="15240" rIns="0" bIns="0" rtlCol="0" anchor="ctr">
            <a:spAutoFit/>
          </a:bodyPr>
          <a:lstStyle/>
          <a:p>
            <a:pPr marL="12954" marR="5038" algn="ctr">
              <a:lnSpc>
                <a:spcPct val="99000"/>
              </a:lnSpc>
              <a:spcBef>
                <a:spcPts val="119"/>
              </a:spcBef>
            </a:pPr>
            <a:r>
              <a:rPr lang="pt-PT" sz="2403" spc="220" dirty="0" err="1">
                <a:solidFill>
                  <a:srgbClr val="1D1D1B"/>
                </a:solidFill>
                <a:latin typeface="Trebuchet MS" panose="020B0703020202090204"/>
                <a:cs typeface="Trebuchet MS" panose="020B0703020202090204"/>
              </a:rPr>
              <a:t>Business Strategy </a:t>
            </a:r>
            <a:r>
              <a:rPr lang="pt-PT" sz="2403" spc="220" dirty="0">
                <a:solidFill>
                  <a:srgbClr val="1D1D1B"/>
                </a:solidFill>
                <a:latin typeface="Trebuchet MS" panose="020B0703020202090204"/>
                <a:cs typeface="Trebuchet MS" panose="020B0703020202090204"/>
              </a:rPr>
              <a:t>Hub </a:t>
            </a:r>
            <a:r>
              <a:rPr lang="pt-PT" sz="1802" spc="220" dirty="0">
                <a:solidFill>
                  <a:srgbClr val="1D1D1B"/>
                </a:solidFill>
                <a:latin typeface="Trebuchet MS" panose="020B0703020202090204"/>
                <a:cs typeface="Trebuchet MS" panose="020B0703020202090204"/>
              </a:rPr>
              <a:t>(</a:t>
            </a:r>
            <a:r>
              <a:rPr lang="en-US" sz="1598" b="1" dirty="0">
                <a:latin typeface="Rubik"/>
              </a:rPr>
              <a:t>50 types de Business Models (2022) - Les meilleurs exemples d'entreprises qui les utilisent)</a:t>
            </a:r>
            <a:br>
              <a:rPr lang="en-US" sz="2000" b="1" dirty="0">
                <a:latin typeface="Rubik"/>
              </a:rPr>
            </a:br>
            <a:endParaRPr sz="2102" dirty="0">
              <a:latin typeface="Trebuchet MS" panose="020B0703020202090204"/>
              <a:cs typeface="Trebuchet MS" panose="020B0703020202090204"/>
            </a:endParaRPr>
          </a:p>
        </p:txBody>
      </p:sp>
      <p:sp>
        <p:nvSpPr>
          <p:cNvPr id="4" name="object 4"/>
          <p:cNvSpPr txBox="1"/>
          <p:nvPr/>
        </p:nvSpPr>
        <p:spPr>
          <a:xfrm>
            <a:off x="838201" y="3086795"/>
            <a:ext cx="4132659" cy="4318042"/>
          </a:xfrm>
          <a:prstGeom prst="rect">
            <a:avLst/>
          </a:prstGeom>
        </p:spPr>
        <p:txBody>
          <a:bodyPr vert="horz" wrap="square" lIns="0" tIns="149860" rIns="0" bIns="0" rtlCol="0">
            <a:spAutoFit/>
          </a:bodyPr>
          <a:lstStyle/>
          <a:p>
            <a:pPr algn="l"/>
            <a:r>
              <a:rPr lang="en-US" sz="1802" b="1" spc="36" dirty="0">
                <a:solidFill>
                  <a:srgbClr val="1D1D1B"/>
                </a:solidFill>
                <a:latin typeface="Trebuchet MS" panose="020B0703020202090204"/>
              </a:rPr>
              <a:t>Un site pour aider les entrepreneurs débutants à comprendre l'importance des Business Models.</a:t>
            </a:r>
          </a:p>
          <a:p>
            <a:pPr algn="l"/>
            <a:r>
              <a:rPr lang="en-US" sz="1802" b="1" spc="36" dirty="0">
                <a:solidFill>
                  <a:srgbClr val="1D1D1B"/>
                </a:solidFill>
                <a:latin typeface="Trebuchet MS" panose="020B0703020202090204"/>
              </a:rPr>
              <a:t>Vous pouvez consulter ici 50 types différents de Business Model, ainsi que des exemples d'entreprises pour </a:t>
            </a:r>
            <a:r>
              <a:rPr lang="en-US" sz="1802" b="1" spc="36" dirty="0" err="1">
                <a:solidFill>
                  <a:srgbClr val="1D1D1B"/>
                </a:solidFill>
                <a:latin typeface="Trebuchet MS" panose="020B0703020202090204"/>
              </a:rPr>
              <a:t>mieux</a:t>
            </a:r>
            <a:r>
              <a:rPr lang="en-US" sz="1802" b="1" spc="36" dirty="0">
                <a:solidFill>
                  <a:srgbClr val="1D1D1B"/>
                </a:solidFill>
                <a:latin typeface="Trebuchet MS" panose="020B0703020202090204"/>
              </a:rPr>
              <a:t> </a:t>
            </a:r>
            <a:r>
              <a:rPr lang="en-US" sz="1802" b="1" spc="36" dirty="0" err="1">
                <a:solidFill>
                  <a:srgbClr val="1D1D1B"/>
                </a:solidFill>
                <a:latin typeface="Trebuchet MS" panose="020B0703020202090204"/>
              </a:rPr>
              <a:t>comprendre</a:t>
            </a:r>
            <a:r>
              <a:rPr lang="en-US" sz="1802" b="1" spc="36" dirty="0">
                <a:solidFill>
                  <a:srgbClr val="1D1D1B"/>
                </a:solidFill>
                <a:latin typeface="Trebuchet MS" panose="020B0703020202090204"/>
              </a:rPr>
              <a:t> par la pratique. Essayez d'adopter </a:t>
            </a:r>
            <a:r>
              <a:rPr lang="en-US" sz="1802" b="1" spc="36" dirty="0" err="1">
                <a:solidFill>
                  <a:srgbClr val="1D1D1B"/>
                </a:solidFill>
                <a:latin typeface="Trebuchet MS" panose="020B0703020202090204"/>
              </a:rPr>
              <a:t>ces</a:t>
            </a:r>
            <a:r>
              <a:rPr lang="en-US" sz="1802" b="1" spc="36" dirty="0">
                <a:solidFill>
                  <a:srgbClr val="1D1D1B"/>
                </a:solidFill>
                <a:latin typeface="Trebuchet MS" panose="020B0703020202090204"/>
              </a:rPr>
              <a:t> Business Model dans votre startup.</a:t>
            </a:r>
          </a:p>
          <a:p>
            <a:pPr algn="l"/>
            <a:endParaRPr sz="1847" dirty="0">
              <a:latin typeface="Trebuchet MS" panose="020B0703020202090204"/>
              <a:cs typeface="Trebuchet MS" panose="020B0703020202090204"/>
            </a:endParaRPr>
          </a:p>
          <a:p>
            <a:pPr marL="12954" marR="218769"/>
            <a:r>
              <a:rPr lang="pt-PT" sz="1600" b="1" spc="-5" dirty="0">
                <a:solidFill>
                  <a:srgbClr val="1D1D1B"/>
                </a:solidFill>
                <a:latin typeface="Trebuchet MS" panose="020B0703020202090204"/>
                <a:cs typeface="Trebuchet MS" panose="020B0703020202090204"/>
                <a:hlinkClick r:id="rId3"/>
              </a:rPr>
              <a:t>https://bstrategyhub.com/50-types-of-business-models-the-best-examples-of-companies-using-it/?msclkid=7ccab93aba7c11eca9b888399dd78e59</a:t>
            </a:r>
            <a:endParaRPr sz="1600" dirty="0">
              <a:latin typeface="Trebuchet MS" panose="020B0703020202090204"/>
              <a:cs typeface="Trebuchet MS" panose="020B0703020202090204"/>
            </a:endParaRPr>
          </a:p>
        </p:txBody>
      </p:sp>
      <p:sp>
        <p:nvSpPr>
          <p:cNvPr id="5" name="object 5"/>
          <p:cNvSpPr/>
          <p:nvPr/>
        </p:nvSpPr>
        <p:spPr>
          <a:xfrm>
            <a:off x="914402" y="1013457"/>
            <a:ext cx="3506345" cy="438149"/>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sz="1802"/>
          </a:p>
        </p:txBody>
      </p:sp>
      <p:pic>
        <p:nvPicPr>
          <p:cNvPr id="8194" name="Picture 2" descr="A stenciled whimsical mural. Lots of creative business ideas have been around forever, but stencils are a newer phenomenon in desig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353" y="1905002"/>
            <a:ext cx="5075629" cy="3806722"/>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4970861" y="5744289"/>
            <a:ext cx="4249342" cy="399212"/>
          </a:xfrm>
          <a:prstGeom prst="rect">
            <a:avLst/>
          </a:prstGeom>
          <a:noFill/>
        </p:spPr>
        <p:txBody>
          <a:bodyPr wrap="square">
            <a:spAutoFit/>
          </a:bodyPr>
          <a:lstStyle/>
          <a:p>
            <a:r>
              <a:rPr lang="en-US" sz="997" b="1" spc="28" dirty="0">
                <a:solidFill>
                  <a:srgbClr val="5E5D5D"/>
                </a:solidFill>
                <a:latin typeface="Trebuchet MS" panose="020B0703020202090204"/>
              </a:rPr>
              <a:t>dans 48 Creative Business Ideas (That You Can Start Today) - </a:t>
            </a:r>
            <a:r>
              <a:rPr lang="en-US" sz="997" b="1" spc="28" dirty="0" err="1">
                <a:solidFill>
                  <a:srgbClr val="5E5D5D"/>
                </a:solidFill>
                <a:latin typeface="Trebuchet MS" panose="020B0703020202090204"/>
              </a:rPr>
              <a:t>Selz</a:t>
            </a:r>
            <a:endParaRPr lang="pt-PT" sz="997" b="1" spc="28" dirty="0">
              <a:solidFill>
                <a:srgbClr val="5E5D5D"/>
              </a:solidFill>
              <a:latin typeface="Trebuchet MS" panose="020B0703020202090204"/>
            </a:endParaRPr>
          </a:p>
        </p:txBody>
      </p:sp>
      <p:sp>
        <p:nvSpPr>
          <p:cNvPr id="11" name="object 4"/>
          <p:cNvSpPr/>
          <p:nvPr/>
        </p:nvSpPr>
        <p:spPr>
          <a:xfrm>
            <a:off x="5973393" y="109655"/>
            <a:ext cx="2580526" cy="2252546"/>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sz="1802"/>
          </a:p>
        </p:txBody>
      </p:sp>
      <p:sp>
        <p:nvSpPr>
          <p:cNvPr id="12" name="object 5"/>
          <p:cNvSpPr txBox="1"/>
          <p:nvPr/>
        </p:nvSpPr>
        <p:spPr>
          <a:xfrm>
            <a:off x="6161467" y="130821"/>
            <a:ext cx="2169795" cy="2231380"/>
          </a:xfrm>
          <a:prstGeom prst="rect">
            <a:avLst/>
          </a:prstGeom>
        </p:spPr>
        <p:txBody>
          <a:bodyPr vert="horz" wrap="square" lIns="0" tIns="12700" rIns="0" bIns="0" rtlCol="0">
            <a:spAutoFit/>
          </a:bodyPr>
          <a:lstStyle/>
          <a:p>
            <a:pPr marL="12954" marR="5038">
              <a:spcBef>
                <a:spcPts val="102"/>
              </a:spcBef>
            </a:pPr>
            <a:r>
              <a:rPr lang="pt-PT" sz="1802" spc="15" dirty="0">
                <a:solidFill>
                  <a:srgbClr val="C9DDE1"/>
                </a:solidFill>
                <a:latin typeface="Trebuchet MS" panose="020B0703020202090204"/>
                <a:cs typeface="Trebuchet MS" panose="020B0703020202090204"/>
              </a:rPr>
              <a:t>Business </a:t>
            </a:r>
            <a:r>
              <a:rPr lang="pt-PT" sz="1802" spc="15" dirty="0" err="1">
                <a:solidFill>
                  <a:srgbClr val="C9DDE1"/>
                </a:solidFill>
                <a:latin typeface="Trebuchet MS" panose="020B0703020202090204"/>
                <a:cs typeface="Trebuchet MS" panose="020B0703020202090204"/>
              </a:rPr>
              <a:t>Strategy</a:t>
            </a:r>
            <a:r>
              <a:rPr lang="pt-PT" sz="1802" spc="15" dirty="0">
                <a:solidFill>
                  <a:srgbClr val="C9DDE1"/>
                </a:solidFill>
                <a:latin typeface="Trebuchet MS" panose="020B0703020202090204"/>
                <a:cs typeface="Trebuchet MS" panose="020B0703020202090204"/>
              </a:rPr>
              <a:t> Hub </a:t>
            </a:r>
            <a:r>
              <a:rPr lang="pt-PT" sz="1802" spc="15" dirty="0" err="1">
                <a:solidFill>
                  <a:srgbClr val="C9DDE1"/>
                </a:solidFill>
                <a:latin typeface="Trebuchet MS" panose="020B0703020202090204"/>
                <a:cs typeface="Trebuchet MS" panose="020B0703020202090204"/>
              </a:rPr>
              <a:t>dispose</a:t>
            </a:r>
            <a:r>
              <a:rPr lang="pt-PT" sz="1802" spc="15" dirty="0">
                <a:solidFill>
                  <a:srgbClr val="C9DDE1"/>
                </a:solidFill>
                <a:latin typeface="Trebuchet MS" panose="020B0703020202090204"/>
                <a:cs typeface="Trebuchet MS" panose="020B0703020202090204"/>
              </a:rPr>
              <a:t> de </a:t>
            </a:r>
            <a:r>
              <a:rPr lang="pt-PT" sz="1802" spc="15" dirty="0" err="1">
                <a:solidFill>
                  <a:srgbClr val="C9DDE1"/>
                </a:solidFill>
                <a:latin typeface="Trebuchet MS" panose="020B0703020202090204"/>
                <a:cs typeface="Trebuchet MS" panose="020B0703020202090204"/>
              </a:rPr>
              <a:t>plusieurs</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ressources</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liées</a:t>
            </a:r>
            <a:r>
              <a:rPr lang="pt-PT" sz="1802" spc="15" dirty="0">
                <a:solidFill>
                  <a:srgbClr val="C9DDE1"/>
                </a:solidFill>
                <a:latin typeface="Trebuchet MS" panose="020B0703020202090204"/>
                <a:cs typeface="Trebuchet MS" panose="020B0703020202090204"/>
              </a:rPr>
              <a:t> à </a:t>
            </a:r>
            <a:r>
              <a:rPr lang="pt-PT" sz="1802" spc="15" dirty="0" err="1">
                <a:solidFill>
                  <a:srgbClr val="C9DDE1"/>
                </a:solidFill>
                <a:latin typeface="Trebuchet MS" panose="020B0703020202090204"/>
                <a:cs typeface="Trebuchet MS" panose="020B0703020202090204"/>
              </a:rPr>
              <a:t>l’entrepreneuriat</a:t>
            </a:r>
            <a:r>
              <a:rPr lang="pt-PT" sz="1802" spc="15" dirty="0">
                <a:solidFill>
                  <a:srgbClr val="C9DDE1"/>
                </a:solidFill>
                <a:latin typeface="Trebuchet MS" panose="020B0703020202090204"/>
                <a:cs typeface="Trebuchet MS" panose="020B0703020202090204"/>
              </a:rPr>
              <a:t>, en </a:t>
            </a:r>
            <a:r>
              <a:rPr lang="pt-PT" sz="1802" spc="15" dirty="0" err="1">
                <a:solidFill>
                  <a:srgbClr val="C9DDE1"/>
                </a:solidFill>
                <a:latin typeface="Trebuchet MS" panose="020B0703020202090204"/>
                <a:cs typeface="Trebuchet MS" panose="020B0703020202090204"/>
              </a:rPr>
              <a:t>plus</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du</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sujet</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identifié</a:t>
            </a:r>
            <a:r>
              <a:rPr lang="pt-PT" sz="1802" spc="15" dirty="0">
                <a:solidFill>
                  <a:srgbClr val="C9DDE1"/>
                </a:solidFill>
                <a:latin typeface="Trebuchet MS" panose="020B0703020202090204"/>
                <a:cs typeface="Trebuchet MS" panose="020B0703020202090204"/>
              </a:rPr>
              <a:t> dans </a:t>
            </a:r>
            <a:r>
              <a:rPr lang="pt-PT" sz="1802" spc="15" dirty="0" err="1">
                <a:solidFill>
                  <a:srgbClr val="C9DDE1"/>
                </a:solidFill>
                <a:latin typeface="Trebuchet MS" panose="020B0703020202090204"/>
                <a:cs typeface="Trebuchet MS" panose="020B0703020202090204"/>
              </a:rPr>
              <a:t>cette</a:t>
            </a:r>
            <a:r>
              <a:rPr lang="pt-PT" sz="1802" spc="15" dirty="0">
                <a:solidFill>
                  <a:srgbClr val="C9DDE1"/>
                </a:solidFill>
                <a:latin typeface="Trebuchet MS" panose="020B0703020202090204"/>
                <a:cs typeface="Trebuchet MS" panose="020B0703020202090204"/>
              </a:rPr>
              <a:t> diapositive</a:t>
            </a:r>
            <a:r>
              <a:rPr sz="1802" spc="-100" dirty="0">
                <a:solidFill>
                  <a:srgbClr val="C9DDE1"/>
                </a:solidFill>
                <a:latin typeface="Trebuchet MS" panose="020B0703020202090204"/>
                <a:cs typeface="Trebuchet MS" panose="020B0703020202090204"/>
              </a:rPr>
              <a:t>.</a:t>
            </a:r>
            <a:endParaRPr sz="1802" dirty="0">
              <a:latin typeface="Trebuchet MS" panose="020B0703020202090204"/>
              <a:cs typeface="Trebuchet MS" panose="020B0703020202090204"/>
            </a:endParaRPr>
          </a:p>
        </p:txBody>
      </p:sp>
      <p:sp>
        <p:nvSpPr>
          <p:cNvPr id="13" name="object 15">
            <a:extLst>
              <a:ext uri="{FF2B5EF4-FFF2-40B4-BE49-F238E27FC236}">
                <a16:creationId xmlns:a16="http://schemas.microsoft.com/office/drawing/2014/main" id="{D8C258D9-5250-E7EA-85BF-FF7F3020ADE1}"/>
              </a:ext>
            </a:extLst>
          </p:cNvPr>
          <p:cNvSpPr txBox="1"/>
          <p:nvPr/>
        </p:nvSpPr>
        <p:spPr>
          <a:xfrm>
            <a:off x="1072171" y="1070312"/>
            <a:ext cx="353665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panose="020B0703020202090204"/>
                <a:cs typeface="Trebuchet MS" panose="020B0703020202090204"/>
              </a:rPr>
              <a:t>Ressources</a:t>
            </a:r>
            <a:r>
              <a:rPr sz="1800" b="1" spc="-15" dirty="0">
                <a:solidFill>
                  <a:srgbClr val="FFFFFF"/>
                </a:solidFill>
                <a:latin typeface="Trebuchet MS" panose="020B0703020202090204"/>
                <a:cs typeface="Trebuchet MS" panose="020B0703020202090204"/>
              </a:rPr>
              <a:t> </a:t>
            </a:r>
            <a:r>
              <a:rPr lang="fr-FR" sz="1800" b="1" spc="40" dirty="0">
                <a:solidFill>
                  <a:srgbClr val="FFFFFF"/>
                </a:solidFill>
                <a:latin typeface="Trebuchet MS" panose="020B0703020202090204"/>
                <a:cs typeface="Trebuchet MS" panose="020B0703020202090204"/>
              </a:rPr>
              <a:t>transdisciplinaires </a:t>
            </a:r>
            <a:endParaRPr sz="1800" dirty="0">
              <a:latin typeface="Trebuchet MS" panose="020B0703020202090204"/>
              <a:cs typeface="Trebuchet MS" panose="020B070302020209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alphaModFix amt="73000"/>
            <a:extLst>
              <a:ext uri="{28A0092B-C50C-407E-A947-70E740481C1C}">
                <a14:useLocalDpi xmlns:a14="http://schemas.microsoft.com/office/drawing/2010/main" val="0"/>
              </a:ext>
            </a:extLst>
          </a:blip>
          <a:srcRect/>
          <a:stretch>
            <a:fillRect/>
          </a:stretch>
        </p:blipFill>
        <p:spPr bwMode="auto">
          <a:xfrm>
            <a:off x="2" y="2"/>
            <a:ext cx="10058400" cy="7772401"/>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1212825" y="1688286"/>
            <a:ext cx="2908300" cy="382605"/>
          </a:xfrm>
          <a:prstGeom prst="rect">
            <a:avLst/>
          </a:prstGeom>
        </p:spPr>
        <p:txBody>
          <a:bodyPr vert="horz" wrap="square" lIns="0" tIns="12700" rIns="0" bIns="0" rtlCol="0" anchor="ctr">
            <a:spAutoFit/>
          </a:bodyPr>
          <a:lstStyle/>
          <a:p>
            <a:pPr marL="12954">
              <a:lnSpc>
                <a:spcPct val="100000"/>
              </a:lnSpc>
              <a:spcBef>
                <a:spcPts val="102"/>
              </a:spcBef>
            </a:pPr>
            <a:r>
              <a:rPr lang="pt-PT" sz="2403" spc="409" dirty="0" err="1">
                <a:latin typeface="Trebuchet MS" panose="020B0703020202090204"/>
                <a:cs typeface="Trebuchet MS" panose="020B0703020202090204"/>
              </a:rPr>
              <a:t>Investopedia</a:t>
            </a:r>
            <a:endParaRPr sz="2403" dirty="0">
              <a:latin typeface="Trebuchet MS" panose="020B0703020202090204"/>
              <a:cs typeface="Trebuchet MS" panose="020B0703020202090204"/>
            </a:endParaRPr>
          </a:p>
        </p:txBody>
      </p:sp>
      <p:sp>
        <p:nvSpPr>
          <p:cNvPr id="23" name="object 23"/>
          <p:cNvSpPr txBox="1"/>
          <p:nvPr/>
        </p:nvSpPr>
        <p:spPr>
          <a:xfrm>
            <a:off x="1215259" y="2201040"/>
            <a:ext cx="4042541" cy="844783"/>
          </a:xfrm>
          <a:prstGeom prst="rect">
            <a:avLst/>
          </a:prstGeom>
        </p:spPr>
        <p:txBody>
          <a:bodyPr vert="horz" wrap="square" lIns="0" tIns="12700" rIns="0" bIns="0" rtlCol="0">
            <a:spAutoFit/>
          </a:bodyPr>
          <a:lstStyle/>
          <a:p>
            <a:pPr marL="12954" marR="5038">
              <a:spcBef>
                <a:spcPts val="1677"/>
              </a:spcBef>
            </a:pPr>
            <a:r>
              <a:rPr lang="pt-PT" sz="1802" spc="74" dirty="0">
                <a:latin typeface="Trebuchet MS" panose="020B0703020202090204"/>
                <a:cs typeface="Trebuchet MS" panose="020B0703020202090204"/>
              </a:rPr>
              <a:t>Site </a:t>
            </a:r>
            <a:r>
              <a:rPr lang="pt-PT" sz="1802" spc="74" dirty="0" err="1">
                <a:latin typeface="Trebuchet MS" panose="020B0703020202090204"/>
                <a:cs typeface="Trebuchet MS" panose="020B0703020202090204"/>
              </a:rPr>
              <a:t>contenant plusieurs ressources liées aux thèmes du </a:t>
            </a:r>
            <a:r>
              <a:rPr lang="pt-PT" sz="1802" spc="74" dirty="0">
                <a:latin typeface="Trebuchet MS" panose="020B0703020202090204"/>
                <a:cs typeface="Trebuchet MS" panose="020B0703020202090204"/>
              </a:rPr>
              <a:t>commerce </a:t>
            </a:r>
            <a:r>
              <a:rPr lang="pt-PT" sz="1802" spc="74" dirty="0" err="1">
                <a:latin typeface="Trebuchet MS" panose="020B0703020202090204"/>
                <a:cs typeface="Trebuchet MS" panose="020B0703020202090204"/>
              </a:rPr>
              <a:t>et de l'économie</a:t>
            </a:r>
            <a:r>
              <a:rPr sz="1802" spc="-60" dirty="0">
                <a:latin typeface="Trebuchet MS" panose="020B0703020202090204"/>
                <a:cs typeface="Trebuchet MS" panose="020B0703020202090204"/>
              </a:rPr>
              <a:t>.</a:t>
            </a:r>
            <a:endParaRPr sz="1802" dirty="0">
              <a:latin typeface="Trebuchet MS" panose="020B0703020202090204"/>
              <a:cs typeface="Trebuchet MS" panose="020B0703020202090204"/>
            </a:endParaRPr>
          </a:p>
        </p:txBody>
      </p:sp>
      <p:sp>
        <p:nvSpPr>
          <p:cNvPr id="24" name="object 24"/>
          <p:cNvSpPr/>
          <p:nvPr/>
        </p:nvSpPr>
        <p:spPr>
          <a:xfrm>
            <a:off x="1212826" y="1076958"/>
            <a:ext cx="3905439" cy="438149"/>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sz="1802"/>
          </a:p>
        </p:txBody>
      </p:sp>
      <p:sp>
        <p:nvSpPr>
          <p:cNvPr id="28" name="CaixaDeTexto 27"/>
          <p:cNvSpPr txBox="1"/>
          <p:nvPr/>
        </p:nvSpPr>
        <p:spPr>
          <a:xfrm>
            <a:off x="84431" y="7434591"/>
            <a:ext cx="1439571" cy="253596"/>
          </a:xfrm>
          <a:prstGeom prst="rect">
            <a:avLst/>
          </a:prstGeom>
          <a:noFill/>
        </p:spPr>
        <p:txBody>
          <a:bodyPr wrap="square">
            <a:spAutoFit/>
          </a:bodyPr>
          <a:lstStyle/>
          <a:p>
            <a:pPr algn="l" fontAlgn="base"/>
            <a:r>
              <a:rPr lang="pt-PT" sz="1048" dirty="0" err="1"/>
              <a:t> La société de la colle</a:t>
            </a:r>
            <a:endParaRPr lang="pt-PT" sz="1048" dirty="0"/>
          </a:p>
        </p:txBody>
      </p:sp>
      <p:sp>
        <p:nvSpPr>
          <p:cNvPr id="29" name="CaixaDeTexto 28"/>
          <p:cNvSpPr txBox="1"/>
          <p:nvPr/>
        </p:nvSpPr>
        <p:spPr>
          <a:xfrm rot="16200000">
            <a:off x="7766596" y="3647527"/>
            <a:ext cx="4177293" cy="414857"/>
          </a:xfrm>
          <a:prstGeom prst="rect">
            <a:avLst/>
          </a:prstGeom>
          <a:noFill/>
        </p:spPr>
        <p:txBody>
          <a:bodyPr wrap="square">
            <a:spAutoFit/>
          </a:bodyPr>
          <a:lstStyle/>
          <a:p>
            <a:r>
              <a:rPr lang="en-US" sz="1048" dirty="0">
                <a:latin typeface="Trebuchet MS" panose="020B0703020202090204" pitchFamily="34" charset="0"/>
              </a:rPr>
              <a:t>dans www.</a:t>
            </a:r>
            <a:r>
              <a:rPr lang="en-US" sz="1048" dirty="0"/>
              <a:t>street art : 49 exemples incroyables pour vous inspirer | Creative </a:t>
            </a:r>
            <a:r>
              <a:rPr lang="en-US" sz="1048" dirty="0" err="1"/>
              <a:t>Bloq</a:t>
            </a:r>
            <a:endParaRPr lang="pt-PT" sz="1048" dirty="0">
              <a:latin typeface="Trebuchet MS" panose="020B0703020202090204" pitchFamily="34" charset="0"/>
            </a:endParaRPr>
          </a:p>
        </p:txBody>
      </p:sp>
      <p:pic>
        <p:nvPicPr>
          <p:cNvPr id="31" name="Imagem 30"/>
          <p:cNvPicPr>
            <a:picLocks noChangeAspect="1"/>
          </p:cNvPicPr>
          <p:nvPr/>
        </p:nvPicPr>
        <p:blipFill rotWithShape="1">
          <a:blip r:embed="rId3">
            <a:alphaModFix amt="60000"/>
          </a:blip>
          <a:srcRect l="6818" t="8697" r="77273" b="86536"/>
          <a:stretch>
            <a:fillRect/>
          </a:stretch>
        </p:blipFill>
        <p:spPr>
          <a:xfrm>
            <a:off x="6553199" y="6271986"/>
            <a:ext cx="3352801" cy="565015"/>
          </a:xfrm>
          <a:prstGeom prst="rect">
            <a:avLst/>
          </a:prstGeom>
        </p:spPr>
      </p:pic>
      <p:sp>
        <p:nvSpPr>
          <p:cNvPr id="34" name="CaixaDeTexto 33"/>
          <p:cNvSpPr txBox="1"/>
          <p:nvPr/>
        </p:nvSpPr>
        <p:spPr>
          <a:xfrm>
            <a:off x="5638801" y="6973671"/>
            <a:ext cx="5118410" cy="646972"/>
          </a:xfrm>
          <a:prstGeom prst="rect">
            <a:avLst/>
          </a:prstGeom>
          <a:noFill/>
        </p:spPr>
        <p:txBody>
          <a:bodyPr wrap="square">
            <a:spAutoFit/>
          </a:bodyPr>
          <a:lstStyle/>
          <a:p>
            <a:pPr marL="12954" marR="758493">
              <a:spcBef>
                <a:spcPts val="1677"/>
              </a:spcBef>
            </a:pPr>
            <a:r>
              <a:rPr lang="pt-PT" sz="1802" b="1" spc="9" dirty="0" err="1">
                <a:solidFill>
                  <a:srgbClr val="1D1D1B"/>
                </a:solidFill>
                <a:latin typeface="Trebuchet MS" panose="020B0703020202090204"/>
                <a:cs typeface="Trebuchet MS" panose="020B0703020202090204"/>
                <a:hlinkClick r:id="rId4"/>
              </a:rPr>
              <a:t>https</a:t>
            </a:r>
            <a:r>
              <a:rPr lang="pt-PT" sz="1802" b="1" spc="9" dirty="0">
                <a:solidFill>
                  <a:srgbClr val="1D1D1B"/>
                </a:solidFill>
                <a:latin typeface="Trebuchet MS" panose="020B0703020202090204"/>
                <a:cs typeface="Trebuchet MS" panose="020B0703020202090204"/>
                <a:hlinkClick r:id="rId4"/>
              </a:rPr>
              <a:t>.//www.investopedia.com/terms/b/businessmodel.asp</a:t>
            </a:r>
            <a:endParaRPr lang="pt-PT" sz="1802" dirty="0">
              <a:latin typeface="Trebuchet MS" panose="020B0703020202090204"/>
              <a:cs typeface="Trebuchet MS" panose="020B0703020202090204"/>
            </a:endParaRPr>
          </a:p>
        </p:txBody>
      </p:sp>
      <p:sp>
        <p:nvSpPr>
          <p:cNvPr id="11" name="object 15">
            <a:extLst>
              <a:ext uri="{FF2B5EF4-FFF2-40B4-BE49-F238E27FC236}">
                <a16:creationId xmlns:a16="http://schemas.microsoft.com/office/drawing/2014/main" id="{BFD731DF-864D-97DB-1171-F9070DB14A41}"/>
              </a:ext>
            </a:extLst>
          </p:cNvPr>
          <p:cNvSpPr txBox="1"/>
          <p:nvPr/>
        </p:nvSpPr>
        <p:spPr>
          <a:xfrm>
            <a:off x="1492550" y="1133572"/>
            <a:ext cx="353665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panose="020B0703020202090204"/>
                <a:cs typeface="Trebuchet MS" panose="020B0703020202090204"/>
              </a:rPr>
              <a:t>Ressources</a:t>
            </a:r>
            <a:r>
              <a:rPr sz="1800" b="1" spc="-15" dirty="0">
                <a:solidFill>
                  <a:srgbClr val="FFFFFF"/>
                </a:solidFill>
                <a:latin typeface="Trebuchet MS" panose="020B0703020202090204"/>
                <a:cs typeface="Trebuchet MS" panose="020B0703020202090204"/>
              </a:rPr>
              <a:t> </a:t>
            </a:r>
            <a:r>
              <a:rPr lang="fr-FR" sz="1800" b="1" spc="40" dirty="0">
                <a:solidFill>
                  <a:srgbClr val="FFFFFF"/>
                </a:solidFill>
                <a:latin typeface="Trebuchet MS" panose="020B0703020202090204"/>
                <a:cs typeface="Trebuchet MS" panose="020B0703020202090204"/>
              </a:rPr>
              <a:t>transdisciplinaires </a:t>
            </a:r>
            <a:endParaRPr sz="1800" dirty="0">
              <a:latin typeface="Trebuchet MS" panose="020B0703020202090204"/>
              <a:cs typeface="Trebuchet MS" panose="020B070302020209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p:cNvPicPr>
            <a:picLocks noChangeAspect="1" noChangeArrowheads="1"/>
          </p:cNvPicPr>
          <p:nvPr/>
        </p:nvPicPr>
        <p:blipFill>
          <a:blip r:embed="rId2">
            <a:alphaModFix amt="46000"/>
            <a:extLst>
              <a:ext uri="{28A0092B-C50C-407E-A947-70E740481C1C}">
                <a14:useLocalDpi xmlns:a14="http://schemas.microsoft.com/office/drawing/2010/main" val="0"/>
              </a:ext>
            </a:extLst>
          </a:blip>
          <a:srcRect/>
          <a:stretch>
            <a:fillRect/>
          </a:stretch>
        </p:blipFill>
        <p:spPr bwMode="auto">
          <a:xfrm>
            <a:off x="-9416" y="533400"/>
            <a:ext cx="10077235" cy="6901190"/>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1212823" y="1731664"/>
            <a:ext cx="3816378" cy="788293"/>
          </a:xfrm>
          <a:prstGeom prst="rect">
            <a:avLst/>
          </a:prstGeom>
        </p:spPr>
        <p:txBody>
          <a:bodyPr vert="horz" wrap="square" lIns="0" tIns="12700" rIns="0" bIns="0" rtlCol="0" anchor="ctr">
            <a:spAutoFit/>
          </a:bodyPr>
          <a:lstStyle/>
          <a:p>
            <a:pPr marL="12954">
              <a:spcBef>
                <a:spcPts val="102"/>
              </a:spcBef>
            </a:pPr>
            <a:r>
              <a:rPr lang="pt-PT" sz="2403" spc="409" dirty="0" err="1">
                <a:latin typeface="Trebuchet MS" panose="020B0703020202090204"/>
                <a:cs typeface="Trebuchet MS" panose="020B0703020202090204"/>
              </a:rPr>
              <a:t>Misturaurbana</a:t>
            </a:r>
            <a:br>
              <a:rPr lang="pt-PT" sz="2403" spc="409" dirty="0">
                <a:latin typeface="Trebuchet MS" panose="020B0703020202090204"/>
                <a:cs typeface="Trebuchet MS" panose="020B0703020202090204"/>
              </a:rPr>
            </a:br>
            <a:r>
              <a:rPr lang="pt-PT" sz="1598" spc="409" dirty="0">
                <a:latin typeface="Trebuchet MS" panose="020B0703020202090204"/>
                <a:cs typeface="Trebuchet MS" panose="020B0703020202090204"/>
              </a:rPr>
              <a:t>(</a:t>
            </a:r>
            <a:r>
              <a:rPr lang="en-US" sz="1598" b="1" dirty="0">
                <a:solidFill>
                  <a:srgbClr val="121212"/>
                </a:solidFill>
                <a:latin typeface="Montserrat" pitchFamily="2" charset="0"/>
              </a:rPr>
              <a:t>Urbanisation : Street Culture et santé urbaine)</a:t>
            </a:r>
            <a:endParaRPr sz="2403" dirty="0">
              <a:latin typeface="Trebuchet MS" panose="020B0703020202090204"/>
              <a:cs typeface="Trebuchet MS" panose="020B0703020202090204"/>
            </a:endParaRPr>
          </a:p>
        </p:txBody>
      </p:sp>
      <p:sp>
        <p:nvSpPr>
          <p:cNvPr id="24" name="object 24"/>
          <p:cNvSpPr/>
          <p:nvPr/>
        </p:nvSpPr>
        <p:spPr>
          <a:xfrm>
            <a:off x="1212826" y="1076958"/>
            <a:ext cx="3549179" cy="438149"/>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sz="1802"/>
          </a:p>
        </p:txBody>
      </p:sp>
      <p:sp>
        <p:nvSpPr>
          <p:cNvPr id="28" name="CaixaDeTexto 27"/>
          <p:cNvSpPr txBox="1"/>
          <p:nvPr/>
        </p:nvSpPr>
        <p:spPr>
          <a:xfrm>
            <a:off x="84432" y="7434591"/>
            <a:ext cx="1020074" cy="253596"/>
          </a:xfrm>
          <a:prstGeom prst="rect">
            <a:avLst/>
          </a:prstGeom>
          <a:noFill/>
        </p:spPr>
        <p:txBody>
          <a:bodyPr wrap="square">
            <a:spAutoFit/>
          </a:bodyPr>
          <a:lstStyle/>
          <a:p>
            <a:pPr fontAlgn="base"/>
            <a:r>
              <a:rPr lang="pt-PT" sz="1048" dirty="0" err="1"/>
              <a:t>Kello Goeller</a:t>
            </a:r>
            <a:endParaRPr lang="pt-PT" sz="1048" dirty="0"/>
          </a:p>
        </p:txBody>
      </p:sp>
      <p:sp>
        <p:nvSpPr>
          <p:cNvPr id="29" name="CaixaDeTexto 28"/>
          <p:cNvSpPr txBox="1"/>
          <p:nvPr/>
        </p:nvSpPr>
        <p:spPr>
          <a:xfrm rot="16200000">
            <a:off x="7766596" y="3647527"/>
            <a:ext cx="4177293" cy="414857"/>
          </a:xfrm>
          <a:prstGeom prst="rect">
            <a:avLst/>
          </a:prstGeom>
          <a:noFill/>
        </p:spPr>
        <p:txBody>
          <a:bodyPr wrap="square">
            <a:spAutoFit/>
          </a:bodyPr>
          <a:lstStyle/>
          <a:p>
            <a:r>
              <a:rPr lang="en-US" sz="1048" dirty="0">
                <a:latin typeface="Trebuchet MS" panose="020B0703020202090204" pitchFamily="34" charset="0"/>
              </a:rPr>
              <a:t>dans www.</a:t>
            </a:r>
            <a:r>
              <a:rPr lang="en-US" sz="1048" dirty="0"/>
              <a:t>street art : 49 exemples incroyables pour vous inspirer | Creative </a:t>
            </a:r>
            <a:r>
              <a:rPr lang="en-US" sz="1048" dirty="0" err="1"/>
              <a:t>Bloq</a:t>
            </a:r>
            <a:endParaRPr lang="pt-PT" sz="1048" dirty="0">
              <a:latin typeface="Trebuchet MS" panose="020B0703020202090204" pitchFamily="34" charset="0"/>
            </a:endParaRPr>
          </a:p>
        </p:txBody>
      </p:sp>
      <p:pic>
        <p:nvPicPr>
          <p:cNvPr id="10242" name="Picture 2" descr="misturaurbana.co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5453392"/>
            <a:ext cx="3790950" cy="1981200"/>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p:cNvSpPr txBox="1"/>
          <p:nvPr/>
        </p:nvSpPr>
        <p:spPr>
          <a:xfrm>
            <a:off x="1104506" y="3765458"/>
            <a:ext cx="5380460" cy="646972"/>
          </a:xfrm>
          <a:prstGeom prst="rect">
            <a:avLst/>
          </a:prstGeom>
          <a:noFill/>
        </p:spPr>
        <p:txBody>
          <a:bodyPr wrap="square">
            <a:spAutoFit/>
          </a:bodyPr>
          <a:lstStyle/>
          <a:p>
            <a:r>
              <a:rPr lang="en-US" sz="1802" dirty="0">
                <a:hlinkClick r:id="rId5"/>
              </a:rPr>
              <a:t>https://misturaurbana.com/urbanization-street-culture-and-urban-health/</a:t>
            </a:r>
            <a:endParaRPr lang="pt-PT" sz="1802" dirty="0"/>
          </a:p>
        </p:txBody>
      </p:sp>
      <p:sp>
        <p:nvSpPr>
          <p:cNvPr id="15" name="CaixaDeTexto 14"/>
          <p:cNvSpPr txBox="1"/>
          <p:nvPr/>
        </p:nvSpPr>
        <p:spPr>
          <a:xfrm>
            <a:off x="1104505" y="3002701"/>
            <a:ext cx="5029198" cy="646972"/>
          </a:xfrm>
          <a:prstGeom prst="rect">
            <a:avLst/>
          </a:prstGeom>
          <a:noFill/>
        </p:spPr>
        <p:txBody>
          <a:bodyPr wrap="square">
            <a:spAutoFit/>
          </a:bodyPr>
          <a:lstStyle/>
          <a:p>
            <a:pPr algn="l"/>
            <a:r>
              <a:rPr lang="en-US" sz="1802" dirty="0">
                <a:solidFill>
                  <a:srgbClr val="000000"/>
                </a:solidFill>
                <a:latin typeface="Roboto" panose="02000000000000000000" pitchFamily="2" charset="0"/>
              </a:rPr>
              <a:t>Un article de réflexion sur la Street Culture et la santé urbaine et leur impact sur l'urbanisation</a:t>
            </a:r>
            <a:r>
              <a:rPr lang="en-US" sz="1802" b="1" spc="36" dirty="0">
                <a:solidFill>
                  <a:srgbClr val="1D1D1B"/>
                </a:solidFill>
                <a:latin typeface="Trebuchet MS" panose="020B0703020202090204"/>
              </a:rPr>
              <a:t>.</a:t>
            </a:r>
          </a:p>
        </p:txBody>
      </p:sp>
      <p:sp>
        <p:nvSpPr>
          <p:cNvPr id="16" name="object 4"/>
          <p:cNvSpPr/>
          <p:nvPr/>
        </p:nvSpPr>
        <p:spPr>
          <a:xfrm>
            <a:off x="27880" y="5228219"/>
            <a:ext cx="2513440" cy="2208265"/>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sz="1802"/>
          </a:p>
        </p:txBody>
      </p:sp>
      <p:sp>
        <p:nvSpPr>
          <p:cNvPr id="17" name="object 5"/>
          <p:cNvSpPr txBox="1"/>
          <p:nvPr/>
        </p:nvSpPr>
        <p:spPr>
          <a:xfrm>
            <a:off x="76202" y="5369234"/>
            <a:ext cx="2370116" cy="1954061"/>
          </a:xfrm>
          <a:prstGeom prst="rect">
            <a:avLst/>
          </a:prstGeom>
        </p:spPr>
        <p:txBody>
          <a:bodyPr vert="horz" wrap="square" lIns="0" tIns="12700" rIns="0" bIns="0" rtlCol="0">
            <a:spAutoFit/>
          </a:bodyPr>
          <a:lstStyle/>
          <a:p>
            <a:pPr marL="12954" marR="5038">
              <a:spcBef>
                <a:spcPts val="102"/>
              </a:spcBef>
            </a:pPr>
            <a:r>
              <a:rPr lang="pt-PT" sz="1802" spc="15" dirty="0" err="1">
                <a:solidFill>
                  <a:srgbClr val="C9DDE1"/>
                </a:solidFill>
                <a:latin typeface="Trebuchet MS" panose="020B0703020202090204"/>
                <a:cs typeface="Trebuchet MS" panose="020B0703020202090204"/>
              </a:rPr>
              <a:t>Misturaurbana</a:t>
            </a:r>
            <a:r>
              <a:rPr lang="pt-PT" sz="1802" spc="15" dirty="0">
                <a:solidFill>
                  <a:srgbClr val="C9DDE1"/>
                </a:solidFill>
                <a:latin typeface="Trebuchet MS" panose="020B0703020202090204"/>
                <a:cs typeface="Trebuchet MS" panose="020B0703020202090204"/>
              </a:rPr>
              <a:t> a de </a:t>
            </a:r>
            <a:r>
              <a:rPr lang="pt-PT" sz="1802" spc="15" dirty="0" err="1">
                <a:solidFill>
                  <a:srgbClr val="C9DDE1"/>
                </a:solidFill>
                <a:latin typeface="Trebuchet MS" panose="020B0703020202090204"/>
                <a:cs typeface="Trebuchet MS" panose="020B0703020202090204"/>
              </a:rPr>
              <a:t>multiples</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ressources</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liées</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àl’urbanisme</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et</a:t>
            </a:r>
            <a:r>
              <a:rPr lang="pt-PT" sz="1802" spc="15" dirty="0">
                <a:solidFill>
                  <a:srgbClr val="C9DDE1"/>
                </a:solidFill>
                <a:latin typeface="Trebuchet MS" panose="020B0703020202090204"/>
                <a:cs typeface="Trebuchet MS" panose="020B0703020202090204"/>
              </a:rPr>
              <a:t> la Street </a:t>
            </a:r>
            <a:r>
              <a:rPr lang="pt-PT" sz="1802" spc="15" dirty="0" err="1">
                <a:solidFill>
                  <a:srgbClr val="C9DDE1"/>
                </a:solidFill>
                <a:latin typeface="Trebuchet MS" panose="020B0703020202090204"/>
                <a:cs typeface="Trebuchet MS" panose="020B0703020202090204"/>
              </a:rPr>
              <a:t>Culture</a:t>
            </a:r>
            <a:r>
              <a:rPr lang="pt-PT" sz="1802" spc="15" dirty="0">
                <a:solidFill>
                  <a:srgbClr val="C9DDE1"/>
                </a:solidFill>
                <a:latin typeface="Trebuchet MS" panose="020B0703020202090204"/>
                <a:cs typeface="Trebuchet MS" panose="020B0703020202090204"/>
              </a:rPr>
              <a:t>, en </a:t>
            </a:r>
            <a:r>
              <a:rPr lang="pt-PT" sz="1802" spc="15" dirty="0" err="1">
                <a:solidFill>
                  <a:srgbClr val="C9DDE1"/>
                </a:solidFill>
                <a:latin typeface="Trebuchet MS" panose="020B0703020202090204"/>
                <a:cs typeface="Trebuchet MS" panose="020B0703020202090204"/>
              </a:rPr>
              <a:t>plus</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du</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sujet</a:t>
            </a:r>
            <a:r>
              <a:rPr lang="pt-PT" sz="1802" spc="15" dirty="0">
                <a:solidFill>
                  <a:srgbClr val="C9DDE1"/>
                </a:solidFill>
                <a:latin typeface="Trebuchet MS" panose="020B0703020202090204"/>
                <a:cs typeface="Trebuchet MS" panose="020B0703020202090204"/>
              </a:rPr>
              <a:t> </a:t>
            </a:r>
            <a:r>
              <a:rPr lang="pt-PT" sz="1802" spc="15" dirty="0" err="1">
                <a:solidFill>
                  <a:srgbClr val="C9DDE1"/>
                </a:solidFill>
                <a:latin typeface="Trebuchet MS" panose="020B0703020202090204"/>
                <a:cs typeface="Trebuchet MS" panose="020B0703020202090204"/>
              </a:rPr>
              <a:t>identifié</a:t>
            </a:r>
            <a:r>
              <a:rPr lang="pt-PT" sz="1802" spc="15" dirty="0">
                <a:solidFill>
                  <a:srgbClr val="C9DDE1"/>
                </a:solidFill>
                <a:latin typeface="Trebuchet MS" panose="020B0703020202090204"/>
                <a:cs typeface="Trebuchet MS" panose="020B0703020202090204"/>
              </a:rPr>
              <a:t> dans </a:t>
            </a:r>
            <a:r>
              <a:rPr lang="pt-PT" sz="1802" spc="15" dirty="0" err="1">
                <a:solidFill>
                  <a:srgbClr val="C9DDE1"/>
                </a:solidFill>
                <a:latin typeface="Trebuchet MS" panose="020B0703020202090204"/>
                <a:cs typeface="Trebuchet MS" panose="020B0703020202090204"/>
              </a:rPr>
              <a:t>cette</a:t>
            </a:r>
            <a:r>
              <a:rPr lang="pt-PT" sz="1802" spc="15" dirty="0">
                <a:solidFill>
                  <a:srgbClr val="C9DDE1"/>
                </a:solidFill>
                <a:latin typeface="Trebuchet MS" panose="020B0703020202090204"/>
                <a:cs typeface="Trebuchet MS" panose="020B0703020202090204"/>
              </a:rPr>
              <a:t> diapositive</a:t>
            </a:r>
            <a:r>
              <a:rPr sz="1802" spc="-100" dirty="0">
                <a:solidFill>
                  <a:srgbClr val="C9DDE1"/>
                </a:solidFill>
                <a:latin typeface="Trebuchet MS" panose="020B0703020202090204"/>
                <a:cs typeface="Trebuchet MS" panose="020B0703020202090204"/>
              </a:rPr>
              <a:t>.</a:t>
            </a:r>
            <a:endParaRPr sz="1802" dirty="0">
              <a:latin typeface="Trebuchet MS" panose="020B0703020202090204"/>
              <a:cs typeface="Trebuchet MS" panose="020B0703020202090204"/>
            </a:endParaRPr>
          </a:p>
        </p:txBody>
      </p:sp>
      <p:sp>
        <p:nvSpPr>
          <p:cNvPr id="14" name="object 15">
            <a:extLst>
              <a:ext uri="{FF2B5EF4-FFF2-40B4-BE49-F238E27FC236}">
                <a16:creationId xmlns:a16="http://schemas.microsoft.com/office/drawing/2014/main" id="{7045B948-C11C-CA0A-119B-A7673ACC9206}"/>
              </a:ext>
            </a:extLst>
          </p:cNvPr>
          <p:cNvSpPr txBox="1"/>
          <p:nvPr/>
        </p:nvSpPr>
        <p:spPr>
          <a:xfrm>
            <a:off x="1352687" y="1141190"/>
            <a:ext cx="353665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panose="020B0703020202090204"/>
                <a:cs typeface="Trebuchet MS" panose="020B0703020202090204"/>
              </a:rPr>
              <a:t>Ressources</a:t>
            </a:r>
            <a:r>
              <a:rPr sz="1800" b="1" spc="-15" dirty="0">
                <a:solidFill>
                  <a:srgbClr val="FFFFFF"/>
                </a:solidFill>
                <a:latin typeface="Trebuchet MS" panose="020B0703020202090204"/>
                <a:cs typeface="Trebuchet MS" panose="020B0703020202090204"/>
              </a:rPr>
              <a:t> </a:t>
            </a:r>
            <a:r>
              <a:rPr lang="fr-FR" sz="1800" b="1" spc="40" dirty="0">
                <a:solidFill>
                  <a:srgbClr val="FFFFFF"/>
                </a:solidFill>
                <a:latin typeface="Trebuchet MS" panose="020B0703020202090204"/>
                <a:cs typeface="Trebuchet MS" panose="020B0703020202090204"/>
              </a:rPr>
              <a:t>transdisciplinaires </a:t>
            </a:r>
            <a:endParaRPr sz="1800" dirty="0">
              <a:latin typeface="Trebuchet MS" panose="020B0703020202090204"/>
              <a:cs typeface="Trebuchet MS" panose="020B070302020209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3" y="0"/>
            <a:ext cx="10093574" cy="7772400"/>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1212823" y="1510322"/>
            <a:ext cx="3816378" cy="1230978"/>
          </a:xfrm>
          <a:prstGeom prst="rect">
            <a:avLst/>
          </a:prstGeom>
        </p:spPr>
        <p:txBody>
          <a:bodyPr vert="horz" wrap="square" lIns="0" tIns="12700" rIns="0" bIns="0" rtlCol="0" anchor="ctr">
            <a:spAutoFit/>
          </a:bodyPr>
          <a:lstStyle/>
          <a:p>
            <a:pPr marL="12954">
              <a:spcBef>
                <a:spcPts val="102"/>
              </a:spcBef>
            </a:pPr>
            <a:r>
              <a:rPr lang="pt-PT" sz="2403" spc="409" dirty="0" err="1">
                <a:latin typeface="Trebuchet MS" panose="020B0703020202090204"/>
                <a:cs typeface="Trebuchet MS" panose="020B0703020202090204"/>
              </a:rPr>
              <a:t>Railsware</a:t>
            </a:r>
            <a:br>
              <a:rPr lang="pt-PT" sz="2403" spc="409" dirty="0">
                <a:latin typeface="Trebuchet MS" panose="020B0703020202090204"/>
                <a:cs typeface="Trebuchet MS" panose="020B0703020202090204"/>
              </a:rPr>
            </a:br>
            <a:r>
              <a:rPr lang="en-US" sz="1598" b="1" dirty="0">
                <a:solidFill>
                  <a:srgbClr val="121212"/>
                </a:solidFill>
                <a:latin typeface="Montserrat" pitchFamily="2" charset="0"/>
              </a:rPr>
              <a:t>Des </a:t>
            </a:r>
            <a:r>
              <a:rPr lang="en-US" sz="1598" b="1" dirty="0" err="1">
                <a:solidFill>
                  <a:srgbClr val="121212"/>
                </a:solidFill>
                <a:latin typeface="Montserrat" pitchFamily="2" charset="0"/>
              </a:rPr>
              <a:t>exemples</a:t>
            </a:r>
            <a:r>
              <a:rPr lang="en-US" sz="1598" b="1" dirty="0">
                <a:solidFill>
                  <a:srgbClr val="121212"/>
                </a:solidFill>
                <a:latin typeface="Montserrat" pitchFamily="2" charset="0"/>
              </a:rPr>
              <a:t> de lean canvas (alternatives plus simple et </a:t>
            </a:r>
            <a:r>
              <a:rPr lang="en-US" sz="1598" b="1" dirty="0" err="1">
                <a:solidFill>
                  <a:srgbClr val="121212"/>
                </a:solidFill>
                <a:latin typeface="Montserrat" pitchFamily="2" charset="0"/>
              </a:rPr>
              <a:t>rapide</a:t>
            </a:r>
            <a:r>
              <a:rPr lang="en-US" sz="1598" b="1" dirty="0">
                <a:solidFill>
                  <a:srgbClr val="121212"/>
                </a:solidFill>
                <a:latin typeface="Montserrat" pitchFamily="2" charset="0"/>
              </a:rPr>
              <a:t> que les Business model)  de startups </a:t>
            </a:r>
            <a:r>
              <a:rPr lang="en-US" sz="1598" b="1" dirty="0" err="1">
                <a:solidFill>
                  <a:srgbClr val="121212"/>
                </a:solidFill>
                <a:latin typeface="Montserrat" pitchFamily="2" charset="0"/>
              </a:rPr>
              <a:t>multimilliardaires</a:t>
            </a:r>
            <a:r>
              <a:rPr lang="en-US" sz="1598" b="1" dirty="0">
                <a:solidFill>
                  <a:srgbClr val="121212"/>
                </a:solidFill>
                <a:latin typeface="Montserrat" pitchFamily="2" charset="0"/>
              </a:rPr>
              <a:t> </a:t>
            </a:r>
            <a:endParaRPr sz="2403" b="1" dirty="0">
              <a:latin typeface="Trebuchet MS" panose="020B0703020202090204"/>
              <a:cs typeface="Trebuchet MS" panose="020B0703020202090204"/>
            </a:endParaRPr>
          </a:p>
        </p:txBody>
      </p:sp>
      <p:sp>
        <p:nvSpPr>
          <p:cNvPr id="24" name="object 24"/>
          <p:cNvSpPr/>
          <p:nvPr/>
        </p:nvSpPr>
        <p:spPr>
          <a:xfrm>
            <a:off x="1212826" y="1076958"/>
            <a:ext cx="3465114" cy="438149"/>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sz="1802"/>
          </a:p>
        </p:txBody>
      </p:sp>
      <p:sp>
        <p:nvSpPr>
          <p:cNvPr id="28" name="CaixaDeTexto 27"/>
          <p:cNvSpPr txBox="1"/>
          <p:nvPr/>
        </p:nvSpPr>
        <p:spPr>
          <a:xfrm>
            <a:off x="2" y="7391401"/>
            <a:ext cx="1157550" cy="253596"/>
          </a:xfrm>
          <a:prstGeom prst="rect">
            <a:avLst/>
          </a:prstGeom>
          <a:noFill/>
        </p:spPr>
        <p:txBody>
          <a:bodyPr wrap="square">
            <a:spAutoFit/>
          </a:bodyPr>
          <a:lstStyle/>
          <a:p>
            <a:pPr fontAlgn="base"/>
            <a:r>
              <a:rPr lang="pt-PT" sz="1048" dirty="0" err="1"/>
              <a:t>Guerrilla </a:t>
            </a:r>
            <a:r>
              <a:rPr lang="pt-PT" sz="1048" dirty="0"/>
              <a:t>Crochet</a:t>
            </a:r>
          </a:p>
        </p:txBody>
      </p:sp>
      <p:sp>
        <p:nvSpPr>
          <p:cNvPr id="29" name="CaixaDeTexto 28"/>
          <p:cNvSpPr txBox="1"/>
          <p:nvPr/>
        </p:nvSpPr>
        <p:spPr>
          <a:xfrm rot="16200000">
            <a:off x="7766596" y="3647527"/>
            <a:ext cx="4177293" cy="414857"/>
          </a:xfrm>
          <a:prstGeom prst="rect">
            <a:avLst/>
          </a:prstGeom>
          <a:noFill/>
        </p:spPr>
        <p:txBody>
          <a:bodyPr wrap="square">
            <a:spAutoFit/>
          </a:bodyPr>
          <a:lstStyle/>
          <a:p>
            <a:r>
              <a:rPr lang="en-US" sz="1048" dirty="0">
                <a:latin typeface="Trebuchet MS" panose="020B0703020202090204" pitchFamily="34" charset="0"/>
              </a:rPr>
              <a:t>dans www.</a:t>
            </a:r>
            <a:r>
              <a:rPr lang="en-US" sz="1048" dirty="0"/>
              <a:t>street art : 49 exemples incroyables pour vous inspirer | Creative </a:t>
            </a:r>
            <a:r>
              <a:rPr lang="en-US" sz="1048" dirty="0" err="1"/>
              <a:t>Bloq</a:t>
            </a:r>
            <a:endParaRPr lang="pt-PT" sz="1048" dirty="0">
              <a:latin typeface="Trebuchet MS" panose="020B0703020202090204" pitchFamily="34" charset="0"/>
            </a:endParaRPr>
          </a:p>
        </p:txBody>
      </p:sp>
      <p:sp>
        <p:nvSpPr>
          <p:cNvPr id="13" name="CaixaDeTexto 12"/>
          <p:cNvSpPr txBox="1"/>
          <p:nvPr/>
        </p:nvSpPr>
        <p:spPr>
          <a:xfrm>
            <a:off x="4677940" y="3908276"/>
            <a:ext cx="5380460" cy="369653"/>
          </a:xfrm>
          <a:prstGeom prst="rect">
            <a:avLst/>
          </a:prstGeom>
          <a:noFill/>
        </p:spPr>
        <p:txBody>
          <a:bodyPr wrap="square">
            <a:spAutoFit/>
          </a:bodyPr>
          <a:lstStyle/>
          <a:p>
            <a:r>
              <a:rPr lang="en-US" sz="1802" dirty="0">
                <a:hlinkClick r:id="rId3"/>
              </a:rPr>
              <a:t> https://railsware.com/blog/5-lean-canvas-examples/</a:t>
            </a:r>
            <a:endParaRPr lang="pt-PT" sz="1802" dirty="0"/>
          </a:p>
        </p:txBody>
      </p:sp>
      <p:sp>
        <p:nvSpPr>
          <p:cNvPr id="15" name="CaixaDeTexto 14"/>
          <p:cNvSpPr txBox="1"/>
          <p:nvPr/>
        </p:nvSpPr>
        <p:spPr>
          <a:xfrm>
            <a:off x="4800023" y="3050739"/>
            <a:ext cx="5029198" cy="924292"/>
          </a:xfrm>
          <a:prstGeom prst="rect">
            <a:avLst/>
          </a:prstGeom>
          <a:noFill/>
        </p:spPr>
        <p:txBody>
          <a:bodyPr wrap="square">
            <a:spAutoFit/>
          </a:bodyPr>
          <a:lstStyle/>
          <a:p>
            <a:pPr algn="l"/>
            <a:r>
              <a:rPr lang="en-US" sz="1802" dirty="0">
                <a:solidFill>
                  <a:srgbClr val="000000"/>
                </a:solidFill>
                <a:latin typeface="Roboto" panose="02000000000000000000" pitchFamily="2" charset="0"/>
              </a:rPr>
              <a:t>Un article axé sur le lean canvas, avec des </a:t>
            </a:r>
            <a:r>
              <a:rPr lang="en-US" sz="1802" dirty="0">
                <a:solidFill>
                  <a:schemeClr val="bg1"/>
                </a:solidFill>
                <a:latin typeface="Roboto" panose="02000000000000000000" pitchFamily="2" charset="0"/>
              </a:rPr>
              <a:t>exemples, </a:t>
            </a:r>
            <a:r>
              <a:rPr lang="en-US" sz="1802" dirty="0">
                <a:latin typeface="Roboto" panose="02000000000000000000" pitchFamily="2" charset="0"/>
              </a:rPr>
              <a:t>un </a:t>
            </a:r>
            <a:r>
              <a:rPr lang="en-US" sz="1802" dirty="0">
                <a:solidFill>
                  <a:schemeClr val="bg1"/>
                </a:solidFill>
                <a:latin typeface="Roboto" panose="02000000000000000000" pitchFamily="2" charset="0"/>
              </a:rPr>
              <a:t>tutoriel</a:t>
            </a:r>
            <a:r>
              <a:rPr lang="en-US" sz="1802" dirty="0">
                <a:latin typeface="Roboto" panose="02000000000000000000" pitchFamily="2" charset="0"/>
              </a:rPr>
              <a:t> </a:t>
            </a:r>
            <a:r>
              <a:rPr lang="en-US" sz="1802" dirty="0">
                <a:solidFill>
                  <a:srgbClr val="000000"/>
                </a:solidFill>
                <a:latin typeface="Roboto" panose="02000000000000000000" pitchFamily="2" charset="0"/>
              </a:rPr>
              <a:t>pour remplir un </a:t>
            </a:r>
            <a:r>
              <a:rPr lang="en-US" sz="1802" dirty="0" err="1">
                <a:solidFill>
                  <a:srgbClr val="000000"/>
                </a:solidFill>
                <a:latin typeface="Roboto" panose="02000000000000000000" pitchFamily="2" charset="0"/>
              </a:rPr>
              <a:t>canevas</a:t>
            </a:r>
            <a:r>
              <a:rPr lang="en-US" sz="1802" dirty="0">
                <a:solidFill>
                  <a:srgbClr val="000000"/>
                </a:solidFill>
                <a:latin typeface="Roboto" panose="02000000000000000000" pitchFamily="2" charset="0"/>
              </a:rPr>
              <a:t>, et </a:t>
            </a:r>
            <a:r>
              <a:rPr lang="en-US" sz="1802" dirty="0">
                <a:solidFill>
                  <a:schemeClr val="bg1"/>
                </a:solidFill>
                <a:latin typeface="Roboto" panose="02000000000000000000" pitchFamily="2" charset="0"/>
              </a:rPr>
              <a:t>quelques éléments </a:t>
            </a:r>
            <a:r>
              <a:rPr lang="en-US" sz="1802" dirty="0">
                <a:solidFill>
                  <a:srgbClr val="000000"/>
                </a:solidFill>
                <a:latin typeface="Roboto" panose="02000000000000000000" pitchFamily="2" charset="0"/>
              </a:rPr>
              <a:t>de contexte théorique.</a:t>
            </a:r>
            <a:endParaRPr lang="en-US" sz="1802" b="1" spc="36" dirty="0">
              <a:solidFill>
                <a:srgbClr val="1D1D1B"/>
              </a:solidFill>
              <a:latin typeface="Trebuchet MS" panose="020B0703020202090204"/>
            </a:endParaRPr>
          </a:p>
        </p:txBody>
      </p:sp>
      <p:sp>
        <p:nvSpPr>
          <p:cNvPr id="16" name="object 4"/>
          <p:cNvSpPr/>
          <p:nvPr/>
        </p:nvSpPr>
        <p:spPr>
          <a:xfrm>
            <a:off x="6771397" y="4839467"/>
            <a:ext cx="2181922" cy="1637533"/>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sz="1802"/>
          </a:p>
        </p:txBody>
      </p:sp>
      <p:sp>
        <p:nvSpPr>
          <p:cNvPr id="17" name="object 5"/>
          <p:cNvSpPr txBox="1"/>
          <p:nvPr/>
        </p:nvSpPr>
        <p:spPr>
          <a:xfrm>
            <a:off x="6819719" y="5122987"/>
            <a:ext cx="2057400" cy="1122102"/>
          </a:xfrm>
          <a:prstGeom prst="rect">
            <a:avLst/>
          </a:prstGeom>
        </p:spPr>
        <p:txBody>
          <a:bodyPr vert="horz" wrap="square" lIns="0" tIns="12700" rIns="0" bIns="0" rtlCol="0">
            <a:spAutoFit/>
          </a:bodyPr>
          <a:lstStyle/>
          <a:p>
            <a:pPr marL="12954" marR="5038">
              <a:spcBef>
                <a:spcPts val="102"/>
              </a:spcBef>
            </a:pPr>
            <a:r>
              <a:rPr lang="pt-PT" sz="1802" spc="15" dirty="0" err="1">
                <a:solidFill>
                  <a:srgbClr val="C9DDE1"/>
                </a:solidFill>
                <a:latin typeface="Trebuchet MS" panose="020B0703020202090204"/>
                <a:cs typeface="Trebuchet MS" panose="020B0703020202090204"/>
              </a:rPr>
              <a:t>Railsware dispose d'</a:t>
            </a:r>
            <a:r>
              <a:rPr lang="pt-PT" sz="1802" spc="15" dirty="0">
                <a:solidFill>
                  <a:srgbClr val="C9DDE1"/>
                </a:solidFill>
                <a:latin typeface="Trebuchet MS" panose="020B0703020202090204"/>
                <a:cs typeface="Trebuchet MS" panose="020B0703020202090204"/>
              </a:rPr>
              <a:t>un blog </a:t>
            </a:r>
            <a:r>
              <a:rPr lang="pt-PT" sz="1802" spc="15" dirty="0" err="1">
                <a:solidFill>
                  <a:srgbClr val="C9DDE1"/>
                </a:solidFill>
                <a:latin typeface="Trebuchet MS" panose="020B0703020202090204"/>
                <a:cs typeface="Trebuchet MS" panose="020B0703020202090204"/>
              </a:rPr>
              <a:t>consacré à divers sujets intéressants.</a:t>
            </a:r>
            <a:endParaRPr sz="1802" dirty="0">
              <a:latin typeface="Trebuchet MS" panose="020B0703020202090204"/>
              <a:cs typeface="Trebuchet MS" panose="020B0703020202090204"/>
            </a:endParaRPr>
          </a:p>
        </p:txBody>
      </p:sp>
      <p:sp>
        <p:nvSpPr>
          <p:cNvPr id="12" name="object 15">
            <a:extLst>
              <a:ext uri="{FF2B5EF4-FFF2-40B4-BE49-F238E27FC236}">
                <a16:creationId xmlns:a16="http://schemas.microsoft.com/office/drawing/2014/main" id="{880E2DAA-14D1-DA5C-4A76-DFDEB432C581}"/>
              </a:ext>
            </a:extLst>
          </p:cNvPr>
          <p:cNvSpPr txBox="1"/>
          <p:nvPr/>
        </p:nvSpPr>
        <p:spPr>
          <a:xfrm>
            <a:off x="1352687" y="1141190"/>
            <a:ext cx="353665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panose="020B0703020202090204"/>
                <a:cs typeface="Trebuchet MS" panose="020B0703020202090204"/>
              </a:rPr>
              <a:t>Ressources</a:t>
            </a:r>
            <a:r>
              <a:rPr sz="1800" b="1" spc="-15" dirty="0">
                <a:solidFill>
                  <a:srgbClr val="FFFFFF"/>
                </a:solidFill>
                <a:latin typeface="Trebuchet MS" panose="020B0703020202090204"/>
                <a:cs typeface="Trebuchet MS" panose="020B0703020202090204"/>
              </a:rPr>
              <a:t> </a:t>
            </a:r>
            <a:r>
              <a:rPr lang="fr-FR" sz="1800" b="1" spc="40" dirty="0">
                <a:solidFill>
                  <a:srgbClr val="FFFFFF"/>
                </a:solidFill>
                <a:latin typeface="Trebuchet MS" panose="020B0703020202090204"/>
                <a:cs typeface="Trebuchet MS" panose="020B0703020202090204"/>
              </a:rPr>
              <a:t>transdisciplinaires </a:t>
            </a:r>
            <a:endParaRPr sz="1800" dirty="0">
              <a:latin typeface="Trebuchet MS" panose="020B0703020202090204"/>
              <a:cs typeface="Trebuchet MS" panose="020B070302020209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alphaModFix amt="62000"/>
            <a:extLst>
              <a:ext uri="{28A0092B-C50C-407E-A947-70E740481C1C}">
                <a14:useLocalDpi xmlns:a14="http://schemas.microsoft.com/office/drawing/2010/main" val="0"/>
              </a:ext>
            </a:extLst>
          </a:blip>
          <a:srcRect/>
          <a:stretch>
            <a:fillRect/>
          </a:stretch>
        </p:blipFill>
        <p:spPr bwMode="auto">
          <a:xfrm>
            <a:off x="2" y="-11702"/>
            <a:ext cx="10051327" cy="7784103"/>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1212826" y="1571107"/>
            <a:ext cx="2819399" cy="1232517"/>
          </a:xfrm>
          <a:prstGeom prst="rect">
            <a:avLst/>
          </a:prstGeom>
        </p:spPr>
        <p:txBody>
          <a:bodyPr vert="horz" wrap="square" lIns="0" tIns="12700" rIns="0" bIns="0" rtlCol="0" anchor="ctr">
            <a:spAutoFit/>
          </a:bodyPr>
          <a:lstStyle/>
          <a:p>
            <a:pPr marL="12954">
              <a:spcBef>
                <a:spcPts val="102"/>
              </a:spcBef>
            </a:pPr>
            <a:r>
              <a:rPr lang="pt-PT" sz="2403" spc="409" dirty="0" err="1">
                <a:latin typeface="Trebuchet MS" panose="020B0703020202090204"/>
                <a:cs typeface="Trebuchet MS" panose="020B0703020202090204"/>
              </a:rPr>
              <a:t>Small </a:t>
            </a:r>
            <a:r>
              <a:rPr lang="pt-PT" sz="2403" spc="409" dirty="0">
                <a:latin typeface="Trebuchet MS" panose="020B0703020202090204"/>
                <a:cs typeface="Trebuchet MS" panose="020B0703020202090204"/>
              </a:rPr>
              <a:t>Business </a:t>
            </a:r>
            <a:r>
              <a:rPr lang="pt-PT" sz="2403" spc="409" dirty="0" err="1">
                <a:latin typeface="Trebuchet MS" panose="020B0703020202090204"/>
                <a:cs typeface="Trebuchet MS" panose="020B0703020202090204"/>
              </a:rPr>
              <a:t>Administration (</a:t>
            </a:r>
            <a:r>
              <a:rPr lang="en-US" sz="1598" dirty="0">
                <a:solidFill>
                  <a:srgbClr val="121212"/>
                </a:solidFill>
                <a:latin typeface="Montserrat" pitchFamily="2" charset="0"/>
              </a:rPr>
              <a:t>Rédiger </a:t>
            </a:r>
            <a:r>
              <a:rPr lang="en-US" sz="1598" dirty="0" err="1">
                <a:solidFill>
                  <a:srgbClr val="121212"/>
                </a:solidFill>
                <a:latin typeface="Montserrat" pitchFamily="2" charset="0"/>
              </a:rPr>
              <a:t>votre</a:t>
            </a:r>
            <a:r>
              <a:rPr lang="en-US" sz="1598" dirty="0">
                <a:solidFill>
                  <a:srgbClr val="121212"/>
                </a:solidFill>
                <a:latin typeface="Montserrat" pitchFamily="2" charset="0"/>
              </a:rPr>
              <a:t> Business Plan)</a:t>
            </a:r>
            <a:endParaRPr sz="2403" dirty="0">
              <a:latin typeface="Trebuchet MS" panose="020B0703020202090204"/>
              <a:cs typeface="Trebuchet MS" panose="020B0703020202090204"/>
            </a:endParaRPr>
          </a:p>
        </p:txBody>
      </p:sp>
      <p:sp>
        <p:nvSpPr>
          <p:cNvPr id="24" name="object 24"/>
          <p:cNvSpPr/>
          <p:nvPr/>
        </p:nvSpPr>
        <p:spPr>
          <a:xfrm>
            <a:off x="1212826" y="1076958"/>
            <a:ext cx="3816374" cy="438149"/>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sz="1802"/>
          </a:p>
        </p:txBody>
      </p:sp>
      <p:sp>
        <p:nvSpPr>
          <p:cNvPr id="28" name="CaixaDeTexto 27"/>
          <p:cNvSpPr txBox="1"/>
          <p:nvPr/>
        </p:nvSpPr>
        <p:spPr>
          <a:xfrm>
            <a:off x="2" y="7391400"/>
            <a:ext cx="1157550" cy="253596"/>
          </a:xfrm>
          <a:prstGeom prst="rect">
            <a:avLst/>
          </a:prstGeom>
          <a:noFill/>
        </p:spPr>
        <p:txBody>
          <a:bodyPr wrap="square">
            <a:spAutoFit/>
          </a:bodyPr>
          <a:lstStyle/>
          <a:p>
            <a:pPr fontAlgn="base"/>
            <a:r>
              <a:rPr lang="pt-PT" sz="1048" dirty="0" err="1"/>
              <a:t>NeSpoon</a:t>
            </a:r>
            <a:endParaRPr lang="pt-PT" sz="1048" dirty="0"/>
          </a:p>
        </p:txBody>
      </p:sp>
      <p:sp>
        <p:nvSpPr>
          <p:cNvPr id="29" name="CaixaDeTexto 28"/>
          <p:cNvSpPr txBox="1"/>
          <p:nvPr/>
        </p:nvSpPr>
        <p:spPr>
          <a:xfrm rot="16200000">
            <a:off x="7766596" y="3647527"/>
            <a:ext cx="4177293" cy="414857"/>
          </a:xfrm>
          <a:prstGeom prst="rect">
            <a:avLst/>
          </a:prstGeom>
          <a:noFill/>
        </p:spPr>
        <p:txBody>
          <a:bodyPr wrap="square">
            <a:spAutoFit/>
          </a:bodyPr>
          <a:lstStyle/>
          <a:p>
            <a:r>
              <a:rPr lang="en-US" sz="1048" dirty="0">
                <a:latin typeface="Trebuchet MS" panose="020B0703020202090204" pitchFamily="34" charset="0"/>
              </a:rPr>
              <a:t>dans www.</a:t>
            </a:r>
            <a:r>
              <a:rPr lang="en-US" sz="1048" dirty="0"/>
              <a:t>street art : 49 exemples incroyables pour vous inspirer | Creative </a:t>
            </a:r>
            <a:r>
              <a:rPr lang="en-US" sz="1048" dirty="0" err="1"/>
              <a:t>Bloq</a:t>
            </a:r>
            <a:endParaRPr lang="pt-PT" sz="1048" dirty="0">
              <a:latin typeface="Trebuchet MS" panose="020B0703020202090204" pitchFamily="34" charset="0"/>
            </a:endParaRPr>
          </a:p>
        </p:txBody>
      </p:sp>
      <p:sp>
        <p:nvSpPr>
          <p:cNvPr id="13" name="CaixaDeTexto 12"/>
          <p:cNvSpPr txBox="1"/>
          <p:nvPr/>
        </p:nvSpPr>
        <p:spPr>
          <a:xfrm>
            <a:off x="1126452" y="3814347"/>
            <a:ext cx="4241883" cy="646972"/>
          </a:xfrm>
          <a:prstGeom prst="rect">
            <a:avLst/>
          </a:prstGeom>
          <a:noFill/>
        </p:spPr>
        <p:txBody>
          <a:bodyPr wrap="square">
            <a:spAutoFit/>
          </a:bodyPr>
          <a:lstStyle/>
          <a:p>
            <a:r>
              <a:rPr lang="en-US" sz="1802" dirty="0">
                <a:hlinkClick r:id="rId3"/>
              </a:rPr>
              <a:t>https://www.sba.gov/business-guide/plan-your-business/write-your-business-plan</a:t>
            </a:r>
            <a:endParaRPr lang="pt-PT" sz="1802" dirty="0"/>
          </a:p>
        </p:txBody>
      </p:sp>
      <p:sp>
        <p:nvSpPr>
          <p:cNvPr id="15" name="CaixaDeTexto 14"/>
          <p:cNvSpPr txBox="1"/>
          <p:nvPr/>
        </p:nvSpPr>
        <p:spPr>
          <a:xfrm>
            <a:off x="1136846" y="3088702"/>
            <a:ext cx="4634562" cy="646972"/>
          </a:xfrm>
          <a:prstGeom prst="rect">
            <a:avLst/>
          </a:prstGeom>
          <a:noFill/>
        </p:spPr>
        <p:txBody>
          <a:bodyPr wrap="square">
            <a:spAutoFit/>
          </a:bodyPr>
          <a:lstStyle/>
          <a:p>
            <a:pPr algn="l"/>
            <a:r>
              <a:rPr lang="en-US" sz="1802" dirty="0">
                <a:solidFill>
                  <a:srgbClr val="000000"/>
                </a:solidFill>
                <a:latin typeface="Roboto" panose="02000000000000000000" pitchFamily="2" charset="0"/>
              </a:rPr>
              <a:t>Un article consacré à la </a:t>
            </a:r>
            <a:r>
              <a:rPr lang="en-US" sz="1802" dirty="0" err="1">
                <a:solidFill>
                  <a:srgbClr val="000000"/>
                </a:solidFill>
                <a:latin typeface="Roboto" panose="02000000000000000000" pitchFamily="2" charset="0"/>
              </a:rPr>
              <a:t>préparation</a:t>
            </a:r>
            <a:r>
              <a:rPr lang="en-US" sz="1802" dirty="0">
                <a:solidFill>
                  <a:srgbClr val="000000"/>
                </a:solidFill>
                <a:latin typeface="Roboto" panose="02000000000000000000" pitchFamily="2" charset="0"/>
              </a:rPr>
              <a:t> d’un Business Plan, </a:t>
            </a:r>
            <a:r>
              <a:rPr lang="en-US" sz="1802" dirty="0" err="1">
                <a:solidFill>
                  <a:srgbClr val="000000"/>
                </a:solidFill>
                <a:latin typeface="Roboto" panose="02000000000000000000" pitchFamily="2" charset="0"/>
              </a:rPr>
              <a:t>comportant</a:t>
            </a:r>
            <a:r>
              <a:rPr lang="en-US" sz="1802" dirty="0">
                <a:solidFill>
                  <a:srgbClr val="000000"/>
                </a:solidFill>
                <a:latin typeface="Roboto" panose="02000000000000000000" pitchFamily="2" charset="0"/>
              </a:rPr>
              <a:t> des exemples.</a:t>
            </a:r>
            <a:endParaRPr lang="en-US" sz="1802" b="1" spc="36" dirty="0">
              <a:solidFill>
                <a:srgbClr val="1D1D1B"/>
              </a:solidFill>
              <a:latin typeface="Trebuchet MS" panose="020B0703020202090204"/>
            </a:endParaRPr>
          </a:p>
        </p:txBody>
      </p:sp>
      <p:sp>
        <p:nvSpPr>
          <p:cNvPr id="16" name="object 4"/>
          <p:cNvSpPr/>
          <p:nvPr/>
        </p:nvSpPr>
        <p:spPr>
          <a:xfrm>
            <a:off x="7286913" y="5756970"/>
            <a:ext cx="2448805" cy="1964639"/>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sz="1802"/>
          </a:p>
        </p:txBody>
      </p:sp>
      <p:sp>
        <p:nvSpPr>
          <p:cNvPr id="17" name="object 5"/>
          <p:cNvSpPr txBox="1"/>
          <p:nvPr/>
        </p:nvSpPr>
        <p:spPr>
          <a:xfrm>
            <a:off x="7467601" y="5771909"/>
            <a:ext cx="2133600" cy="2244204"/>
          </a:xfrm>
          <a:prstGeom prst="rect">
            <a:avLst/>
          </a:prstGeom>
        </p:spPr>
        <p:txBody>
          <a:bodyPr vert="horz" wrap="square" lIns="0" tIns="12700" rIns="0" bIns="0" rtlCol="0">
            <a:spAutoFit/>
          </a:bodyPr>
          <a:lstStyle/>
          <a:p>
            <a:pPr marL="12954" marR="5038">
              <a:spcBef>
                <a:spcPts val="102"/>
              </a:spcBef>
            </a:pPr>
            <a:r>
              <a:rPr lang="pt-PT" sz="1802" spc="15" dirty="0">
                <a:solidFill>
                  <a:srgbClr val="C9DDE1"/>
                </a:solidFill>
                <a:latin typeface="Trebuchet MS" panose="020B0703020202090204"/>
                <a:cs typeface="Trebuchet MS" panose="020B0703020202090204"/>
              </a:rPr>
              <a:t>SBA </a:t>
            </a:r>
            <a:r>
              <a:rPr lang="en-US" sz="1802" spc="15" dirty="0">
                <a:solidFill>
                  <a:srgbClr val="C9DDE1"/>
                </a:solidFill>
                <a:latin typeface="Trebuchet MS" panose="020B0703020202090204"/>
                <a:cs typeface="Trebuchet MS" panose="020B0703020202090204"/>
              </a:rPr>
              <a:t>a de nombreuses ressources liées </a:t>
            </a:r>
            <a:r>
              <a:rPr lang="en-US" sz="1802" spc="15" dirty="0" err="1">
                <a:solidFill>
                  <a:srgbClr val="C9DDE1"/>
                </a:solidFill>
                <a:latin typeface="Trebuchet MS" panose="020B0703020202090204"/>
                <a:cs typeface="Trebuchet MS" panose="020B0703020202090204"/>
              </a:rPr>
              <a:t>à</a:t>
            </a:r>
            <a:r>
              <a:rPr lang="en-US" sz="1802" spc="15" dirty="0">
                <a:solidFill>
                  <a:srgbClr val="C9DDE1"/>
                </a:solidFill>
                <a:latin typeface="Trebuchet MS" panose="020B0703020202090204"/>
                <a:cs typeface="Trebuchet MS" panose="020B0703020202090204"/>
              </a:rPr>
              <a:t> </a:t>
            </a:r>
            <a:r>
              <a:rPr lang="en-US" sz="1802" spc="15" dirty="0" err="1">
                <a:solidFill>
                  <a:srgbClr val="C9DDE1"/>
                </a:solidFill>
                <a:latin typeface="Trebuchet MS" panose="020B0703020202090204"/>
                <a:cs typeface="Trebuchet MS" panose="020B0703020202090204"/>
              </a:rPr>
              <a:t>l’entrepreneuriat</a:t>
            </a:r>
            <a:r>
              <a:rPr lang="en-US" sz="1802" spc="15" dirty="0">
                <a:solidFill>
                  <a:srgbClr val="C9DDE1"/>
                </a:solidFill>
                <a:latin typeface="Trebuchet MS" panose="020B0703020202090204"/>
                <a:cs typeface="Trebuchet MS" panose="020B0703020202090204"/>
              </a:rPr>
              <a:t> , en plus du sujet identifié dans cette diapositive</a:t>
            </a:r>
            <a:r>
              <a:rPr lang="en-US" sz="1802" spc="-100" dirty="0">
                <a:solidFill>
                  <a:srgbClr val="C9DDE1"/>
                </a:solidFill>
                <a:latin typeface="Trebuchet MS" panose="020B0703020202090204"/>
                <a:cs typeface="Trebuchet MS" panose="020B0703020202090204"/>
              </a:rPr>
              <a:t>.</a:t>
            </a:r>
            <a:endParaRPr lang="en-US" sz="1802" dirty="0">
              <a:latin typeface="Trebuchet MS" panose="020B0703020202090204"/>
              <a:cs typeface="Trebuchet MS" panose="020B0703020202090204"/>
            </a:endParaRPr>
          </a:p>
          <a:p>
            <a:pPr marL="12954" marR="5038">
              <a:spcBef>
                <a:spcPts val="102"/>
              </a:spcBef>
            </a:pPr>
            <a:endParaRPr sz="1802" dirty="0">
              <a:latin typeface="Trebuchet MS" panose="020B0703020202090204"/>
              <a:cs typeface="Trebuchet MS" panose="020B0703020202090204"/>
            </a:endParaRPr>
          </a:p>
        </p:txBody>
      </p:sp>
      <p:pic>
        <p:nvPicPr>
          <p:cNvPr id="12292" name="Picture 4" descr="Small Business Admini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9" y="5878782"/>
            <a:ext cx="3657601" cy="1009650"/>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5">
            <a:extLst>
              <a:ext uri="{FF2B5EF4-FFF2-40B4-BE49-F238E27FC236}">
                <a16:creationId xmlns:a16="http://schemas.microsoft.com/office/drawing/2014/main" id="{2264314A-5A00-0839-902E-CC2DBC91301D}"/>
              </a:ext>
            </a:extLst>
          </p:cNvPr>
          <p:cNvSpPr txBox="1"/>
          <p:nvPr/>
        </p:nvSpPr>
        <p:spPr>
          <a:xfrm>
            <a:off x="1352687" y="1141190"/>
            <a:ext cx="353665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panose="020B0703020202090204"/>
                <a:cs typeface="Trebuchet MS" panose="020B0703020202090204"/>
              </a:rPr>
              <a:t>Ressources</a:t>
            </a:r>
            <a:r>
              <a:rPr sz="1800" b="1" spc="-15" dirty="0">
                <a:solidFill>
                  <a:srgbClr val="FFFFFF"/>
                </a:solidFill>
                <a:latin typeface="Trebuchet MS" panose="020B0703020202090204"/>
                <a:cs typeface="Trebuchet MS" panose="020B0703020202090204"/>
              </a:rPr>
              <a:t> </a:t>
            </a:r>
            <a:r>
              <a:rPr lang="fr-FR" sz="1800" b="1" spc="40" dirty="0">
                <a:solidFill>
                  <a:srgbClr val="FFFFFF"/>
                </a:solidFill>
                <a:latin typeface="Trebuchet MS" panose="020B0703020202090204"/>
                <a:cs typeface="Trebuchet MS" panose="020B0703020202090204"/>
              </a:rPr>
              <a:t>transdisciplinaires </a:t>
            </a:r>
            <a:endParaRPr sz="1800" dirty="0">
              <a:latin typeface="Trebuchet MS" panose="020B0703020202090204"/>
              <a:cs typeface="Trebuchet MS" panose="020B070302020209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 y="1"/>
            <a:ext cx="2321560" cy="2425064"/>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sz="1802"/>
          </a:p>
        </p:txBody>
      </p:sp>
      <p:sp>
        <p:nvSpPr>
          <p:cNvPr id="3" name="object 3"/>
          <p:cNvSpPr/>
          <p:nvPr/>
        </p:nvSpPr>
        <p:spPr>
          <a:xfrm>
            <a:off x="5796542" y="0"/>
            <a:ext cx="4262121"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sz="1802"/>
          </a:p>
        </p:txBody>
      </p:sp>
      <p:grpSp>
        <p:nvGrpSpPr>
          <p:cNvPr id="4" name="object 4"/>
          <p:cNvGrpSpPr/>
          <p:nvPr/>
        </p:nvGrpSpPr>
        <p:grpSpPr>
          <a:xfrm>
            <a:off x="2" y="3187116"/>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sz="1802"/>
            </a:p>
          </p:txBody>
        </p:sp>
        <p:pic>
          <p:nvPicPr>
            <p:cNvPr id="6" name="object 6"/>
            <p:cNvPicPr/>
            <p:nvPr/>
          </p:nvPicPr>
          <p:blipFill>
            <a:blip r:embed="rId2" cstate="print"/>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sz="1802"/>
            </a:p>
          </p:txBody>
        </p:sp>
      </p:grpSp>
      <p:sp>
        <p:nvSpPr>
          <p:cNvPr id="8" name="object 8"/>
          <p:cNvSpPr txBox="1">
            <a:spLocks noGrp="1"/>
          </p:cNvSpPr>
          <p:nvPr>
            <p:ph type="title"/>
          </p:nvPr>
        </p:nvSpPr>
        <p:spPr>
          <a:xfrm>
            <a:off x="1124185" y="918619"/>
            <a:ext cx="4735831" cy="2039020"/>
          </a:xfrm>
          <a:prstGeom prst="rect">
            <a:avLst/>
          </a:prstGeom>
        </p:spPr>
        <p:txBody>
          <a:bodyPr vert="horz" wrap="square" lIns="0" tIns="12700" rIns="0" bIns="0" rtlCol="0" anchor="ctr">
            <a:spAutoFit/>
          </a:bodyPr>
          <a:lstStyle/>
          <a:p>
            <a:pPr marL="12954">
              <a:lnSpc>
                <a:spcPts val="7922"/>
              </a:lnSpc>
              <a:spcBef>
                <a:spcPts val="102"/>
              </a:spcBef>
            </a:pPr>
            <a:r>
              <a:rPr sz="7202" spc="530" dirty="0">
                <a:solidFill>
                  <a:srgbClr val="1D1D1B"/>
                </a:solidFill>
                <a:latin typeface="Trebuchet MS" panose="020B0703020202090204"/>
                <a:cs typeface="Trebuchet MS" panose="020B0703020202090204"/>
              </a:rPr>
              <a:t>Définition</a:t>
            </a:r>
            <a:endParaRPr sz="7202">
              <a:latin typeface="Trebuchet MS" panose="020B0703020202090204"/>
              <a:cs typeface="Trebuchet MS" panose="020B0703020202090204"/>
            </a:endParaRPr>
          </a:p>
          <a:p>
            <a:pPr marL="12954">
              <a:lnSpc>
                <a:spcPts val="7922"/>
              </a:lnSpc>
            </a:pPr>
            <a:r>
              <a:rPr sz="4800" spc="-190" dirty="0">
                <a:solidFill>
                  <a:srgbClr val="1D1D1B"/>
                </a:solidFill>
                <a:latin typeface="Trebuchet MS" panose="020B0703020202090204"/>
                <a:cs typeface="Trebuchet MS" panose="020B0703020202090204"/>
              </a:rPr>
              <a:t>&amp; </a:t>
            </a:r>
            <a:r>
              <a:rPr sz="7202" spc="516" dirty="0">
                <a:solidFill>
                  <a:srgbClr val="1D1D1B"/>
                </a:solidFill>
                <a:latin typeface="Trebuchet MS" panose="020B0703020202090204"/>
                <a:cs typeface="Trebuchet MS" panose="020B0703020202090204"/>
              </a:rPr>
              <a:t>Théorie</a:t>
            </a:r>
            <a:endParaRPr sz="7202">
              <a:latin typeface="Trebuchet MS" panose="020B0703020202090204"/>
              <a:cs typeface="Trebuchet MS" panose="020B0703020202090204"/>
            </a:endParaRPr>
          </a:p>
        </p:txBody>
      </p:sp>
      <p:sp>
        <p:nvSpPr>
          <p:cNvPr id="9" name="object 9"/>
          <p:cNvSpPr txBox="1"/>
          <p:nvPr/>
        </p:nvSpPr>
        <p:spPr>
          <a:xfrm>
            <a:off x="1200388" y="3211042"/>
            <a:ext cx="4098926" cy="1979388"/>
          </a:xfrm>
          <a:prstGeom prst="rect">
            <a:avLst/>
          </a:prstGeom>
        </p:spPr>
        <p:txBody>
          <a:bodyPr vert="horz" wrap="square" lIns="0" tIns="12700" rIns="0" bIns="0" rtlCol="0">
            <a:spAutoFit/>
          </a:bodyPr>
          <a:lstStyle/>
          <a:p>
            <a:pPr marL="160478">
              <a:spcBef>
                <a:spcPts val="102"/>
              </a:spcBef>
            </a:pPr>
            <a:r>
              <a:rPr sz="2102" b="1" spc="114" dirty="0">
                <a:solidFill>
                  <a:srgbClr val="EEEDF3"/>
                </a:solidFill>
                <a:latin typeface="Trebuchet MS" panose="020B0703020202090204"/>
                <a:cs typeface="Trebuchet MS" panose="020B0703020202090204"/>
              </a:rPr>
              <a:t>MODULE </a:t>
            </a:r>
            <a:r>
              <a:rPr lang="pt-PT" sz="2102" b="1" spc="-65" dirty="0">
                <a:solidFill>
                  <a:srgbClr val="EEEDF3"/>
                </a:solidFill>
                <a:latin typeface="Trebuchet MS" panose="020B0703020202090204"/>
                <a:cs typeface="Trebuchet MS" panose="020B0703020202090204"/>
              </a:rPr>
              <a:t>2 </a:t>
            </a:r>
          </a:p>
          <a:p>
            <a:pPr marL="160478">
              <a:spcBef>
                <a:spcPts val="102"/>
              </a:spcBef>
            </a:pPr>
            <a:endParaRPr lang="pt-PT" sz="2102" b="1" i="1" spc="-65" dirty="0">
              <a:solidFill>
                <a:srgbClr val="EEEDF3"/>
              </a:solidFill>
              <a:latin typeface="Trebuchet MS" panose="020B0703020202090204"/>
            </a:endParaRPr>
          </a:p>
          <a:p>
            <a:pPr marL="160478">
              <a:spcBef>
                <a:spcPts val="102"/>
              </a:spcBef>
            </a:pPr>
            <a:r>
              <a:rPr lang="en-US" sz="2102" b="1" i="1" spc="-50" dirty="0">
                <a:solidFill>
                  <a:srgbClr val="1D1D1B"/>
                </a:solidFill>
                <a:latin typeface="Trebuchet MS" panose="020B0703020202090204"/>
              </a:rPr>
              <a:t>Prendre l'initiative : identifier et rechercher de nouveaux modèles d'entreprise agiles et des facteurs de réussite.</a:t>
            </a:r>
            <a:endParaRPr sz="2102" dirty="0">
              <a:latin typeface="Trebuchet MS" panose="020B0703020202090204"/>
              <a:cs typeface="Trebuchet MS" panose="020B070302020209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alphaModFix amt="81000"/>
            <a:extLst>
              <a:ext uri="{28A0092B-C50C-407E-A947-70E740481C1C}">
                <a14:useLocalDpi xmlns:a14="http://schemas.microsoft.com/office/drawing/2010/main" val="0"/>
              </a:ext>
            </a:extLst>
          </a:blip>
          <a:srcRect/>
          <a:stretch>
            <a:fillRect/>
          </a:stretch>
        </p:blipFill>
        <p:spPr bwMode="auto">
          <a:xfrm>
            <a:off x="26400" y="0"/>
            <a:ext cx="10032003" cy="7772400"/>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458577" y="1167513"/>
            <a:ext cx="3359176" cy="1011174"/>
          </a:xfrm>
          <a:prstGeom prst="rect">
            <a:avLst/>
          </a:prstGeom>
        </p:spPr>
        <p:txBody>
          <a:bodyPr vert="horz" wrap="square" lIns="0" tIns="12700" rIns="0" bIns="0" rtlCol="0" anchor="ctr">
            <a:spAutoFit/>
          </a:bodyPr>
          <a:lstStyle/>
          <a:p>
            <a:pPr marL="12954">
              <a:spcBef>
                <a:spcPts val="102"/>
              </a:spcBef>
            </a:pPr>
            <a:r>
              <a:rPr lang="pt-PT" sz="2403" spc="409" dirty="0" err="1">
                <a:latin typeface="Trebuchet MS" panose="020B0703020202090204"/>
                <a:cs typeface="Trebuchet MS" panose="020B0703020202090204"/>
              </a:rPr>
              <a:t>L'histoire de </a:t>
            </a:r>
            <a:r>
              <a:rPr lang="pt-PT" sz="2403" spc="409" dirty="0">
                <a:latin typeface="Trebuchet MS" panose="020B0703020202090204"/>
                <a:cs typeface="Trebuchet MS" panose="020B0703020202090204"/>
              </a:rPr>
              <a:t>Lego - Comment </a:t>
            </a:r>
            <a:r>
              <a:rPr lang="pt-PT" sz="2403" spc="409" dirty="0" err="1">
                <a:latin typeface="Trebuchet MS" panose="020B0703020202090204"/>
                <a:cs typeface="Trebuchet MS" panose="020B0703020202090204"/>
              </a:rPr>
              <a:t>tout a commencé</a:t>
            </a:r>
            <a:endParaRPr sz="2403" dirty="0">
              <a:latin typeface="Trebuchet MS" panose="020B0703020202090204"/>
              <a:cs typeface="Trebuchet MS" panose="020B0703020202090204"/>
            </a:endParaRPr>
          </a:p>
        </p:txBody>
      </p:sp>
      <p:sp>
        <p:nvSpPr>
          <p:cNvPr id="24" name="object 24"/>
          <p:cNvSpPr/>
          <p:nvPr/>
        </p:nvSpPr>
        <p:spPr>
          <a:xfrm>
            <a:off x="537965" y="685803"/>
            <a:ext cx="3998409" cy="438149"/>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sz="1802" dirty="0"/>
          </a:p>
        </p:txBody>
      </p:sp>
      <p:sp>
        <p:nvSpPr>
          <p:cNvPr id="28" name="CaixaDeTexto 27"/>
          <p:cNvSpPr txBox="1"/>
          <p:nvPr/>
        </p:nvSpPr>
        <p:spPr>
          <a:xfrm>
            <a:off x="2" y="7391400"/>
            <a:ext cx="1157550" cy="253596"/>
          </a:xfrm>
          <a:prstGeom prst="rect">
            <a:avLst/>
          </a:prstGeom>
          <a:noFill/>
        </p:spPr>
        <p:txBody>
          <a:bodyPr wrap="square">
            <a:spAutoFit/>
          </a:bodyPr>
          <a:lstStyle/>
          <a:p>
            <a:pPr fontAlgn="base"/>
            <a:r>
              <a:rPr lang="pt-PT" sz="1048" dirty="0"/>
              <a:t>Jan </a:t>
            </a:r>
            <a:r>
              <a:rPr lang="pt-PT" sz="1048" dirty="0" err="1"/>
              <a:t>Vormann</a:t>
            </a:r>
            <a:endParaRPr lang="pt-PT" sz="1048" dirty="0"/>
          </a:p>
        </p:txBody>
      </p:sp>
      <p:sp>
        <p:nvSpPr>
          <p:cNvPr id="29" name="CaixaDeTexto 28"/>
          <p:cNvSpPr txBox="1"/>
          <p:nvPr/>
        </p:nvSpPr>
        <p:spPr>
          <a:xfrm rot="16200000">
            <a:off x="7766596" y="3647527"/>
            <a:ext cx="4177293" cy="414857"/>
          </a:xfrm>
          <a:prstGeom prst="rect">
            <a:avLst/>
          </a:prstGeom>
          <a:noFill/>
        </p:spPr>
        <p:txBody>
          <a:bodyPr wrap="square">
            <a:spAutoFit/>
          </a:bodyPr>
          <a:lstStyle/>
          <a:p>
            <a:r>
              <a:rPr lang="en-US" sz="1048" dirty="0">
                <a:latin typeface="Trebuchet MS" panose="020B0703020202090204" pitchFamily="34" charset="0"/>
              </a:rPr>
              <a:t>dans www.</a:t>
            </a:r>
            <a:r>
              <a:rPr lang="en-US" sz="1048" dirty="0"/>
              <a:t>street art : 49 exemples incroyables pour vous inspirer | Creative </a:t>
            </a:r>
            <a:r>
              <a:rPr lang="en-US" sz="1048" dirty="0" err="1"/>
              <a:t>Bloq</a:t>
            </a:r>
            <a:endParaRPr lang="pt-PT" sz="1048" dirty="0">
              <a:latin typeface="Trebuchet MS" panose="020B0703020202090204" pitchFamily="34" charset="0"/>
            </a:endParaRPr>
          </a:p>
        </p:txBody>
      </p:sp>
      <p:sp>
        <p:nvSpPr>
          <p:cNvPr id="15" name="CaixaDeTexto 14"/>
          <p:cNvSpPr txBox="1"/>
          <p:nvPr/>
        </p:nvSpPr>
        <p:spPr>
          <a:xfrm>
            <a:off x="390294" y="2433156"/>
            <a:ext cx="4267779" cy="646972"/>
          </a:xfrm>
          <a:prstGeom prst="rect">
            <a:avLst/>
          </a:prstGeom>
          <a:noFill/>
        </p:spPr>
        <p:txBody>
          <a:bodyPr wrap="square">
            <a:spAutoFit/>
          </a:bodyPr>
          <a:lstStyle/>
          <a:p>
            <a:pPr algn="l"/>
            <a:r>
              <a:rPr lang="en-US" sz="1802" dirty="0">
                <a:solidFill>
                  <a:srgbClr val="000000"/>
                </a:solidFill>
                <a:latin typeface="Roboto" panose="02000000000000000000" pitchFamily="2" charset="0"/>
              </a:rPr>
              <a:t>Une vidéo qui nous raconte l'histoire de la création de cette multinationale</a:t>
            </a:r>
            <a:endParaRPr lang="en-US" sz="1802" b="1" spc="36" dirty="0">
              <a:solidFill>
                <a:srgbClr val="1D1D1B"/>
              </a:solidFill>
              <a:latin typeface="Trebuchet MS" panose="020B0703020202090204"/>
            </a:endParaRPr>
          </a:p>
        </p:txBody>
      </p:sp>
      <p:sp>
        <p:nvSpPr>
          <p:cNvPr id="20" name="CaixaDeTexto 19"/>
          <p:cNvSpPr txBox="1"/>
          <p:nvPr/>
        </p:nvSpPr>
        <p:spPr>
          <a:xfrm>
            <a:off x="381001" y="3087267"/>
            <a:ext cx="3741550" cy="1756250"/>
          </a:xfrm>
          <a:prstGeom prst="rect">
            <a:avLst/>
          </a:prstGeom>
          <a:noFill/>
        </p:spPr>
        <p:txBody>
          <a:bodyPr wrap="square">
            <a:spAutoFit/>
          </a:bodyPr>
          <a:lstStyle/>
          <a:p>
            <a:r>
              <a:rPr lang="en-US" sz="1802" dirty="0">
                <a:hlinkClick r:id="rId3"/>
              </a:rPr>
              <a:t>https://www.bing.com/videos/search?q=Lego+Story+how+to+create+a+startup&amp;docid=608053887779416648&amp;mid=0C05768C7F2D111DEFCD0C05768C7F2D111DEFCD&amp;view=detail&amp;FORM=VIRE</a:t>
            </a:r>
            <a:endParaRPr lang="pt-PT" sz="1802" dirty="0"/>
          </a:p>
        </p:txBody>
      </p:sp>
      <p:pic>
        <p:nvPicPr>
          <p:cNvPr id="1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923" t="25987" r="37231" b="24404"/>
          <a:stretch>
            <a:fillRect/>
          </a:stretch>
        </p:blipFill>
        <p:spPr bwMode="auto">
          <a:xfrm>
            <a:off x="537965" y="5154696"/>
            <a:ext cx="1600200" cy="1653834"/>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15">
            <a:extLst>
              <a:ext uri="{FF2B5EF4-FFF2-40B4-BE49-F238E27FC236}">
                <a16:creationId xmlns:a16="http://schemas.microsoft.com/office/drawing/2014/main" id="{ACF395FC-8441-C8A3-58F4-3D9B8976ACB1}"/>
              </a:ext>
            </a:extLst>
          </p:cNvPr>
          <p:cNvSpPr txBox="1"/>
          <p:nvPr/>
        </p:nvSpPr>
        <p:spPr>
          <a:xfrm>
            <a:off x="905632" y="734207"/>
            <a:ext cx="353665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panose="020B0703020202090204"/>
                <a:cs typeface="Trebuchet MS" panose="020B0703020202090204"/>
              </a:rPr>
              <a:t>Ressources</a:t>
            </a:r>
            <a:r>
              <a:rPr sz="1800" b="1" spc="-15" dirty="0">
                <a:solidFill>
                  <a:srgbClr val="FFFFFF"/>
                </a:solidFill>
                <a:latin typeface="Trebuchet MS" panose="020B0703020202090204"/>
                <a:cs typeface="Trebuchet MS" panose="020B0703020202090204"/>
              </a:rPr>
              <a:t> </a:t>
            </a:r>
            <a:r>
              <a:rPr lang="fr-FR" sz="1800" b="1" spc="40" dirty="0">
                <a:solidFill>
                  <a:srgbClr val="FFFFFF"/>
                </a:solidFill>
                <a:latin typeface="Trebuchet MS" panose="020B0703020202090204"/>
                <a:cs typeface="Trebuchet MS" panose="020B0703020202090204"/>
              </a:rPr>
              <a:t>transdisciplinaires </a:t>
            </a:r>
            <a:endParaRPr sz="1800" dirty="0">
              <a:latin typeface="Trebuchet MS" panose="020B0703020202090204"/>
              <a:cs typeface="Trebuchet MS" panose="020B070302020209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 y="0"/>
            <a:ext cx="10058400" cy="7772400"/>
            <a:chOff x="0" y="0"/>
            <a:chExt cx="10058400" cy="7772400"/>
          </a:xfrm>
        </p:grpSpPr>
        <p:pic>
          <p:nvPicPr>
            <p:cNvPr id="3" name="object 3"/>
            <p:cNvPicPr/>
            <p:nvPr/>
          </p:nvPicPr>
          <p:blipFill>
            <a:blip r:embed="rId2" cstate="print"/>
            <a:stretch>
              <a:fillRect/>
            </a:stretch>
          </p:blipFill>
          <p:spPr>
            <a:xfrm>
              <a:off x="0" y="0"/>
              <a:ext cx="10058400" cy="1079500"/>
            </a:xfrm>
            <a:prstGeom prst="rect">
              <a:avLst/>
            </a:prstGeom>
          </p:spPr>
        </p:pic>
        <p:pic>
          <p:nvPicPr>
            <p:cNvPr id="4" name="object 4"/>
            <p:cNvPicPr/>
            <p:nvPr/>
          </p:nvPicPr>
          <p:blipFill>
            <a:blip r:embed="rId3" cstate="print"/>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9" y="792152"/>
            <a:ext cx="3456304" cy="2044149"/>
          </a:xfrm>
          <a:prstGeom prst="rect">
            <a:avLst/>
          </a:prstGeom>
        </p:spPr>
        <p:txBody>
          <a:bodyPr vert="horz" wrap="square" lIns="0" tIns="195580" rIns="0" bIns="0" rtlCol="0" anchor="ctr">
            <a:spAutoFit/>
          </a:bodyPr>
          <a:lstStyle/>
          <a:p>
            <a:pPr marL="12954" marR="5038">
              <a:lnSpc>
                <a:spcPts val="7202"/>
              </a:lnSpc>
              <a:spcBef>
                <a:spcPts val="1541"/>
              </a:spcBef>
            </a:pPr>
            <a:r>
              <a:rPr sz="7202" spc="550" dirty="0">
                <a:solidFill>
                  <a:srgbClr val="1D1D1B"/>
                </a:solidFill>
                <a:latin typeface="Trebuchet MS" panose="020B0703020202090204"/>
                <a:cs typeface="Trebuchet MS" panose="020B0703020202090204"/>
              </a:rPr>
              <a:t>Études de </a:t>
            </a:r>
            <a:r>
              <a:rPr sz="7202" spc="454" dirty="0">
                <a:solidFill>
                  <a:srgbClr val="1D1D1B"/>
                </a:solidFill>
                <a:latin typeface="Trebuchet MS" panose="020B0703020202090204"/>
                <a:cs typeface="Trebuchet MS" panose="020B0703020202090204"/>
              </a:rPr>
              <a:t>cas</a:t>
            </a:r>
            <a:endParaRPr sz="7202">
              <a:latin typeface="Trebuchet MS" panose="020B0703020202090204"/>
              <a:cs typeface="Trebuchet MS" panose="020B0703020202090204"/>
            </a:endParaRPr>
          </a:p>
        </p:txBody>
      </p:sp>
      <p:grpSp>
        <p:nvGrpSpPr>
          <p:cNvPr id="6" name="object 6"/>
          <p:cNvGrpSpPr/>
          <p:nvPr/>
        </p:nvGrpSpPr>
        <p:grpSpPr>
          <a:xfrm>
            <a:off x="267060" y="2730506"/>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sz="1802"/>
            </a:p>
          </p:txBody>
        </p:sp>
        <p:pic>
          <p:nvPicPr>
            <p:cNvPr id="8" name="object 8"/>
            <p:cNvPicPr/>
            <p:nvPr/>
          </p:nvPicPr>
          <p:blipFill>
            <a:blip r:embed="rId4" cstate="print"/>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sz="1802"/>
            </a:p>
          </p:txBody>
        </p:sp>
        <p:sp>
          <p:nvSpPr>
            <p:cNvPr id="10" name="object 10"/>
            <p:cNvSpPr/>
            <p:nvPr/>
          </p:nvSpPr>
          <p:spPr>
            <a:xfrm>
              <a:off x="1262560" y="3063207"/>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sz="1802"/>
            </a:p>
          </p:txBody>
        </p:sp>
      </p:grpSp>
      <p:sp>
        <p:nvSpPr>
          <p:cNvPr id="11" name="object 11"/>
          <p:cNvSpPr txBox="1"/>
          <p:nvPr/>
        </p:nvSpPr>
        <p:spPr>
          <a:xfrm>
            <a:off x="1249862" y="3087131"/>
            <a:ext cx="4193708" cy="1979388"/>
          </a:xfrm>
          <a:prstGeom prst="rect">
            <a:avLst/>
          </a:prstGeom>
        </p:spPr>
        <p:txBody>
          <a:bodyPr vert="horz" wrap="square" lIns="0" tIns="12700" rIns="0" bIns="0" rtlCol="0">
            <a:spAutoFit/>
          </a:bodyPr>
          <a:lstStyle/>
          <a:p>
            <a:pPr marL="160478">
              <a:spcBef>
                <a:spcPts val="102"/>
              </a:spcBef>
            </a:pPr>
            <a:r>
              <a:rPr sz="2102" b="1" spc="114" dirty="0">
                <a:solidFill>
                  <a:srgbClr val="EEEDF3"/>
                </a:solidFill>
                <a:latin typeface="Trebuchet MS" panose="020B0703020202090204"/>
                <a:cs typeface="Trebuchet MS" panose="020B0703020202090204"/>
              </a:rPr>
              <a:t>MODULE </a:t>
            </a:r>
            <a:r>
              <a:rPr sz="2102" b="1" spc="-60" dirty="0">
                <a:solidFill>
                  <a:srgbClr val="EEEDF3"/>
                </a:solidFill>
                <a:latin typeface="Trebuchet MS" panose="020B0703020202090204"/>
                <a:cs typeface="Trebuchet MS" panose="020B0703020202090204"/>
              </a:rPr>
              <a:t>2 </a:t>
            </a:r>
            <a:endParaRPr lang="pt-PT" sz="2102" b="1" spc="-45" dirty="0">
              <a:solidFill>
                <a:srgbClr val="EEEDF3"/>
              </a:solidFill>
              <a:latin typeface="Trebuchet MS" panose="020B0703020202090204"/>
              <a:cs typeface="Trebuchet MS" panose="020B0703020202090204"/>
            </a:endParaRPr>
          </a:p>
          <a:p>
            <a:pPr marL="160478">
              <a:spcBef>
                <a:spcPts val="102"/>
              </a:spcBef>
            </a:pPr>
            <a:endParaRPr lang="pt-PT" sz="2102" b="1" i="1" spc="-45" dirty="0">
              <a:solidFill>
                <a:srgbClr val="EEEDF3"/>
              </a:solidFill>
              <a:latin typeface="Trebuchet MS" panose="020B0703020202090204"/>
            </a:endParaRPr>
          </a:p>
          <a:p>
            <a:pPr marL="160478">
              <a:spcBef>
                <a:spcPts val="102"/>
              </a:spcBef>
            </a:pPr>
            <a:r>
              <a:rPr lang="en-US" sz="2102" b="1" i="1" spc="-50" dirty="0">
                <a:solidFill>
                  <a:srgbClr val="1D1D1B"/>
                </a:solidFill>
                <a:latin typeface="Trebuchet MS" panose="020B0703020202090204"/>
              </a:rPr>
              <a:t>Prendre l'initiative : identifier et rechercher de nouveaux modèles d'entreprise agiles et des facteurs de réussite.</a:t>
            </a:r>
            <a:endParaRPr lang="en-US" sz="2102" dirty="0">
              <a:latin typeface="Trebuchet MS" panose="020B0703020202090204"/>
              <a:cs typeface="Trebuchet MS" panose="020B070302020209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rotWithShape="1">
          <a:blip r:embed="rId2"/>
          <a:srcRect l="4545" t="14617" r="12122" b="4574"/>
          <a:stretch>
            <a:fillRect/>
          </a:stretch>
        </p:blipFill>
        <p:spPr>
          <a:xfrm>
            <a:off x="66910" y="0"/>
            <a:ext cx="10013794" cy="7772400"/>
          </a:xfrm>
          <a:prstGeom prst="rect">
            <a:avLst/>
          </a:prstGeom>
        </p:spPr>
      </p:pic>
      <p:sp>
        <p:nvSpPr>
          <p:cNvPr id="6" name="object 6"/>
          <p:cNvSpPr/>
          <p:nvPr/>
        </p:nvSpPr>
        <p:spPr>
          <a:xfrm>
            <a:off x="4857008" y="1162321"/>
            <a:ext cx="5236705"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sz="1802"/>
          </a:p>
        </p:txBody>
      </p:sp>
      <p:sp>
        <p:nvSpPr>
          <p:cNvPr id="7" name="object 7"/>
          <p:cNvSpPr txBox="1">
            <a:spLocks noGrp="1"/>
          </p:cNvSpPr>
          <p:nvPr>
            <p:ph type="title"/>
          </p:nvPr>
        </p:nvSpPr>
        <p:spPr>
          <a:xfrm>
            <a:off x="6195481" y="1446196"/>
            <a:ext cx="3112134" cy="752385"/>
          </a:xfrm>
          <a:prstGeom prst="rect">
            <a:avLst/>
          </a:prstGeom>
        </p:spPr>
        <p:txBody>
          <a:bodyPr vert="horz" wrap="square" lIns="0" tIns="12700" rIns="0" bIns="0" rtlCol="0" anchor="ctr">
            <a:spAutoFit/>
          </a:bodyPr>
          <a:lstStyle/>
          <a:p>
            <a:pPr marR="5038" algn="r">
              <a:lnSpc>
                <a:spcPct val="100000"/>
              </a:lnSpc>
              <a:spcBef>
                <a:spcPts val="102"/>
              </a:spcBef>
            </a:pPr>
            <a:r>
              <a:rPr lang="pt-PT" sz="2403" spc="164" dirty="0">
                <a:solidFill>
                  <a:srgbClr val="020304"/>
                </a:solidFill>
                <a:latin typeface="Trebuchet MS" panose="020B0703020202090204"/>
                <a:cs typeface="Trebuchet MS" panose="020B0703020202090204"/>
              </a:rPr>
              <a:t>STREETCVLTURE (</a:t>
            </a:r>
            <a:r>
              <a:rPr lang="pt-PT" sz="2403" spc="164" dirty="0" err="1">
                <a:solidFill>
                  <a:srgbClr val="020304"/>
                </a:solidFill>
                <a:latin typeface="Trebuchet MS" panose="020B0703020202090204"/>
                <a:cs typeface="Trebuchet MS" panose="020B0703020202090204"/>
              </a:rPr>
              <a:t>Mississauga</a:t>
            </a:r>
            <a:r>
              <a:rPr lang="pt-PT" sz="2403" spc="164" dirty="0">
                <a:solidFill>
                  <a:srgbClr val="020304"/>
                </a:solidFill>
                <a:latin typeface="Trebuchet MS" panose="020B0703020202090204"/>
                <a:cs typeface="Trebuchet MS" panose="020B0703020202090204"/>
              </a:rPr>
              <a:t>)</a:t>
            </a:r>
            <a:endParaRPr sz="2403" dirty="0">
              <a:latin typeface="Trebuchet MS" panose="020B0703020202090204"/>
              <a:cs typeface="Trebuchet MS" panose="020B0703020202090204"/>
            </a:endParaRPr>
          </a:p>
        </p:txBody>
      </p:sp>
      <p:sp>
        <p:nvSpPr>
          <p:cNvPr id="8" name="object 8"/>
          <p:cNvSpPr txBox="1"/>
          <p:nvPr/>
        </p:nvSpPr>
        <p:spPr>
          <a:xfrm>
            <a:off x="5723907" y="2322841"/>
            <a:ext cx="4258296" cy="3309560"/>
          </a:xfrm>
          <a:prstGeom prst="rect">
            <a:avLst/>
          </a:prstGeom>
        </p:spPr>
        <p:txBody>
          <a:bodyPr vert="horz" wrap="square" lIns="0" tIns="12700" rIns="0" bIns="0" rtlCol="0">
            <a:spAutoFit/>
          </a:bodyPr>
          <a:lstStyle/>
          <a:p>
            <a:pPr algn="ctr"/>
            <a:r>
              <a:rPr lang="en-US" sz="1802" spc="-40" dirty="0" err="1">
                <a:solidFill>
                  <a:srgbClr val="020304"/>
                </a:solidFill>
                <a:latin typeface="Trebuchet MS" panose="020B0703020202090204"/>
                <a:hlinkClick r:id="rId3" tooltip="Streetcvlture Website vintage streetwear"/>
              </a:rPr>
              <a:t>StreetCvlture </a:t>
            </a:r>
            <a:r>
              <a:rPr lang="en-US" sz="1802" spc="-40" dirty="0">
                <a:solidFill>
                  <a:srgbClr val="020304"/>
                </a:solidFill>
                <a:latin typeface="Trebuchet MS" panose="020B0703020202090204"/>
              </a:rPr>
              <a:t>a ouvert ses portes à Mississauga, en Ontario, en 2017. Ce projet combine la </a:t>
            </a:r>
            <a:r>
              <a:rPr lang="en-US" sz="1802" spc="-40" dirty="0">
                <a:solidFill>
                  <a:srgbClr val="020304"/>
                </a:solidFill>
                <a:latin typeface="Trebuchet MS" panose="020B0703020202090204"/>
                <a:hlinkClick r:id="rId4" tooltip="Streetcvlture studio "/>
              </a:rPr>
              <a:t>photographie</a:t>
            </a:r>
            <a:r>
              <a:rPr lang="en-US" sz="1802" spc="-40" dirty="0">
                <a:solidFill>
                  <a:srgbClr val="020304"/>
                </a:solidFill>
                <a:latin typeface="Trebuchet MS" panose="020B0703020202090204"/>
              </a:rPr>
              <a:t>, l'art, la </a:t>
            </a:r>
            <a:r>
              <a:rPr lang="en-US" sz="1802" spc="-40" dirty="0">
                <a:solidFill>
                  <a:srgbClr val="020304"/>
                </a:solidFill>
                <a:latin typeface="Trebuchet MS" panose="020B0703020202090204"/>
                <a:hlinkClick r:id="rId5" tooltip="Streetcvlture music"/>
              </a:rPr>
              <a:t>musique </a:t>
            </a:r>
            <a:r>
              <a:rPr lang="en-US" sz="1802" spc="-40" dirty="0">
                <a:solidFill>
                  <a:srgbClr val="020304"/>
                </a:solidFill>
                <a:latin typeface="Trebuchet MS" panose="020B0703020202090204"/>
              </a:rPr>
              <a:t>et, bien sûr, les vêtements vintage, avec un stock </a:t>
            </a:r>
            <a:r>
              <a:rPr lang="en-US" sz="1802" spc="-40" dirty="0" err="1">
                <a:solidFill>
                  <a:srgbClr val="020304"/>
                </a:solidFill>
                <a:latin typeface="Trebuchet MS" panose="020B0703020202090204"/>
              </a:rPr>
              <a:t>conséquent</a:t>
            </a:r>
            <a:r>
              <a:rPr lang="en-US" sz="1802" spc="-40" dirty="0">
                <a:solidFill>
                  <a:srgbClr val="020304"/>
                </a:solidFill>
                <a:latin typeface="Trebuchet MS" panose="020B0703020202090204"/>
              </a:rPr>
              <a:t> de vêtements vintage prêts </a:t>
            </a:r>
            <a:r>
              <a:rPr lang="en-US" sz="1802" spc="-40" dirty="0" err="1">
                <a:solidFill>
                  <a:srgbClr val="020304"/>
                </a:solidFill>
                <a:latin typeface="Trebuchet MS" panose="020B0703020202090204"/>
              </a:rPr>
              <a:t>à</a:t>
            </a:r>
            <a:r>
              <a:rPr lang="en-US" sz="1802" spc="-40" dirty="0">
                <a:solidFill>
                  <a:srgbClr val="020304"/>
                </a:solidFill>
                <a:latin typeface="Trebuchet MS" panose="020B0703020202090204"/>
              </a:rPr>
              <a:t> </a:t>
            </a:r>
            <a:r>
              <a:rPr lang="en-US" sz="1802" spc="-40" dirty="0" err="1">
                <a:solidFill>
                  <a:srgbClr val="020304"/>
                </a:solidFill>
                <a:latin typeface="Trebuchet MS" panose="020B0703020202090204"/>
              </a:rPr>
              <a:t>être</a:t>
            </a:r>
            <a:r>
              <a:rPr lang="en-US" sz="1802" spc="-40" dirty="0">
                <a:solidFill>
                  <a:srgbClr val="020304"/>
                </a:solidFill>
                <a:latin typeface="Trebuchet MS" panose="020B0703020202090204"/>
              </a:rPr>
              <a:t> </a:t>
            </a:r>
            <a:r>
              <a:rPr lang="en-US" sz="1802" spc="-40" dirty="0" err="1">
                <a:solidFill>
                  <a:srgbClr val="020304"/>
                </a:solidFill>
                <a:latin typeface="Trebuchet MS" panose="020B0703020202090204"/>
              </a:rPr>
              <a:t>vendu</a:t>
            </a:r>
            <a:r>
              <a:rPr lang="en-US" sz="1802" spc="-40" dirty="0">
                <a:solidFill>
                  <a:srgbClr val="020304"/>
                </a:solidFill>
                <a:latin typeface="Trebuchet MS" panose="020B0703020202090204"/>
              </a:rPr>
              <a:t>  acquis auprès d'un fournisseur de streetwear vintage. Peu après son lancement, </a:t>
            </a:r>
            <a:r>
              <a:rPr lang="en-US" sz="1802" spc="-40" dirty="0" err="1">
                <a:latin typeface="Trebuchet MS" panose="020B0703020202090204"/>
              </a:rPr>
              <a:t>StreetCvlture</a:t>
            </a:r>
            <a:r>
              <a:rPr lang="en-US" sz="1802" spc="-40" dirty="0">
                <a:latin typeface="Trebuchet MS" panose="020B0703020202090204"/>
              </a:rPr>
              <a:t> a </a:t>
            </a:r>
            <a:r>
              <a:rPr lang="en-US" sz="1802" spc="-40" dirty="0">
                <a:solidFill>
                  <a:srgbClr val="020304"/>
                </a:solidFill>
                <a:latin typeface="Trebuchet MS" panose="020B0703020202090204"/>
              </a:rPr>
              <a:t>reçu beaucoup </a:t>
            </a:r>
            <a:r>
              <a:rPr lang="en-US" sz="1802" spc="-40" dirty="0">
                <a:latin typeface="Trebuchet MS" panose="020B0703020202090204"/>
              </a:rPr>
              <a:t>de commentaires positifs et de soutien de la part de </a:t>
            </a:r>
            <a:r>
              <a:rPr lang="en-US" sz="1802" spc="-40" dirty="0">
                <a:solidFill>
                  <a:srgbClr val="020304"/>
                </a:solidFill>
                <a:latin typeface="Trebuchet MS" panose="020B0703020202090204"/>
              </a:rPr>
              <a:t>sa famille, de ses amis et de ses pairs. </a:t>
            </a:r>
          </a:p>
          <a:p>
            <a:pPr marL="1121908" marR="5038" indent="-631118"/>
            <a:r>
              <a:rPr lang="en-US" sz="1600" spc="-40" dirty="0">
                <a:solidFill>
                  <a:srgbClr val="020304"/>
                </a:solidFill>
                <a:latin typeface="Trebuchet MS" panose="020B0703020202090204"/>
              </a:rPr>
              <a:t>		 </a:t>
            </a:r>
            <a:r>
              <a:rPr lang="pt-PT" sz="1400" b="1" spc="145" dirty="0">
                <a:solidFill>
                  <a:schemeClr val="tx2"/>
                </a:solidFill>
                <a:latin typeface="Trebuchet MS" panose="020B0703020202090204"/>
                <a:cs typeface="Trebuchet MS" panose="020B0703020202090204"/>
                <a:hlinkClick r:id="rId3"/>
              </a:rPr>
              <a:t>https://streetcvlture. </a:t>
            </a:r>
            <a:r>
              <a:rPr lang="pt-PT" sz="1400" b="1" spc="145" dirty="0">
                <a:solidFill>
                  <a:schemeClr val="tx2">
                    <a:lumMod val="75000"/>
                  </a:schemeClr>
                </a:solidFill>
                <a:latin typeface="Trebuchet MS" panose="020B0703020202090204"/>
                <a:cs typeface="Trebuchet MS" panose="020B0703020202090204"/>
                <a:hlinkClick r:id="rId3"/>
              </a:rPr>
              <a:t>com/</a:t>
            </a:r>
            <a:endParaRPr sz="1400" dirty="0">
              <a:solidFill>
                <a:schemeClr val="tx2">
                  <a:lumMod val="75000"/>
                </a:schemeClr>
              </a:solidFill>
              <a:latin typeface="Trebuchet MS" panose="020B0703020202090204"/>
              <a:cs typeface="Trebuchet MS" panose="020B0703020202090204"/>
            </a:endParaRPr>
          </a:p>
        </p:txBody>
      </p:sp>
      <p:sp>
        <p:nvSpPr>
          <p:cNvPr id="9" name="object 9"/>
          <p:cNvSpPr/>
          <p:nvPr/>
        </p:nvSpPr>
        <p:spPr>
          <a:xfrm>
            <a:off x="4464298" y="1278892"/>
            <a:ext cx="2088903"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sz="1802"/>
          </a:p>
        </p:txBody>
      </p:sp>
      <p:sp>
        <p:nvSpPr>
          <p:cNvPr id="10" name="object 10"/>
          <p:cNvSpPr txBox="1"/>
          <p:nvPr/>
        </p:nvSpPr>
        <p:spPr>
          <a:xfrm>
            <a:off x="4560125" y="1465709"/>
            <a:ext cx="1766380" cy="290144"/>
          </a:xfrm>
          <a:prstGeom prst="rect">
            <a:avLst/>
          </a:prstGeom>
        </p:spPr>
        <p:txBody>
          <a:bodyPr vert="horz" wrap="square" lIns="0" tIns="12700" rIns="0" bIns="0" rtlCol="0">
            <a:spAutoFit/>
          </a:bodyPr>
          <a:lstStyle/>
          <a:p>
            <a:pPr marL="12954">
              <a:spcBef>
                <a:spcPts val="102"/>
              </a:spcBef>
            </a:pPr>
            <a:r>
              <a:rPr sz="1802" b="1" spc="45" dirty="0">
                <a:solidFill>
                  <a:srgbClr val="FFFFFF"/>
                </a:solidFill>
                <a:latin typeface="Trebuchet MS" panose="020B0703020202090204"/>
                <a:cs typeface="Trebuchet MS" panose="020B0703020202090204"/>
              </a:rPr>
              <a:t>Étude de </a:t>
            </a:r>
            <a:r>
              <a:rPr sz="1802" b="1" spc="5" dirty="0">
                <a:solidFill>
                  <a:srgbClr val="FFFFFF"/>
                </a:solidFill>
                <a:latin typeface="Trebuchet MS" panose="020B0703020202090204"/>
                <a:cs typeface="Trebuchet MS" panose="020B0703020202090204"/>
              </a:rPr>
              <a:t>cas </a:t>
            </a:r>
            <a:r>
              <a:rPr sz="1802" b="1" spc="-54" dirty="0">
                <a:solidFill>
                  <a:srgbClr val="FFFFFF"/>
                </a:solidFill>
                <a:latin typeface="Trebuchet MS" panose="020B0703020202090204"/>
                <a:cs typeface="Trebuchet MS" panose="020B0703020202090204"/>
              </a:rPr>
              <a:t>1</a:t>
            </a:r>
            <a:endParaRPr sz="1802" dirty="0">
              <a:latin typeface="Trebuchet MS" panose="020B0703020202090204"/>
              <a:cs typeface="Trebuchet MS" panose="020B0703020202090204"/>
            </a:endParaRPr>
          </a:p>
        </p:txBody>
      </p:sp>
      <p:sp>
        <p:nvSpPr>
          <p:cNvPr id="13" name="object 4"/>
          <p:cNvSpPr/>
          <p:nvPr/>
        </p:nvSpPr>
        <p:spPr>
          <a:xfrm>
            <a:off x="1146469" y="4200897"/>
            <a:ext cx="2448805" cy="2508700"/>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sz="1802"/>
          </a:p>
        </p:txBody>
      </p:sp>
      <p:sp>
        <p:nvSpPr>
          <p:cNvPr id="14" name="object 5"/>
          <p:cNvSpPr txBox="1"/>
          <p:nvPr/>
        </p:nvSpPr>
        <p:spPr>
          <a:xfrm>
            <a:off x="1158687" y="4200897"/>
            <a:ext cx="2389087" cy="2508700"/>
          </a:xfrm>
          <a:prstGeom prst="rect">
            <a:avLst/>
          </a:prstGeom>
        </p:spPr>
        <p:txBody>
          <a:bodyPr vert="horz" wrap="square" lIns="0" tIns="12700" rIns="0" bIns="0" rtlCol="0">
            <a:spAutoFit/>
          </a:bodyPr>
          <a:lstStyle/>
          <a:p>
            <a:pPr algn="ctr"/>
            <a:r>
              <a:rPr lang="en-US" sz="1802" spc="-40" dirty="0">
                <a:solidFill>
                  <a:schemeClr val="bg1"/>
                </a:solidFill>
                <a:latin typeface="Trebuchet MS" panose="020B0703020202090204"/>
              </a:rPr>
              <a:t>Une fois que </a:t>
            </a:r>
            <a:r>
              <a:rPr lang="en-US" sz="1802" spc="-40" dirty="0" err="1">
                <a:solidFill>
                  <a:schemeClr val="bg1"/>
                </a:solidFill>
                <a:latin typeface="Trebuchet MS" panose="020B0703020202090204"/>
              </a:rPr>
              <a:t>StreetCvlture</a:t>
            </a:r>
            <a:r>
              <a:rPr lang="en-US" sz="1802" spc="-40" dirty="0">
                <a:solidFill>
                  <a:schemeClr val="bg1"/>
                </a:solidFill>
                <a:latin typeface="Trebuchet MS" panose="020B0703020202090204"/>
              </a:rPr>
              <a:t> a lancé la boutique en ligne, </a:t>
            </a:r>
            <a:r>
              <a:rPr lang="en-US" sz="1802" spc="-40" dirty="0" err="1">
                <a:solidFill>
                  <a:schemeClr val="bg1"/>
                </a:solidFill>
                <a:latin typeface="Trebuchet MS" panose="020B0703020202090204"/>
              </a:rPr>
              <a:t>elle</a:t>
            </a:r>
            <a:r>
              <a:rPr lang="en-US" sz="1802" spc="-40" dirty="0">
                <a:solidFill>
                  <a:schemeClr val="bg1"/>
                </a:solidFill>
                <a:latin typeface="Trebuchet MS" panose="020B0703020202090204"/>
              </a:rPr>
              <a:t> a </a:t>
            </a:r>
            <a:r>
              <a:rPr lang="en-US" sz="1802" spc="-40" dirty="0" err="1">
                <a:solidFill>
                  <a:schemeClr val="bg1"/>
                </a:solidFill>
                <a:latin typeface="Trebuchet MS" panose="020B0703020202090204"/>
              </a:rPr>
              <a:t>eu</a:t>
            </a:r>
            <a:r>
              <a:rPr lang="en-US" sz="1802" spc="-40" dirty="0">
                <a:solidFill>
                  <a:schemeClr val="bg1"/>
                </a:solidFill>
                <a:latin typeface="Trebuchet MS" panose="020B0703020202090204"/>
              </a:rPr>
              <a:t> un </a:t>
            </a:r>
            <a:r>
              <a:rPr lang="en-US" sz="1802" spc="-40" dirty="0" err="1">
                <a:solidFill>
                  <a:schemeClr val="bg1"/>
                </a:solidFill>
                <a:latin typeface="Trebuchet MS" panose="020B0703020202090204"/>
              </a:rPr>
              <a:t>effet</a:t>
            </a:r>
            <a:r>
              <a:rPr lang="en-US" sz="1802" spc="-40" dirty="0">
                <a:solidFill>
                  <a:schemeClr val="bg1"/>
                </a:solidFill>
                <a:latin typeface="Trebuchet MS" panose="020B0703020202090204"/>
              </a:rPr>
              <a:t> boule de neige et est </a:t>
            </a:r>
            <a:r>
              <a:rPr lang="en-US" sz="1802" spc="-40" dirty="0" err="1">
                <a:solidFill>
                  <a:schemeClr val="bg1"/>
                </a:solidFill>
                <a:latin typeface="Trebuchet MS" panose="020B0703020202090204"/>
              </a:rPr>
              <a:t>devenue</a:t>
            </a:r>
            <a:r>
              <a:rPr lang="en-US" sz="1802" spc="-40" dirty="0">
                <a:solidFill>
                  <a:schemeClr val="bg1"/>
                </a:solidFill>
                <a:latin typeface="Trebuchet MS" panose="020B0703020202090204"/>
              </a:rPr>
              <a:t> un </a:t>
            </a:r>
            <a:r>
              <a:rPr lang="en-US" sz="1802" spc="-40" dirty="0" err="1">
                <a:solidFill>
                  <a:schemeClr val="bg1"/>
                </a:solidFill>
                <a:latin typeface="Trebuchet MS" panose="020B0703020202090204"/>
              </a:rPr>
              <a:t>projet</a:t>
            </a:r>
            <a:r>
              <a:rPr lang="en-US" sz="1802" spc="-40" dirty="0">
                <a:solidFill>
                  <a:schemeClr val="bg1"/>
                </a:solidFill>
                <a:latin typeface="Trebuchet MS" panose="020B0703020202090204"/>
              </a:rPr>
              <a:t> qui </a:t>
            </a:r>
            <a:r>
              <a:rPr lang="en-US" sz="1802" spc="-40" dirty="0" err="1">
                <a:solidFill>
                  <a:schemeClr val="bg1"/>
                </a:solidFill>
                <a:latin typeface="Trebuchet MS" panose="020B0703020202090204"/>
              </a:rPr>
              <a:t>dépasse</a:t>
            </a:r>
            <a:r>
              <a:rPr lang="en-US" sz="1802" spc="-40" dirty="0">
                <a:solidFill>
                  <a:schemeClr val="bg1"/>
                </a:solidFill>
                <a:latin typeface="Trebuchet MS" panose="020B0703020202090204"/>
              </a:rPr>
              <a:t> </a:t>
            </a:r>
            <a:r>
              <a:rPr lang="en-US" sz="1802" spc="-40" dirty="0" err="1">
                <a:solidFill>
                  <a:schemeClr val="bg1"/>
                </a:solidFill>
                <a:latin typeface="Trebuchet MS" panose="020B0703020202090204"/>
              </a:rPr>
              <a:t>largement</a:t>
            </a:r>
            <a:r>
              <a:rPr lang="en-US" sz="1802" spc="-40" dirty="0">
                <a:solidFill>
                  <a:schemeClr val="bg1"/>
                </a:solidFill>
                <a:latin typeface="Trebuchet MS" panose="020B0703020202090204"/>
              </a:rPr>
              <a:t> le </a:t>
            </a:r>
            <a:r>
              <a:rPr lang="en-US" sz="1802" spc="-40" dirty="0" err="1">
                <a:solidFill>
                  <a:schemeClr val="bg1"/>
                </a:solidFill>
                <a:latin typeface="Trebuchet MS" panose="020B0703020202090204"/>
              </a:rPr>
              <a:t>projet</a:t>
            </a:r>
            <a:r>
              <a:rPr lang="en-US" sz="1802" spc="-40" dirty="0">
                <a:solidFill>
                  <a:schemeClr val="bg1"/>
                </a:solidFill>
                <a:latin typeface="Trebuchet MS" panose="020B0703020202090204"/>
              </a:rPr>
              <a:t> que les fondateurs avaient d'abord imaginé.</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897911" y="356365"/>
            <a:ext cx="5160645" cy="7416165"/>
            <a:chOff x="4897909" y="356362"/>
            <a:chExt cx="5160645" cy="7416165"/>
          </a:xfrm>
        </p:grpSpPr>
        <p:pic>
          <p:nvPicPr>
            <p:cNvPr id="3" name="object 3"/>
            <p:cNvPicPr/>
            <p:nvPr/>
          </p:nvPicPr>
          <p:blipFill>
            <a:blip r:embed="rId2" cstate="print"/>
            <a:stretch>
              <a:fillRect/>
            </a:stretch>
          </p:blipFill>
          <p:spPr>
            <a:xfrm>
              <a:off x="4897909" y="904777"/>
              <a:ext cx="5160489" cy="6388100"/>
            </a:xfrm>
            <a:prstGeom prst="rect">
              <a:avLst/>
            </a:prstGeom>
          </p:spPr>
        </p:pic>
        <p:sp>
          <p:nvSpPr>
            <p:cNvPr id="4" name="object 4"/>
            <p:cNvSpPr/>
            <p:nvPr/>
          </p:nvSpPr>
          <p:spPr>
            <a:xfrm>
              <a:off x="5426233" y="1701799"/>
              <a:ext cx="3114040" cy="6070600"/>
            </a:xfrm>
            <a:custGeom>
              <a:avLst/>
              <a:gdLst/>
              <a:ahLst/>
              <a:cxnLst/>
              <a:rect l="l" t="t" r="r" b="b"/>
              <a:pathLst>
                <a:path w="3114040" h="6070600">
                  <a:moveTo>
                    <a:pt x="893768" y="0"/>
                  </a:moveTo>
                  <a:lnTo>
                    <a:pt x="663085" y="0"/>
                  </a:lnTo>
                  <a:lnTo>
                    <a:pt x="550016" y="38100"/>
                  </a:lnTo>
                  <a:lnTo>
                    <a:pt x="479093" y="63500"/>
                  </a:lnTo>
                  <a:lnTo>
                    <a:pt x="445125" y="88900"/>
                  </a:lnTo>
                  <a:lnTo>
                    <a:pt x="412187" y="101600"/>
                  </a:lnTo>
                  <a:lnTo>
                    <a:pt x="380307" y="127000"/>
                  </a:lnTo>
                  <a:lnTo>
                    <a:pt x="349511" y="152400"/>
                  </a:lnTo>
                  <a:lnTo>
                    <a:pt x="319825" y="177800"/>
                  </a:lnTo>
                  <a:lnTo>
                    <a:pt x="291276" y="203200"/>
                  </a:lnTo>
                  <a:lnTo>
                    <a:pt x="237696" y="266700"/>
                  </a:lnTo>
                  <a:lnTo>
                    <a:pt x="212718" y="292100"/>
                  </a:lnTo>
                  <a:lnTo>
                    <a:pt x="188983" y="330200"/>
                  </a:lnTo>
                  <a:lnTo>
                    <a:pt x="166519" y="355600"/>
                  </a:lnTo>
                  <a:lnTo>
                    <a:pt x="145350" y="393700"/>
                  </a:lnTo>
                  <a:lnTo>
                    <a:pt x="125505" y="431800"/>
                  </a:lnTo>
                  <a:lnTo>
                    <a:pt x="107009" y="469900"/>
                  </a:lnTo>
                  <a:lnTo>
                    <a:pt x="89890" y="520700"/>
                  </a:lnTo>
                  <a:lnTo>
                    <a:pt x="74173" y="558800"/>
                  </a:lnTo>
                  <a:lnTo>
                    <a:pt x="59885" y="596900"/>
                  </a:lnTo>
                  <a:lnTo>
                    <a:pt x="47054" y="647700"/>
                  </a:lnTo>
                  <a:lnTo>
                    <a:pt x="35704" y="685800"/>
                  </a:lnTo>
                  <a:lnTo>
                    <a:pt x="25864" y="736600"/>
                  </a:lnTo>
                  <a:lnTo>
                    <a:pt x="17560" y="787400"/>
                  </a:lnTo>
                  <a:lnTo>
                    <a:pt x="10817" y="838200"/>
                  </a:lnTo>
                  <a:lnTo>
                    <a:pt x="5663" y="889000"/>
                  </a:lnTo>
                  <a:lnTo>
                    <a:pt x="2125" y="939800"/>
                  </a:lnTo>
                  <a:lnTo>
                    <a:pt x="228" y="990600"/>
                  </a:lnTo>
                  <a:lnTo>
                    <a:pt x="0" y="1041400"/>
                  </a:lnTo>
                  <a:lnTo>
                    <a:pt x="1466" y="1104900"/>
                  </a:lnTo>
                  <a:lnTo>
                    <a:pt x="4654" y="1155700"/>
                  </a:lnTo>
                  <a:lnTo>
                    <a:pt x="9590" y="1206500"/>
                  </a:lnTo>
                  <a:lnTo>
                    <a:pt x="16301" y="1270000"/>
                  </a:lnTo>
                  <a:lnTo>
                    <a:pt x="24813" y="1333500"/>
                  </a:lnTo>
                  <a:lnTo>
                    <a:pt x="35153" y="1384300"/>
                  </a:lnTo>
                  <a:lnTo>
                    <a:pt x="47347" y="1447800"/>
                  </a:lnTo>
                  <a:lnTo>
                    <a:pt x="61423" y="1511300"/>
                  </a:lnTo>
                  <a:lnTo>
                    <a:pt x="74441" y="1562100"/>
                  </a:lnTo>
                  <a:lnTo>
                    <a:pt x="88537" y="1612900"/>
                  </a:lnTo>
                  <a:lnTo>
                    <a:pt x="103681" y="1651000"/>
                  </a:lnTo>
                  <a:lnTo>
                    <a:pt x="119842" y="1701800"/>
                  </a:lnTo>
                  <a:lnTo>
                    <a:pt x="136991" y="1752600"/>
                  </a:lnTo>
                  <a:lnTo>
                    <a:pt x="155098" y="1803400"/>
                  </a:lnTo>
                  <a:lnTo>
                    <a:pt x="174132" y="1854200"/>
                  </a:lnTo>
                  <a:lnTo>
                    <a:pt x="194064" y="1892300"/>
                  </a:lnTo>
                  <a:lnTo>
                    <a:pt x="214864" y="1943100"/>
                  </a:lnTo>
                  <a:lnTo>
                    <a:pt x="236501" y="1993900"/>
                  </a:lnTo>
                  <a:lnTo>
                    <a:pt x="258946" y="2032000"/>
                  </a:lnTo>
                  <a:lnTo>
                    <a:pt x="282169" y="2082800"/>
                  </a:lnTo>
                  <a:lnTo>
                    <a:pt x="306139" y="2120900"/>
                  </a:lnTo>
                  <a:lnTo>
                    <a:pt x="330828" y="2159000"/>
                  </a:lnTo>
                  <a:lnTo>
                    <a:pt x="354691" y="2209800"/>
                  </a:lnTo>
                  <a:lnTo>
                    <a:pt x="376209" y="2247900"/>
                  </a:lnTo>
                  <a:lnTo>
                    <a:pt x="395377" y="2286000"/>
                  </a:lnTo>
                  <a:lnTo>
                    <a:pt x="412186" y="2336800"/>
                  </a:lnTo>
                  <a:lnTo>
                    <a:pt x="426632" y="2387600"/>
                  </a:lnTo>
                  <a:lnTo>
                    <a:pt x="438707" y="2425700"/>
                  </a:lnTo>
                  <a:lnTo>
                    <a:pt x="448406" y="2476500"/>
                  </a:lnTo>
                  <a:lnTo>
                    <a:pt x="455722" y="2527300"/>
                  </a:lnTo>
                  <a:lnTo>
                    <a:pt x="460649" y="2565400"/>
                  </a:lnTo>
                  <a:lnTo>
                    <a:pt x="463179" y="2616200"/>
                  </a:lnTo>
                  <a:lnTo>
                    <a:pt x="463308" y="2667000"/>
                  </a:lnTo>
                  <a:lnTo>
                    <a:pt x="461029" y="2705100"/>
                  </a:lnTo>
                  <a:lnTo>
                    <a:pt x="456335" y="2755900"/>
                  </a:lnTo>
                  <a:lnTo>
                    <a:pt x="449220" y="2806700"/>
                  </a:lnTo>
                  <a:lnTo>
                    <a:pt x="439677" y="2857500"/>
                  </a:lnTo>
                  <a:lnTo>
                    <a:pt x="427701" y="2895600"/>
                  </a:lnTo>
                  <a:lnTo>
                    <a:pt x="413285" y="2946400"/>
                  </a:lnTo>
                  <a:lnTo>
                    <a:pt x="396422" y="2984500"/>
                  </a:lnTo>
                  <a:lnTo>
                    <a:pt x="377106" y="3035300"/>
                  </a:lnTo>
                  <a:lnTo>
                    <a:pt x="359009" y="3073400"/>
                  </a:lnTo>
                  <a:lnTo>
                    <a:pt x="341794" y="3111500"/>
                  </a:lnTo>
                  <a:lnTo>
                    <a:pt x="325472" y="3162300"/>
                  </a:lnTo>
                  <a:lnTo>
                    <a:pt x="310052" y="3200400"/>
                  </a:lnTo>
                  <a:lnTo>
                    <a:pt x="295544" y="3238500"/>
                  </a:lnTo>
                  <a:lnTo>
                    <a:pt x="281956" y="3289300"/>
                  </a:lnTo>
                  <a:lnTo>
                    <a:pt x="269299" y="3327400"/>
                  </a:lnTo>
                  <a:lnTo>
                    <a:pt x="257581" y="3378200"/>
                  </a:lnTo>
                  <a:lnTo>
                    <a:pt x="246812" y="3416300"/>
                  </a:lnTo>
                  <a:lnTo>
                    <a:pt x="237002" y="3467100"/>
                  </a:lnTo>
                  <a:lnTo>
                    <a:pt x="228159" y="3517900"/>
                  </a:lnTo>
                  <a:lnTo>
                    <a:pt x="220294" y="3556000"/>
                  </a:lnTo>
                  <a:lnTo>
                    <a:pt x="213416" y="3606800"/>
                  </a:lnTo>
                  <a:lnTo>
                    <a:pt x="207534" y="3657600"/>
                  </a:lnTo>
                  <a:lnTo>
                    <a:pt x="202657" y="3708400"/>
                  </a:lnTo>
                  <a:lnTo>
                    <a:pt x="198795" y="3759200"/>
                  </a:lnTo>
                  <a:lnTo>
                    <a:pt x="195958" y="3810000"/>
                  </a:lnTo>
                  <a:lnTo>
                    <a:pt x="194154" y="3848100"/>
                  </a:lnTo>
                  <a:lnTo>
                    <a:pt x="193393" y="3898900"/>
                  </a:lnTo>
                  <a:lnTo>
                    <a:pt x="193685" y="3949700"/>
                  </a:lnTo>
                  <a:lnTo>
                    <a:pt x="195039" y="4000500"/>
                  </a:lnTo>
                  <a:lnTo>
                    <a:pt x="197464" y="4064000"/>
                  </a:lnTo>
                  <a:lnTo>
                    <a:pt x="200970" y="4114800"/>
                  </a:lnTo>
                  <a:lnTo>
                    <a:pt x="205566" y="4165600"/>
                  </a:lnTo>
                  <a:lnTo>
                    <a:pt x="211262" y="4216400"/>
                  </a:lnTo>
                  <a:lnTo>
                    <a:pt x="218067" y="4267200"/>
                  </a:lnTo>
                  <a:lnTo>
                    <a:pt x="225990" y="4318000"/>
                  </a:lnTo>
                  <a:lnTo>
                    <a:pt x="235041" y="4368800"/>
                  </a:lnTo>
                  <a:lnTo>
                    <a:pt x="245229" y="4419600"/>
                  </a:lnTo>
                  <a:lnTo>
                    <a:pt x="256564" y="4470400"/>
                  </a:lnTo>
                  <a:lnTo>
                    <a:pt x="269055" y="4533900"/>
                  </a:lnTo>
                  <a:lnTo>
                    <a:pt x="282781" y="4584700"/>
                  </a:lnTo>
                  <a:lnTo>
                    <a:pt x="297507" y="4635500"/>
                  </a:lnTo>
                  <a:lnTo>
                    <a:pt x="313214" y="4686300"/>
                  </a:lnTo>
                  <a:lnTo>
                    <a:pt x="329881" y="4737100"/>
                  </a:lnTo>
                  <a:lnTo>
                    <a:pt x="347489" y="4787900"/>
                  </a:lnTo>
                  <a:lnTo>
                    <a:pt x="366020" y="4838700"/>
                  </a:lnTo>
                  <a:lnTo>
                    <a:pt x="385452" y="4889500"/>
                  </a:lnTo>
                  <a:lnTo>
                    <a:pt x="405767" y="4940300"/>
                  </a:lnTo>
                  <a:lnTo>
                    <a:pt x="426946" y="4978400"/>
                  </a:lnTo>
                  <a:lnTo>
                    <a:pt x="448968" y="5029200"/>
                  </a:lnTo>
                  <a:lnTo>
                    <a:pt x="471815" y="5080000"/>
                  </a:lnTo>
                  <a:lnTo>
                    <a:pt x="495466" y="5118100"/>
                  </a:lnTo>
                  <a:lnTo>
                    <a:pt x="519903" y="5168900"/>
                  </a:lnTo>
                  <a:lnTo>
                    <a:pt x="545106" y="5207000"/>
                  </a:lnTo>
                  <a:lnTo>
                    <a:pt x="571055" y="5257800"/>
                  </a:lnTo>
                  <a:lnTo>
                    <a:pt x="597730" y="5295900"/>
                  </a:lnTo>
                  <a:lnTo>
                    <a:pt x="625113" y="5334000"/>
                  </a:lnTo>
                  <a:lnTo>
                    <a:pt x="653184" y="5372100"/>
                  </a:lnTo>
                  <a:lnTo>
                    <a:pt x="681924" y="5422900"/>
                  </a:lnTo>
                  <a:lnTo>
                    <a:pt x="711312" y="5461000"/>
                  </a:lnTo>
                  <a:lnTo>
                    <a:pt x="741330" y="5499100"/>
                  </a:lnTo>
                  <a:lnTo>
                    <a:pt x="771957" y="5524500"/>
                  </a:lnTo>
                  <a:lnTo>
                    <a:pt x="803175" y="5562600"/>
                  </a:lnTo>
                  <a:lnTo>
                    <a:pt x="834964" y="5600700"/>
                  </a:lnTo>
                  <a:lnTo>
                    <a:pt x="867304" y="5638800"/>
                  </a:lnTo>
                  <a:lnTo>
                    <a:pt x="900176" y="5664200"/>
                  </a:lnTo>
                  <a:lnTo>
                    <a:pt x="933561" y="5702300"/>
                  </a:lnTo>
                  <a:lnTo>
                    <a:pt x="967438" y="5727700"/>
                  </a:lnTo>
                  <a:lnTo>
                    <a:pt x="1001789" y="5753100"/>
                  </a:lnTo>
                  <a:lnTo>
                    <a:pt x="1036594" y="5791200"/>
                  </a:lnTo>
                  <a:lnTo>
                    <a:pt x="1107488" y="5842000"/>
                  </a:lnTo>
                  <a:lnTo>
                    <a:pt x="1179963" y="5892800"/>
                  </a:lnTo>
                  <a:lnTo>
                    <a:pt x="1216746" y="5905500"/>
                  </a:lnTo>
                  <a:lnTo>
                    <a:pt x="1291302" y="5956300"/>
                  </a:lnTo>
                  <a:lnTo>
                    <a:pt x="1367050" y="5981700"/>
                  </a:lnTo>
                  <a:lnTo>
                    <a:pt x="1405322" y="6007100"/>
                  </a:lnTo>
                  <a:lnTo>
                    <a:pt x="1599887" y="6070600"/>
                  </a:lnTo>
                  <a:lnTo>
                    <a:pt x="2116295" y="6070600"/>
                  </a:lnTo>
                  <a:lnTo>
                    <a:pt x="2232074" y="6032500"/>
                  </a:lnTo>
                  <a:lnTo>
                    <a:pt x="2269366" y="6019800"/>
                  </a:lnTo>
                  <a:lnTo>
                    <a:pt x="2305991" y="5994400"/>
                  </a:lnTo>
                  <a:lnTo>
                    <a:pt x="2377203" y="5969000"/>
                  </a:lnTo>
                  <a:lnTo>
                    <a:pt x="2411770" y="5943600"/>
                  </a:lnTo>
                  <a:lnTo>
                    <a:pt x="2445631" y="5918200"/>
                  </a:lnTo>
                  <a:lnTo>
                    <a:pt x="2478777" y="5905500"/>
                  </a:lnTo>
                  <a:lnTo>
                    <a:pt x="2511198" y="5880100"/>
                  </a:lnTo>
                  <a:lnTo>
                    <a:pt x="2542884" y="5854700"/>
                  </a:lnTo>
                  <a:lnTo>
                    <a:pt x="2573826" y="5829300"/>
                  </a:lnTo>
                  <a:lnTo>
                    <a:pt x="2604014" y="5803900"/>
                  </a:lnTo>
                  <a:lnTo>
                    <a:pt x="2633437" y="5765800"/>
                  </a:lnTo>
                  <a:lnTo>
                    <a:pt x="2662087" y="5740400"/>
                  </a:lnTo>
                  <a:lnTo>
                    <a:pt x="2689954" y="5715000"/>
                  </a:lnTo>
                  <a:lnTo>
                    <a:pt x="2717028" y="5676900"/>
                  </a:lnTo>
                  <a:lnTo>
                    <a:pt x="2743298" y="5651500"/>
                  </a:lnTo>
                  <a:lnTo>
                    <a:pt x="2768757" y="5613400"/>
                  </a:lnTo>
                  <a:lnTo>
                    <a:pt x="2793392" y="5575300"/>
                  </a:lnTo>
                  <a:lnTo>
                    <a:pt x="2817196" y="5549900"/>
                  </a:lnTo>
                  <a:lnTo>
                    <a:pt x="2840158" y="5511800"/>
                  </a:lnTo>
                  <a:lnTo>
                    <a:pt x="2862269" y="5473700"/>
                  </a:lnTo>
                  <a:lnTo>
                    <a:pt x="2883519" y="5435600"/>
                  </a:lnTo>
                  <a:lnTo>
                    <a:pt x="2903897" y="5397500"/>
                  </a:lnTo>
                  <a:lnTo>
                    <a:pt x="2923395" y="5359400"/>
                  </a:lnTo>
                  <a:lnTo>
                    <a:pt x="2942003" y="5321300"/>
                  </a:lnTo>
                  <a:lnTo>
                    <a:pt x="2959710" y="5270500"/>
                  </a:lnTo>
                  <a:lnTo>
                    <a:pt x="2976508" y="5232400"/>
                  </a:lnTo>
                  <a:lnTo>
                    <a:pt x="2992386" y="5194300"/>
                  </a:lnTo>
                  <a:lnTo>
                    <a:pt x="3007335" y="5143500"/>
                  </a:lnTo>
                  <a:lnTo>
                    <a:pt x="3021345" y="5105400"/>
                  </a:lnTo>
                  <a:lnTo>
                    <a:pt x="3034406" y="5054600"/>
                  </a:lnTo>
                  <a:lnTo>
                    <a:pt x="3046509" y="5016500"/>
                  </a:lnTo>
                  <a:lnTo>
                    <a:pt x="3057643" y="4965700"/>
                  </a:lnTo>
                  <a:lnTo>
                    <a:pt x="3067800" y="4914900"/>
                  </a:lnTo>
                  <a:lnTo>
                    <a:pt x="3076969" y="4876800"/>
                  </a:lnTo>
                  <a:lnTo>
                    <a:pt x="3085141" y="4826000"/>
                  </a:lnTo>
                  <a:lnTo>
                    <a:pt x="3092305" y="4775200"/>
                  </a:lnTo>
                  <a:lnTo>
                    <a:pt x="3098453" y="4724400"/>
                  </a:lnTo>
                  <a:lnTo>
                    <a:pt x="3103574" y="4673600"/>
                  </a:lnTo>
                  <a:lnTo>
                    <a:pt x="3107660" y="4635500"/>
                  </a:lnTo>
                  <a:lnTo>
                    <a:pt x="3110699" y="4584700"/>
                  </a:lnTo>
                  <a:lnTo>
                    <a:pt x="3112682" y="4533900"/>
                  </a:lnTo>
                  <a:lnTo>
                    <a:pt x="3113600" y="4483100"/>
                  </a:lnTo>
                  <a:lnTo>
                    <a:pt x="3113443" y="4432300"/>
                  </a:lnTo>
                  <a:lnTo>
                    <a:pt x="3112201" y="4368800"/>
                  </a:lnTo>
                  <a:lnTo>
                    <a:pt x="3109864" y="4318000"/>
                  </a:lnTo>
                  <a:lnTo>
                    <a:pt x="3106423" y="4267200"/>
                  </a:lnTo>
                  <a:lnTo>
                    <a:pt x="3101868" y="4216400"/>
                  </a:lnTo>
                  <a:lnTo>
                    <a:pt x="3096189" y="4165600"/>
                  </a:lnTo>
                  <a:lnTo>
                    <a:pt x="3089377" y="4114800"/>
                  </a:lnTo>
                  <a:lnTo>
                    <a:pt x="3081421" y="4064000"/>
                  </a:lnTo>
                  <a:lnTo>
                    <a:pt x="3072313" y="4013200"/>
                  </a:lnTo>
                  <a:lnTo>
                    <a:pt x="3062042" y="3949700"/>
                  </a:lnTo>
                  <a:lnTo>
                    <a:pt x="3050598" y="3898900"/>
                  </a:lnTo>
                  <a:lnTo>
                    <a:pt x="3037972" y="3848100"/>
                  </a:lnTo>
                  <a:lnTo>
                    <a:pt x="3024405" y="3797300"/>
                  </a:lnTo>
                  <a:lnTo>
                    <a:pt x="3009861" y="3746500"/>
                  </a:lnTo>
                  <a:lnTo>
                    <a:pt x="2994357" y="3695700"/>
                  </a:lnTo>
                  <a:lnTo>
                    <a:pt x="2977914" y="3644900"/>
                  </a:lnTo>
                  <a:lnTo>
                    <a:pt x="2960549" y="3594100"/>
                  </a:lnTo>
                  <a:lnTo>
                    <a:pt x="2942282" y="3543300"/>
                  </a:lnTo>
                  <a:lnTo>
                    <a:pt x="2923132" y="3492500"/>
                  </a:lnTo>
                  <a:lnTo>
                    <a:pt x="2903117" y="3441700"/>
                  </a:lnTo>
                  <a:lnTo>
                    <a:pt x="2882257" y="3390900"/>
                  </a:lnTo>
                  <a:lnTo>
                    <a:pt x="2860569" y="3352800"/>
                  </a:lnTo>
                  <a:lnTo>
                    <a:pt x="2838074" y="3302000"/>
                  </a:lnTo>
                  <a:lnTo>
                    <a:pt x="2814789" y="3263900"/>
                  </a:lnTo>
                  <a:lnTo>
                    <a:pt x="2790734" y="3213100"/>
                  </a:lnTo>
                  <a:lnTo>
                    <a:pt x="2765927" y="3175000"/>
                  </a:lnTo>
                  <a:lnTo>
                    <a:pt x="2740388" y="3124200"/>
                  </a:lnTo>
                  <a:lnTo>
                    <a:pt x="2714135" y="3086100"/>
                  </a:lnTo>
                  <a:lnTo>
                    <a:pt x="2687187" y="3048000"/>
                  </a:lnTo>
                  <a:lnTo>
                    <a:pt x="2659562" y="3009900"/>
                  </a:lnTo>
                  <a:lnTo>
                    <a:pt x="2631280" y="2971800"/>
                  </a:lnTo>
                  <a:lnTo>
                    <a:pt x="2602360" y="2933700"/>
                  </a:lnTo>
                  <a:lnTo>
                    <a:pt x="2572820" y="2895600"/>
                  </a:lnTo>
                  <a:lnTo>
                    <a:pt x="2542680" y="2857500"/>
                  </a:lnTo>
                  <a:lnTo>
                    <a:pt x="2511957" y="2819400"/>
                  </a:lnTo>
                  <a:lnTo>
                    <a:pt x="2480671" y="2781300"/>
                  </a:lnTo>
                  <a:lnTo>
                    <a:pt x="2448841" y="2755900"/>
                  </a:lnTo>
                  <a:lnTo>
                    <a:pt x="2416486" y="2717800"/>
                  </a:lnTo>
                  <a:lnTo>
                    <a:pt x="2383624" y="2692400"/>
                  </a:lnTo>
                  <a:lnTo>
                    <a:pt x="2350274" y="2654300"/>
                  </a:lnTo>
                  <a:lnTo>
                    <a:pt x="2282186" y="2603500"/>
                  </a:lnTo>
                  <a:lnTo>
                    <a:pt x="2247486" y="2578100"/>
                  </a:lnTo>
                  <a:lnTo>
                    <a:pt x="2209701" y="2540000"/>
                  </a:lnTo>
                  <a:lnTo>
                    <a:pt x="2173760" y="2514600"/>
                  </a:lnTo>
                  <a:lnTo>
                    <a:pt x="2139702" y="2476500"/>
                  </a:lnTo>
                  <a:lnTo>
                    <a:pt x="2107568" y="2438400"/>
                  </a:lnTo>
                  <a:lnTo>
                    <a:pt x="2077397" y="2400300"/>
                  </a:lnTo>
                  <a:lnTo>
                    <a:pt x="2049229" y="2362200"/>
                  </a:lnTo>
                  <a:lnTo>
                    <a:pt x="2023104" y="2324100"/>
                  </a:lnTo>
                  <a:lnTo>
                    <a:pt x="1999061" y="2286000"/>
                  </a:lnTo>
                  <a:lnTo>
                    <a:pt x="1977141" y="2247900"/>
                  </a:lnTo>
                  <a:lnTo>
                    <a:pt x="1957383" y="2197100"/>
                  </a:lnTo>
                  <a:lnTo>
                    <a:pt x="1939828" y="2159000"/>
                  </a:lnTo>
                  <a:lnTo>
                    <a:pt x="1924514" y="2108200"/>
                  </a:lnTo>
                  <a:lnTo>
                    <a:pt x="1911482" y="2070100"/>
                  </a:lnTo>
                  <a:lnTo>
                    <a:pt x="1900772" y="2019300"/>
                  </a:lnTo>
                  <a:lnTo>
                    <a:pt x="1892424" y="1968500"/>
                  </a:lnTo>
                  <a:lnTo>
                    <a:pt x="1886476" y="1930400"/>
                  </a:lnTo>
                  <a:lnTo>
                    <a:pt x="1882970" y="1879600"/>
                  </a:lnTo>
                  <a:lnTo>
                    <a:pt x="1881945" y="1828800"/>
                  </a:lnTo>
                  <a:lnTo>
                    <a:pt x="1883441" y="1778000"/>
                  </a:lnTo>
                  <a:lnTo>
                    <a:pt x="1885695" y="1727200"/>
                  </a:lnTo>
                  <a:lnTo>
                    <a:pt x="1886907" y="1676400"/>
                  </a:lnTo>
                  <a:lnTo>
                    <a:pt x="1887068" y="1638300"/>
                  </a:lnTo>
                  <a:lnTo>
                    <a:pt x="1886172" y="1587500"/>
                  </a:lnTo>
                  <a:lnTo>
                    <a:pt x="1884210" y="1536700"/>
                  </a:lnTo>
                  <a:lnTo>
                    <a:pt x="1881174" y="1485900"/>
                  </a:lnTo>
                  <a:lnTo>
                    <a:pt x="1877057" y="1435100"/>
                  </a:lnTo>
                  <a:lnTo>
                    <a:pt x="1871852" y="1384300"/>
                  </a:lnTo>
                  <a:lnTo>
                    <a:pt x="1865550" y="1333500"/>
                  </a:lnTo>
                  <a:lnTo>
                    <a:pt x="1858144" y="1282700"/>
                  </a:lnTo>
                  <a:lnTo>
                    <a:pt x="1849626" y="1231900"/>
                  </a:lnTo>
                  <a:lnTo>
                    <a:pt x="1839989" y="1181100"/>
                  </a:lnTo>
                  <a:lnTo>
                    <a:pt x="1829224" y="1130300"/>
                  </a:lnTo>
                  <a:lnTo>
                    <a:pt x="1817325" y="1079500"/>
                  </a:lnTo>
                  <a:lnTo>
                    <a:pt x="1801627" y="1016000"/>
                  </a:lnTo>
                  <a:lnTo>
                    <a:pt x="1784610" y="952500"/>
                  </a:lnTo>
                  <a:lnTo>
                    <a:pt x="1766312" y="901700"/>
                  </a:lnTo>
                  <a:lnTo>
                    <a:pt x="1746774" y="838200"/>
                  </a:lnTo>
                  <a:lnTo>
                    <a:pt x="1726033" y="787400"/>
                  </a:lnTo>
                  <a:lnTo>
                    <a:pt x="1704131" y="736600"/>
                  </a:lnTo>
                  <a:lnTo>
                    <a:pt x="1681105" y="685800"/>
                  </a:lnTo>
                  <a:lnTo>
                    <a:pt x="1656995" y="635000"/>
                  </a:lnTo>
                  <a:lnTo>
                    <a:pt x="1631841" y="584200"/>
                  </a:lnTo>
                  <a:lnTo>
                    <a:pt x="1605681" y="546100"/>
                  </a:lnTo>
                  <a:lnTo>
                    <a:pt x="1578556" y="495300"/>
                  </a:lnTo>
                  <a:lnTo>
                    <a:pt x="1550504" y="457200"/>
                  </a:lnTo>
                  <a:lnTo>
                    <a:pt x="1521565" y="419100"/>
                  </a:lnTo>
                  <a:lnTo>
                    <a:pt x="1491778" y="381000"/>
                  </a:lnTo>
                  <a:lnTo>
                    <a:pt x="1461182" y="342900"/>
                  </a:lnTo>
                  <a:lnTo>
                    <a:pt x="1429817" y="304800"/>
                  </a:lnTo>
                  <a:lnTo>
                    <a:pt x="1397723" y="266700"/>
                  </a:lnTo>
                  <a:lnTo>
                    <a:pt x="1364937" y="241300"/>
                  </a:lnTo>
                  <a:lnTo>
                    <a:pt x="1331500" y="215900"/>
                  </a:lnTo>
                  <a:lnTo>
                    <a:pt x="1297452" y="177800"/>
                  </a:lnTo>
                  <a:lnTo>
                    <a:pt x="1262830" y="152400"/>
                  </a:lnTo>
                  <a:lnTo>
                    <a:pt x="1227675" y="127000"/>
                  </a:lnTo>
                  <a:lnTo>
                    <a:pt x="1192026" y="114300"/>
                  </a:lnTo>
                  <a:lnTo>
                    <a:pt x="1155923" y="88900"/>
                  </a:lnTo>
                  <a:lnTo>
                    <a:pt x="1119404" y="76200"/>
                  </a:lnTo>
                  <a:lnTo>
                    <a:pt x="1082509" y="50800"/>
                  </a:lnTo>
                  <a:lnTo>
                    <a:pt x="969960" y="12700"/>
                  </a:lnTo>
                  <a:lnTo>
                    <a:pt x="931954" y="12700"/>
                  </a:lnTo>
                  <a:lnTo>
                    <a:pt x="893768" y="0"/>
                  </a:lnTo>
                  <a:close/>
                </a:path>
              </a:pathLst>
            </a:custGeom>
            <a:solidFill>
              <a:srgbClr val="B8D0ED"/>
            </a:solidFill>
          </p:spPr>
          <p:txBody>
            <a:bodyPr wrap="square" lIns="0" tIns="0" rIns="0" bIns="0" rtlCol="0"/>
            <a:lstStyle/>
            <a:p>
              <a:endParaRPr sz="1802"/>
            </a:p>
          </p:txBody>
        </p:sp>
        <p:sp>
          <p:nvSpPr>
            <p:cNvPr id="5" name="object 5"/>
            <p:cNvSpPr/>
            <p:nvPr/>
          </p:nvSpPr>
          <p:spPr>
            <a:xfrm>
              <a:off x="6372211" y="2796275"/>
              <a:ext cx="1174115" cy="4700905"/>
            </a:xfrm>
            <a:custGeom>
              <a:avLst/>
              <a:gdLst/>
              <a:ahLst/>
              <a:cxnLst/>
              <a:rect l="l" t="t" r="r" b="b"/>
              <a:pathLst>
                <a:path w="1174115" h="4700905">
                  <a:moveTo>
                    <a:pt x="10121" y="0"/>
                  </a:moveTo>
                  <a:lnTo>
                    <a:pt x="2666" y="1003"/>
                  </a:lnTo>
                  <a:lnTo>
                    <a:pt x="0" y="4508"/>
                  </a:lnTo>
                  <a:lnTo>
                    <a:pt x="7347" y="58274"/>
                  </a:lnTo>
                  <a:lnTo>
                    <a:pt x="28631" y="208022"/>
                  </a:lnTo>
                  <a:lnTo>
                    <a:pt x="50996" y="357598"/>
                  </a:lnTo>
                  <a:lnTo>
                    <a:pt x="74359" y="507014"/>
                  </a:lnTo>
                  <a:lnTo>
                    <a:pt x="98633" y="656283"/>
                  </a:lnTo>
                  <a:lnTo>
                    <a:pt x="123736" y="805416"/>
                  </a:lnTo>
                  <a:lnTo>
                    <a:pt x="158348" y="1004071"/>
                  </a:lnTo>
                  <a:lnTo>
                    <a:pt x="194081" y="1202537"/>
                  </a:lnTo>
                  <a:lnTo>
                    <a:pt x="250012" y="1499819"/>
                  </a:lnTo>
                  <a:lnTo>
                    <a:pt x="279272" y="1648220"/>
                  </a:lnTo>
                  <a:lnTo>
                    <a:pt x="329553" y="1895271"/>
                  </a:lnTo>
                  <a:lnTo>
                    <a:pt x="370941" y="2092693"/>
                  </a:lnTo>
                  <a:lnTo>
                    <a:pt x="381662" y="2141973"/>
                  </a:lnTo>
                  <a:lnTo>
                    <a:pt x="425328" y="2338932"/>
                  </a:lnTo>
                  <a:lnTo>
                    <a:pt x="470169" y="2535650"/>
                  </a:lnTo>
                  <a:lnTo>
                    <a:pt x="504647" y="2683014"/>
                  </a:lnTo>
                  <a:lnTo>
                    <a:pt x="540473" y="2830068"/>
                  </a:lnTo>
                  <a:lnTo>
                    <a:pt x="577494" y="2976841"/>
                  </a:lnTo>
                  <a:lnTo>
                    <a:pt x="602579" y="3074601"/>
                  </a:lnTo>
                  <a:lnTo>
                    <a:pt x="628316" y="3172199"/>
                  </a:lnTo>
                  <a:lnTo>
                    <a:pt x="654688" y="3269638"/>
                  </a:lnTo>
                  <a:lnTo>
                    <a:pt x="681675" y="3366920"/>
                  </a:lnTo>
                  <a:lnTo>
                    <a:pt x="709261" y="3464045"/>
                  </a:lnTo>
                  <a:lnTo>
                    <a:pt x="737425" y="3561016"/>
                  </a:lnTo>
                  <a:lnTo>
                    <a:pt x="766748" y="3657657"/>
                  </a:lnTo>
                  <a:lnTo>
                    <a:pt x="796709" y="3754116"/>
                  </a:lnTo>
                  <a:lnTo>
                    <a:pt x="827428" y="3850346"/>
                  </a:lnTo>
                  <a:lnTo>
                    <a:pt x="859027" y="3946299"/>
                  </a:lnTo>
                  <a:lnTo>
                    <a:pt x="875194" y="3994158"/>
                  </a:lnTo>
                  <a:lnTo>
                    <a:pt x="891626" y="4041929"/>
                  </a:lnTo>
                  <a:lnTo>
                    <a:pt x="908339" y="4089609"/>
                  </a:lnTo>
                  <a:lnTo>
                    <a:pt x="925347" y="4137190"/>
                  </a:lnTo>
                  <a:lnTo>
                    <a:pt x="942647" y="4184650"/>
                  </a:lnTo>
                  <a:lnTo>
                    <a:pt x="960254" y="4232014"/>
                  </a:lnTo>
                  <a:lnTo>
                    <a:pt x="978197" y="4279264"/>
                  </a:lnTo>
                  <a:lnTo>
                    <a:pt x="996507" y="4326378"/>
                  </a:lnTo>
                  <a:lnTo>
                    <a:pt x="1015215" y="4373338"/>
                  </a:lnTo>
                  <a:lnTo>
                    <a:pt x="1034353" y="4420123"/>
                  </a:lnTo>
                  <a:lnTo>
                    <a:pt x="1053949" y="4466715"/>
                  </a:lnTo>
                  <a:lnTo>
                    <a:pt x="1074037" y="4513092"/>
                  </a:lnTo>
                  <a:lnTo>
                    <a:pt x="1094645" y="4559235"/>
                  </a:lnTo>
                  <a:lnTo>
                    <a:pt x="1115805" y="4605125"/>
                  </a:lnTo>
                  <a:lnTo>
                    <a:pt x="1137547" y="4650742"/>
                  </a:lnTo>
                  <a:lnTo>
                    <a:pt x="1161529" y="4699215"/>
                  </a:lnTo>
                  <a:lnTo>
                    <a:pt x="1165351" y="4700752"/>
                  </a:lnTo>
                  <a:lnTo>
                    <a:pt x="1172286" y="4697971"/>
                  </a:lnTo>
                  <a:lnTo>
                    <a:pt x="1174013" y="4693920"/>
                  </a:lnTo>
                  <a:lnTo>
                    <a:pt x="1154349" y="4643446"/>
                  </a:lnTo>
                  <a:lnTo>
                    <a:pt x="1136503" y="4596415"/>
                  </a:lnTo>
                  <a:lnTo>
                    <a:pt x="1119023" y="4549263"/>
                  </a:lnTo>
                  <a:lnTo>
                    <a:pt x="1101896" y="4501996"/>
                  </a:lnTo>
                  <a:lnTo>
                    <a:pt x="1085106" y="4454618"/>
                  </a:lnTo>
                  <a:lnTo>
                    <a:pt x="1068638" y="4407134"/>
                  </a:lnTo>
                  <a:lnTo>
                    <a:pt x="1052478" y="4359551"/>
                  </a:lnTo>
                  <a:lnTo>
                    <a:pt x="1036610" y="4311871"/>
                  </a:lnTo>
                  <a:lnTo>
                    <a:pt x="1021020" y="4264101"/>
                  </a:lnTo>
                  <a:lnTo>
                    <a:pt x="1005692" y="4216246"/>
                  </a:lnTo>
                  <a:lnTo>
                    <a:pt x="975766" y="4120299"/>
                  </a:lnTo>
                  <a:lnTo>
                    <a:pt x="946677" y="4024103"/>
                  </a:lnTo>
                  <a:lnTo>
                    <a:pt x="918199" y="3927722"/>
                  </a:lnTo>
                  <a:lnTo>
                    <a:pt x="890309" y="3831164"/>
                  </a:lnTo>
                  <a:lnTo>
                    <a:pt x="862988" y="3734437"/>
                  </a:lnTo>
                  <a:lnTo>
                    <a:pt x="836214" y="3637548"/>
                  </a:lnTo>
                  <a:lnTo>
                    <a:pt x="796777" y="3492003"/>
                  </a:lnTo>
                  <a:lnTo>
                    <a:pt x="770954" y="3394841"/>
                  </a:lnTo>
                  <a:lnTo>
                    <a:pt x="733277" y="3248798"/>
                  </a:lnTo>
                  <a:lnTo>
                    <a:pt x="659549" y="2956242"/>
                  </a:lnTo>
                  <a:lnTo>
                    <a:pt x="623608" y="2809722"/>
                  </a:lnTo>
                  <a:lnTo>
                    <a:pt x="565138" y="2565103"/>
                  </a:lnTo>
                  <a:lnTo>
                    <a:pt x="530552" y="2418200"/>
                  </a:lnTo>
                  <a:lnTo>
                    <a:pt x="485417" y="2222084"/>
                  </a:lnTo>
                  <a:lnTo>
                    <a:pt x="386486" y="1780120"/>
                  </a:lnTo>
                  <a:lnTo>
                    <a:pt x="290660" y="1337367"/>
                  </a:lnTo>
                  <a:lnTo>
                    <a:pt x="186777" y="844734"/>
                  </a:lnTo>
                  <a:lnTo>
                    <a:pt x="14236" y="6045"/>
                  </a:lnTo>
                  <a:lnTo>
                    <a:pt x="13500" y="2489"/>
                  </a:lnTo>
                  <a:lnTo>
                    <a:pt x="10121" y="0"/>
                  </a:lnTo>
                  <a:close/>
                </a:path>
              </a:pathLst>
            </a:custGeom>
            <a:solidFill>
              <a:srgbClr val="88B0DE"/>
            </a:solidFill>
          </p:spPr>
          <p:txBody>
            <a:bodyPr wrap="square" lIns="0" tIns="0" rIns="0" bIns="0" rtlCol="0"/>
            <a:lstStyle/>
            <a:p>
              <a:endParaRPr sz="1802"/>
            </a:p>
          </p:txBody>
        </p:sp>
        <p:sp>
          <p:nvSpPr>
            <p:cNvPr id="6" name="object 6"/>
            <p:cNvSpPr/>
            <p:nvPr/>
          </p:nvSpPr>
          <p:spPr>
            <a:xfrm>
              <a:off x="4916225" y="4724962"/>
              <a:ext cx="2085339" cy="3048000"/>
            </a:xfrm>
            <a:custGeom>
              <a:avLst/>
              <a:gdLst/>
              <a:ahLst/>
              <a:cxnLst/>
              <a:rect l="l" t="t" r="r" b="b"/>
              <a:pathLst>
                <a:path w="2085340" h="3048000">
                  <a:moveTo>
                    <a:pt x="423912" y="0"/>
                  </a:moveTo>
                  <a:lnTo>
                    <a:pt x="352301" y="8595"/>
                  </a:lnTo>
                  <a:lnTo>
                    <a:pt x="285035" y="29328"/>
                  </a:lnTo>
                  <a:lnTo>
                    <a:pt x="222323" y="63317"/>
                  </a:lnTo>
                  <a:lnTo>
                    <a:pt x="166880" y="109787"/>
                  </a:lnTo>
                  <a:lnTo>
                    <a:pt x="119831" y="167045"/>
                  </a:lnTo>
                  <a:lnTo>
                    <a:pt x="99378" y="199367"/>
                  </a:lnTo>
                  <a:lnTo>
                    <a:pt x="80931" y="233962"/>
                  </a:lnTo>
                  <a:lnTo>
                    <a:pt x="64459" y="270690"/>
                  </a:lnTo>
                  <a:lnTo>
                    <a:pt x="49931" y="309409"/>
                  </a:lnTo>
                  <a:lnTo>
                    <a:pt x="37317" y="349978"/>
                  </a:lnTo>
                  <a:lnTo>
                    <a:pt x="26586" y="392257"/>
                  </a:lnTo>
                  <a:lnTo>
                    <a:pt x="17706" y="436104"/>
                  </a:lnTo>
                  <a:lnTo>
                    <a:pt x="10646" y="481378"/>
                  </a:lnTo>
                  <a:lnTo>
                    <a:pt x="5377" y="527938"/>
                  </a:lnTo>
                  <a:lnTo>
                    <a:pt x="1867" y="575643"/>
                  </a:lnTo>
                  <a:lnTo>
                    <a:pt x="84" y="624352"/>
                  </a:lnTo>
                  <a:lnTo>
                    <a:pt x="0" y="673924"/>
                  </a:lnTo>
                  <a:lnTo>
                    <a:pt x="1581" y="724217"/>
                  </a:lnTo>
                  <a:lnTo>
                    <a:pt x="4798" y="775091"/>
                  </a:lnTo>
                  <a:lnTo>
                    <a:pt x="9619" y="826405"/>
                  </a:lnTo>
                  <a:lnTo>
                    <a:pt x="16014" y="878017"/>
                  </a:lnTo>
                  <a:lnTo>
                    <a:pt x="23952" y="929787"/>
                  </a:lnTo>
                  <a:lnTo>
                    <a:pt x="33402" y="981573"/>
                  </a:lnTo>
                  <a:lnTo>
                    <a:pt x="44333" y="1033234"/>
                  </a:lnTo>
                  <a:lnTo>
                    <a:pt x="56714" y="1084629"/>
                  </a:lnTo>
                  <a:lnTo>
                    <a:pt x="70514" y="1135618"/>
                  </a:lnTo>
                  <a:lnTo>
                    <a:pt x="85702" y="1186058"/>
                  </a:lnTo>
                  <a:lnTo>
                    <a:pt x="102249" y="1235809"/>
                  </a:lnTo>
                  <a:lnTo>
                    <a:pt x="120121" y="1284730"/>
                  </a:lnTo>
                  <a:lnTo>
                    <a:pt x="139290" y="1332680"/>
                  </a:lnTo>
                  <a:lnTo>
                    <a:pt x="159723" y="1379518"/>
                  </a:lnTo>
                  <a:lnTo>
                    <a:pt x="181390" y="1425102"/>
                  </a:lnTo>
                  <a:lnTo>
                    <a:pt x="204260" y="1469292"/>
                  </a:lnTo>
                  <a:lnTo>
                    <a:pt x="230597" y="1515842"/>
                  </a:lnTo>
                  <a:lnTo>
                    <a:pt x="258401" y="1560751"/>
                  </a:lnTo>
                  <a:lnTo>
                    <a:pt x="287591" y="1603979"/>
                  </a:lnTo>
                  <a:lnTo>
                    <a:pt x="318086" y="1645489"/>
                  </a:lnTo>
                  <a:lnTo>
                    <a:pt x="349802" y="1685241"/>
                  </a:lnTo>
                  <a:lnTo>
                    <a:pt x="382659" y="1723197"/>
                  </a:lnTo>
                  <a:lnTo>
                    <a:pt x="416574" y="1759319"/>
                  </a:lnTo>
                  <a:lnTo>
                    <a:pt x="451464" y="1793568"/>
                  </a:lnTo>
                  <a:lnTo>
                    <a:pt x="487249" y="1825905"/>
                  </a:lnTo>
                  <a:lnTo>
                    <a:pt x="523846" y="1856292"/>
                  </a:lnTo>
                  <a:lnTo>
                    <a:pt x="561173" y="1884690"/>
                  </a:lnTo>
                  <a:lnTo>
                    <a:pt x="599147" y="1911062"/>
                  </a:lnTo>
                  <a:lnTo>
                    <a:pt x="637688" y="1935367"/>
                  </a:lnTo>
                  <a:lnTo>
                    <a:pt x="676712" y="1957568"/>
                  </a:lnTo>
                  <a:lnTo>
                    <a:pt x="716139" y="1977627"/>
                  </a:lnTo>
                  <a:lnTo>
                    <a:pt x="755885" y="1995504"/>
                  </a:lnTo>
                  <a:lnTo>
                    <a:pt x="802547" y="2018247"/>
                  </a:lnTo>
                  <a:lnTo>
                    <a:pt x="846014" y="2045719"/>
                  </a:lnTo>
                  <a:lnTo>
                    <a:pt x="885994" y="2077553"/>
                  </a:lnTo>
                  <a:lnTo>
                    <a:pt x="922194" y="2113380"/>
                  </a:lnTo>
                  <a:lnTo>
                    <a:pt x="954323" y="2152834"/>
                  </a:lnTo>
                  <a:lnTo>
                    <a:pt x="982087" y="2195548"/>
                  </a:lnTo>
                  <a:lnTo>
                    <a:pt x="1005195" y="2241154"/>
                  </a:lnTo>
                  <a:lnTo>
                    <a:pt x="1023356" y="2289284"/>
                  </a:lnTo>
                  <a:lnTo>
                    <a:pt x="1036276" y="2339572"/>
                  </a:lnTo>
                  <a:lnTo>
                    <a:pt x="1047083" y="2388318"/>
                  </a:lnTo>
                  <a:lnTo>
                    <a:pt x="1060159" y="2437297"/>
                  </a:lnTo>
                  <a:lnTo>
                    <a:pt x="1075482" y="2486307"/>
                  </a:lnTo>
                  <a:lnTo>
                    <a:pt x="1093032" y="2535142"/>
                  </a:lnTo>
                  <a:lnTo>
                    <a:pt x="1112787" y="2583601"/>
                  </a:lnTo>
                  <a:lnTo>
                    <a:pt x="1134727" y="2631479"/>
                  </a:lnTo>
                  <a:lnTo>
                    <a:pt x="1158831" y="2678573"/>
                  </a:lnTo>
                  <a:lnTo>
                    <a:pt x="1188489" y="2730288"/>
                  </a:lnTo>
                  <a:lnTo>
                    <a:pt x="1219718" y="2778658"/>
                  </a:lnTo>
                  <a:lnTo>
                    <a:pt x="1252368" y="2823659"/>
                  </a:lnTo>
                  <a:lnTo>
                    <a:pt x="1286290" y="2865264"/>
                  </a:lnTo>
                  <a:lnTo>
                    <a:pt x="1321338" y="2903448"/>
                  </a:lnTo>
                  <a:lnTo>
                    <a:pt x="1357362" y="2938186"/>
                  </a:lnTo>
                  <a:lnTo>
                    <a:pt x="1394214" y="2969452"/>
                  </a:lnTo>
                  <a:lnTo>
                    <a:pt x="1431745" y="2997221"/>
                  </a:lnTo>
                  <a:lnTo>
                    <a:pt x="1469809" y="3021466"/>
                  </a:lnTo>
                  <a:lnTo>
                    <a:pt x="1508255" y="3042163"/>
                  </a:lnTo>
                  <a:lnTo>
                    <a:pt x="1520169" y="3047437"/>
                  </a:lnTo>
                  <a:lnTo>
                    <a:pt x="1882661" y="3047437"/>
                  </a:lnTo>
                  <a:lnTo>
                    <a:pt x="1943101" y="3006040"/>
                  </a:lnTo>
                  <a:lnTo>
                    <a:pt x="1994483" y="2952260"/>
                  </a:lnTo>
                  <a:lnTo>
                    <a:pt x="2034834" y="2888112"/>
                  </a:lnTo>
                  <a:lnTo>
                    <a:pt x="2050723" y="2852496"/>
                  </a:lnTo>
                  <a:lnTo>
                    <a:pt x="2063674" y="2814701"/>
                  </a:lnTo>
                  <a:lnTo>
                    <a:pt x="2073627" y="2774866"/>
                  </a:lnTo>
                  <a:lnTo>
                    <a:pt x="2080524" y="2733129"/>
                  </a:lnTo>
                  <a:lnTo>
                    <a:pt x="2084302" y="2689629"/>
                  </a:lnTo>
                  <a:lnTo>
                    <a:pt x="2084903" y="2644503"/>
                  </a:lnTo>
                  <a:lnTo>
                    <a:pt x="2082267" y="2597889"/>
                  </a:lnTo>
                  <a:lnTo>
                    <a:pt x="2076333" y="2549925"/>
                  </a:lnTo>
                  <a:lnTo>
                    <a:pt x="2067042" y="2500750"/>
                  </a:lnTo>
                  <a:lnTo>
                    <a:pt x="2054333" y="2450501"/>
                  </a:lnTo>
                  <a:lnTo>
                    <a:pt x="2038147" y="2399316"/>
                  </a:lnTo>
                  <a:lnTo>
                    <a:pt x="2018424" y="2347334"/>
                  </a:lnTo>
                  <a:lnTo>
                    <a:pt x="1995103" y="2294692"/>
                  </a:lnTo>
                  <a:lnTo>
                    <a:pt x="1968125" y="2241528"/>
                  </a:lnTo>
                  <a:lnTo>
                    <a:pt x="1941971" y="2195546"/>
                  </a:lnTo>
                  <a:lnTo>
                    <a:pt x="1913972" y="2150943"/>
                  </a:lnTo>
                  <a:lnTo>
                    <a:pt x="1884287" y="2107849"/>
                  </a:lnTo>
                  <a:lnTo>
                    <a:pt x="1853076" y="2066392"/>
                  </a:lnTo>
                  <a:lnTo>
                    <a:pt x="1820499" y="2026701"/>
                  </a:lnTo>
                  <a:lnTo>
                    <a:pt x="1786714" y="1988907"/>
                  </a:lnTo>
                  <a:lnTo>
                    <a:pt x="1751882" y="1953137"/>
                  </a:lnTo>
                  <a:lnTo>
                    <a:pt x="1716916" y="1914753"/>
                  </a:lnTo>
                  <a:lnTo>
                    <a:pt x="1686628" y="1873170"/>
                  </a:lnTo>
                  <a:lnTo>
                    <a:pt x="1661166" y="1828834"/>
                  </a:lnTo>
                  <a:lnTo>
                    <a:pt x="1640676" y="1782190"/>
                  </a:lnTo>
                  <a:lnTo>
                    <a:pt x="1625306" y="1733685"/>
                  </a:lnTo>
                  <a:lnTo>
                    <a:pt x="1615201" y="1683765"/>
                  </a:lnTo>
                  <a:lnTo>
                    <a:pt x="1610509" y="1632876"/>
                  </a:lnTo>
                  <a:lnTo>
                    <a:pt x="1611376" y="1581463"/>
                  </a:lnTo>
                  <a:lnTo>
                    <a:pt x="1617948" y="1529973"/>
                  </a:lnTo>
                  <a:lnTo>
                    <a:pt x="1624799" y="1486933"/>
                  </a:lnTo>
                  <a:lnTo>
                    <a:pt x="1629650" y="1442964"/>
                  </a:lnTo>
                  <a:lnTo>
                    <a:pt x="1632488" y="1398156"/>
                  </a:lnTo>
                  <a:lnTo>
                    <a:pt x="1633301" y="1352598"/>
                  </a:lnTo>
                  <a:lnTo>
                    <a:pt x="1632076" y="1306381"/>
                  </a:lnTo>
                  <a:lnTo>
                    <a:pt x="1628800" y="1259594"/>
                  </a:lnTo>
                  <a:lnTo>
                    <a:pt x="1623461" y="1212326"/>
                  </a:lnTo>
                  <a:lnTo>
                    <a:pt x="1616046" y="1164668"/>
                  </a:lnTo>
                  <a:lnTo>
                    <a:pt x="1606543" y="1116710"/>
                  </a:lnTo>
                  <a:lnTo>
                    <a:pt x="1594938" y="1068540"/>
                  </a:lnTo>
                  <a:lnTo>
                    <a:pt x="1581219" y="1020249"/>
                  </a:lnTo>
                  <a:lnTo>
                    <a:pt x="1565374" y="971926"/>
                  </a:lnTo>
                  <a:lnTo>
                    <a:pt x="1547389" y="923662"/>
                  </a:lnTo>
                  <a:lnTo>
                    <a:pt x="1527252" y="875545"/>
                  </a:lnTo>
                  <a:lnTo>
                    <a:pt x="1504950" y="827666"/>
                  </a:lnTo>
                  <a:lnTo>
                    <a:pt x="1480471" y="780114"/>
                  </a:lnTo>
                  <a:lnTo>
                    <a:pt x="1456784" y="738039"/>
                  </a:lnTo>
                  <a:lnTo>
                    <a:pt x="1431332" y="696212"/>
                  </a:lnTo>
                  <a:lnTo>
                    <a:pt x="1404208" y="654726"/>
                  </a:lnTo>
                  <a:lnTo>
                    <a:pt x="1375508" y="613674"/>
                  </a:lnTo>
                  <a:lnTo>
                    <a:pt x="1345327" y="573148"/>
                  </a:lnTo>
                  <a:lnTo>
                    <a:pt x="1313760" y="533241"/>
                  </a:lnTo>
                  <a:lnTo>
                    <a:pt x="1280902" y="494047"/>
                  </a:lnTo>
                  <a:lnTo>
                    <a:pt x="1246848" y="455658"/>
                  </a:lnTo>
                  <a:lnTo>
                    <a:pt x="1211694" y="418167"/>
                  </a:lnTo>
                  <a:lnTo>
                    <a:pt x="1175534" y="381667"/>
                  </a:lnTo>
                  <a:lnTo>
                    <a:pt x="1138463" y="346251"/>
                  </a:lnTo>
                  <a:lnTo>
                    <a:pt x="1100578" y="312012"/>
                  </a:lnTo>
                  <a:lnTo>
                    <a:pt x="1061971" y="279042"/>
                  </a:lnTo>
                  <a:lnTo>
                    <a:pt x="1022740" y="247435"/>
                  </a:lnTo>
                  <a:lnTo>
                    <a:pt x="982979" y="217283"/>
                  </a:lnTo>
                  <a:lnTo>
                    <a:pt x="942782" y="188680"/>
                  </a:lnTo>
                  <a:lnTo>
                    <a:pt x="902246" y="161718"/>
                  </a:lnTo>
                  <a:lnTo>
                    <a:pt x="861465" y="136490"/>
                  </a:lnTo>
                  <a:lnTo>
                    <a:pt x="820534" y="113089"/>
                  </a:lnTo>
                  <a:lnTo>
                    <a:pt x="779549" y="91607"/>
                  </a:lnTo>
                  <a:lnTo>
                    <a:pt x="738604" y="72139"/>
                  </a:lnTo>
                  <a:lnTo>
                    <a:pt x="697794" y="54777"/>
                  </a:lnTo>
                  <a:lnTo>
                    <a:pt x="657216" y="39612"/>
                  </a:lnTo>
                  <a:lnTo>
                    <a:pt x="616963" y="26740"/>
                  </a:lnTo>
                  <a:lnTo>
                    <a:pt x="577130" y="16251"/>
                  </a:lnTo>
                  <a:lnTo>
                    <a:pt x="537814" y="8240"/>
                  </a:lnTo>
                  <a:lnTo>
                    <a:pt x="499109" y="2799"/>
                  </a:lnTo>
                  <a:lnTo>
                    <a:pt x="461110" y="22"/>
                  </a:lnTo>
                  <a:lnTo>
                    <a:pt x="423912" y="0"/>
                  </a:lnTo>
                  <a:close/>
                </a:path>
              </a:pathLst>
            </a:custGeom>
            <a:solidFill>
              <a:srgbClr val="B8D0ED"/>
            </a:solidFill>
          </p:spPr>
          <p:txBody>
            <a:bodyPr wrap="square" lIns="0" tIns="0" rIns="0" bIns="0" rtlCol="0"/>
            <a:lstStyle/>
            <a:p>
              <a:endParaRPr sz="1802"/>
            </a:p>
          </p:txBody>
        </p:sp>
        <p:sp>
          <p:nvSpPr>
            <p:cNvPr id="7" name="object 7"/>
            <p:cNvSpPr/>
            <p:nvPr/>
          </p:nvSpPr>
          <p:spPr>
            <a:xfrm>
              <a:off x="5495702" y="5410212"/>
              <a:ext cx="1176655" cy="2167255"/>
            </a:xfrm>
            <a:custGeom>
              <a:avLst/>
              <a:gdLst/>
              <a:ahLst/>
              <a:cxnLst/>
              <a:rect l="l" t="t" r="r" b="b"/>
              <a:pathLst>
                <a:path w="1176654" h="2167254">
                  <a:moveTo>
                    <a:pt x="3390" y="0"/>
                  </a:moveTo>
                  <a:lnTo>
                    <a:pt x="342" y="2247"/>
                  </a:lnTo>
                  <a:lnTo>
                    <a:pt x="0" y="4470"/>
                  </a:lnTo>
                  <a:lnTo>
                    <a:pt x="30899" y="47682"/>
                  </a:lnTo>
                  <a:lnTo>
                    <a:pt x="59981" y="89756"/>
                  </a:lnTo>
                  <a:lnTo>
                    <a:pt x="88455" y="132218"/>
                  </a:lnTo>
                  <a:lnTo>
                    <a:pt x="116374" y="175034"/>
                  </a:lnTo>
                  <a:lnTo>
                    <a:pt x="143793" y="218171"/>
                  </a:lnTo>
                  <a:lnTo>
                    <a:pt x="170764" y="261594"/>
                  </a:lnTo>
                  <a:lnTo>
                    <a:pt x="197355" y="305247"/>
                  </a:lnTo>
                  <a:lnTo>
                    <a:pt x="223668" y="349068"/>
                  </a:lnTo>
                  <a:lnTo>
                    <a:pt x="249713" y="393050"/>
                  </a:lnTo>
                  <a:lnTo>
                    <a:pt x="275500" y="437188"/>
                  </a:lnTo>
                  <a:lnTo>
                    <a:pt x="301039" y="481475"/>
                  </a:lnTo>
                  <a:lnTo>
                    <a:pt x="351613" y="570354"/>
                  </a:lnTo>
                  <a:lnTo>
                    <a:pt x="376574" y="614982"/>
                  </a:lnTo>
                  <a:lnTo>
                    <a:pt x="401304" y="659744"/>
                  </a:lnTo>
                  <a:lnTo>
                    <a:pt x="474916" y="794372"/>
                  </a:lnTo>
                  <a:lnTo>
                    <a:pt x="511301" y="861936"/>
                  </a:lnTo>
                  <a:lnTo>
                    <a:pt x="583237" y="997526"/>
                  </a:lnTo>
                  <a:lnTo>
                    <a:pt x="654283" y="1133624"/>
                  </a:lnTo>
                  <a:lnTo>
                    <a:pt x="759358" y="1338605"/>
                  </a:lnTo>
                  <a:lnTo>
                    <a:pt x="851539" y="1521475"/>
                  </a:lnTo>
                  <a:lnTo>
                    <a:pt x="965630" y="1750702"/>
                  </a:lnTo>
                  <a:lnTo>
                    <a:pt x="1168895" y="2164575"/>
                  </a:lnTo>
                  <a:lnTo>
                    <a:pt x="1169708" y="2166226"/>
                  </a:lnTo>
                  <a:lnTo>
                    <a:pt x="1171689" y="2167026"/>
                  </a:lnTo>
                  <a:lnTo>
                    <a:pt x="1175232" y="2165578"/>
                  </a:lnTo>
                  <a:lnTo>
                    <a:pt x="1176096" y="2163508"/>
                  </a:lnTo>
                  <a:lnTo>
                    <a:pt x="1155821" y="2114285"/>
                  </a:lnTo>
                  <a:lnTo>
                    <a:pt x="1136043" y="2066970"/>
                  </a:lnTo>
                  <a:lnTo>
                    <a:pt x="1095819" y="1972630"/>
                  </a:lnTo>
                  <a:lnTo>
                    <a:pt x="1054782" y="1878645"/>
                  </a:lnTo>
                  <a:lnTo>
                    <a:pt x="1013028" y="1784977"/>
                  </a:lnTo>
                  <a:lnTo>
                    <a:pt x="970651" y="1691587"/>
                  </a:lnTo>
                  <a:lnTo>
                    <a:pt x="927747" y="1598434"/>
                  </a:lnTo>
                  <a:lnTo>
                    <a:pt x="862291" y="1459204"/>
                  </a:lnTo>
                  <a:lnTo>
                    <a:pt x="845691" y="1424504"/>
                  </a:lnTo>
                  <a:lnTo>
                    <a:pt x="778355" y="1286151"/>
                  </a:lnTo>
                  <a:lnTo>
                    <a:pt x="727138" y="1182725"/>
                  </a:lnTo>
                  <a:lnTo>
                    <a:pt x="692337" y="1114096"/>
                  </a:lnTo>
                  <a:lnTo>
                    <a:pt x="639540" y="1011447"/>
                  </a:lnTo>
                  <a:lnTo>
                    <a:pt x="586028" y="909142"/>
                  </a:lnTo>
                  <a:lnTo>
                    <a:pt x="549630" y="841311"/>
                  </a:lnTo>
                  <a:lnTo>
                    <a:pt x="487868" y="728840"/>
                  </a:lnTo>
                  <a:lnTo>
                    <a:pt x="462749" y="684071"/>
                  </a:lnTo>
                  <a:lnTo>
                    <a:pt x="437338" y="639462"/>
                  </a:lnTo>
                  <a:lnTo>
                    <a:pt x="411645" y="595008"/>
                  </a:lnTo>
                  <a:lnTo>
                    <a:pt x="385678" y="550706"/>
                  </a:lnTo>
                  <a:lnTo>
                    <a:pt x="359448" y="506552"/>
                  </a:lnTo>
                  <a:lnTo>
                    <a:pt x="332683" y="462714"/>
                  </a:lnTo>
                  <a:lnTo>
                    <a:pt x="305629" y="419045"/>
                  </a:lnTo>
                  <a:lnTo>
                    <a:pt x="278231" y="375586"/>
                  </a:lnTo>
                  <a:lnTo>
                    <a:pt x="250436" y="332374"/>
                  </a:lnTo>
                  <a:lnTo>
                    <a:pt x="222188" y="289449"/>
                  </a:lnTo>
                  <a:lnTo>
                    <a:pt x="193433" y="246849"/>
                  </a:lnTo>
                  <a:lnTo>
                    <a:pt x="164152" y="204615"/>
                  </a:lnTo>
                  <a:lnTo>
                    <a:pt x="134269" y="162780"/>
                  </a:lnTo>
                  <a:lnTo>
                    <a:pt x="103681" y="121454"/>
                  </a:lnTo>
                  <a:lnTo>
                    <a:pt x="72287" y="80746"/>
                  </a:lnTo>
                  <a:lnTo>
                    <a:pt x="39988" y="40762"/>
                  </a:lnTo>
                  <a:lnTo>
                    <a:pt x="5473" y="266"/>
                  </a:lnTo>
                  <a:lnTo>
                    <a:pt x="3390" y="0"/>
                  </a:lnTo>
                  <a:close/>
                </a:path>
              </a:pathLst>
            </a:custGeom>
            <a:solidFill>
              <a:srgbClr val="88B0DE"/>
            </a:solidFill>
          </p:spPr>
          <p:txBody>
            <a:bodyPr wrap="square" lIns="0" tIns="0" rIns="0" bIns="0" rtlCol="0"/>
            <a:lstStyle/>
            <a:p>
              <a:endParaRPr sz="1802"/>
            </a:p>
          </p:txBody>
        </p:sp>
        <p:pic>
          <p:nvPicPr>
            <p:cNvPr id="8" name="object 8"/>
            <p:cNvPicPr/>
            <p:nvPr/>
          </p:nvPicPr>
          <p:blipFill>
            <a:blip r:embed="rId3" cstate="print"/>
            <a:stretch>
              <a:fillRect/>
            </a:stretch>
          </p:blipFill>
          <p:spPr>
            <a:xfrm>
              <a:off x="8377890" y="2061476"/>
              <a:ext cx="1680509" cy="1096067"/>
            </a:xfrm>
            <a:prstGeom prst="rect">
              <a:avLst/>
            </a:prstGeom>
          </p:spPr>
        </p:pic>
        <p:sp>
          <p:nvSpPr>
            <p:cNvPr id="9" name="object 9"/>
            <p:cNvSpPr/>
            <p:nvPr/>
          </p:nvSpPr>
          <p:spPr>
            <a:xfrm>
              <a:off x="8425065" y="1799332"/>
              <a:ext cx="1633855" cy="767715"/>
            </a:xfrm>
            <a:custGeom>
              <a:avLst/>
              <a:gdLst/>
              <a:ahLst/>
              <a:cxnLst/>
              <a:rect l="l" t="t" r="r" b="b"/>
              <a:pathLst>
                <a:path w="1633854" h="767714">
                  <a:moveTo>
                    <a:pt x="879244" y="0"/>
                  </a:moveTo>
                  <a:lnTo>
                    <a:pt x="13638" y="259676"/>
                  </a:lnTo>
                  <a:lnTo>
                    <a:pt x="3209" y="267201"/>
                  </a:lnTo>
                  <a:lnTo>
                    <a:pt x="0" y="278588"/>
                  </a:lnTo>
                  <a:lnTo>
                    <a:pt x="3888" y="289750"/>
                  </a:lnTo>
                  <a:lnTo>
                    <a:pt x="14755" y="296595"/>
                  </a:lnTo>
                  <a:lnTo>
                    <a:pt x="67537" y="308939"/>
                  </a:lnTo>
                  <a:lnTo>
                    <a:pt x="437708" y="399758"/>
                  </a:lnTo>
                  <a:lnTo>
                    <a:pt x="760664" y="485230"/>
                  </a:lnTo>
                  <a:lnTo>
                    <a:pt x="987757" y="549744"/>
                  </a:lnTo>
                  <a:lnTo>
                    <a:pt x="1156341" y="600810"/>
                  </a:lnTo>
                  <a:lnTo>
                    <a:pt x="1265290" y="635711"/>
                  </a:lnTo>
                  <a:lnTo>
                    <a:pt x="1369861" y="671035"/>
                  </a:lnTo>
                  <a:lnTo>
                    <a:pt x="1420069" y="688787"/>
                  </a:lnTo>
                  <a:lnTo>
                    <a:pt x="1468660" y="706560"/>
                  </a:lnTo>
                  <a:lnTo>
                    <a:pt x="1515460" y="724327"/>
                  </a:lnTo>
                  <a:lnTo>
                    <a:pt x="1560295" y="742061"/>
                  </a:lnTo>
                  <a:lnTo>
                    <a:pt x="1606078" y="759086"/>
                  </a:lnTo>
                  <a:lnTo>
                    <a:pt x="1633333" y="767510"/>
                  </a:lnTo>
                  <a:lnTo>
                    <a:pt x="1633333" y="15847"/>
                  </a:lnTo>
                  <a:lnTo>
                    <a:pt x="879244" y="0"/>
                  </a:lnTo>
                  <a:close/>
                </a:path>
              </a:pathLst>
            </a:custGeom>
            <a:solidFill>
              <a:srgbClr val="B8D0ED"/>
            </a:solidFill>
          </p:spPr>
          <p:txBody>
            <a:bodyPr wrap="square" lIns="0" tIns="0" rIns="0" bIns="0" rtlCol="0"/>
            <a:lstStyle/>
            <a:p>
              <a:endParaRPr sz="1802"/>
            </a:p>
          </p:txBody>
        </p:sp>
        <p:sp>
          <p:nvSpPr>
            <p:cNvPr id="10" name="object 10"/>
            <p:cNvSpPr/>
            <p:nvPr/>
          </p:nvSpPr>
          <p:spPr>
            <a:xfrm>
              <a:off x="8241690" y="1817534"/>
              <a:ext cx="1816735" cy="406400"/>
            </a:xfrm>
            <a:custGeom>
              <a:avLst/>
              <a:gdLst/>
              <a:ahLst/>
              <a:cxnLst/>
              <a:rect l="l" t="t" r="r" b="b"/>
              <a:pathLst>
                <a:path w="1816734" h="406400">
                  <a:moveTo>
                    <a:pt x="1816696" y="60985"/>
                  </a:moveTo>
                  <a:lnTo>
                    <a:pt x="1763763" y="60756"/>
                  </a:lnTo>
                  <a:lnTo>
                    <a:pt x="913015" y="67652"/>
                  </a:lnTo>
                  <a:lnTo>
                    <a:pt x="720128" y="33883"/>
                  </a:lnTo>
                  <a:lnTo>
                    <a:pt x="468071" y="0"/>
                  </a:lnTo>
                  <a:lnTo>
                    <a:pt x="318566" y="3505"/>
                  </a:lnTo>
                  <a:lnTo>
                    <a:pt x="178968" y="37388"/>
                  </a:lnTo>
                  <a:lnTo>
                    <a:pt x="113157" y="57581"/>
                  </a:lnTo>
                  <a:lnTo>
                    <a:pt x="62674" y="77063"/>
                  </a:lnTo>
                  <a:lnTo>
                    <a:pt x="27190" y="96481"/>
                  </a:lnTo>
                  <a:lnTo>
                    <a:pt x="0" y="137845"/>
                  </a:lnTo>
                  <a:lnTo>
                    <a:pt x="7645" y="161112"/>
                  </a:lnTo>
                  <a:lnTo>
                    <a:pt x="63855" y="216166"/>
                  </a:lnTo>
                  <a:lnTo>
                    <a:pt x="111798" y="249288"/>
                  </a:lnTo>
                  <a:lnTo>
                    <a:pt x="157886" y="278688"/>
                  </a:lnTo>
                  <a:lnTo>
                    <a:pt x="199542" y="303542"/>
                  </a:lnTo>
                  <a:lnTo>
                    <a:pt x="238671" y="324116"/>
                  </a:lnTo>
                  <a:lnTo>
                    <a:pt x="277164" y="340728"/>
                  </a:lnTo>
                  <a:lnTo>
                    <a:pt x="316928" y="353682"/>
                  </a:lnTo>
                  <a:lnTo>
                    <a:pt x="359854" y="363270"/>
                  </a:lnTo>
                  <a:lnTo>
                    <a:pt x="407847" y="369785"/>
                  </a:lnTo>
                  <a:lnTo>
                    <a:pt x="462800" y="373545"/>
                  </a:lnTo>
                  <a:lnTo>
                    <a:pt x="526630" y="374827"/>
                  </a:lnTo>
                  <a:lnTo>
                    <a:pt x="601230" y="373938"/>
                  </a:lnTo>
                  <a:lnTo>
                    <a:pt x="662736" y="371906"/>
                  </a:lnTo>
                  <a:lnTo>
                    <a:pt x="733971" y="368261"/>
                  </a:lnTo>
                  <a:lnTo>
                    <a:pt x="772274" y="365785"/>
                  </a:lnTo>
                  <a:lnTo>
                    <a:pt x="811822" y="362839"/>
                  </a:lnTo>
                  <a:lnTo>
                    <a:pt x="852246" y="359397"/>
                  </a:lnTo>
                  <a:lnTo>
                    <a:pt x="893140" y="355434"/>
                  </a:lnTo>
                  <a:lnTo>
                    <a:pt x="934110" y="350939"/>
                  </a:lnTo>
                  <a:lnTo>
                    <a:pt x="974775" y="345871"/>
                  </a:lnTo>
                  <a:lnTo>
                    <a:pt x="1014742" y="340220"/>
                  </a:lnTo>
                  <a:lnTo>
                    <a:pt x="1053617" y="333971"/>
                  </a:lnTo>
                  <a:lnTo>
                    <a:pt x="1126515" y="319532"/>
                  </a:lnTo>
                  <a:lnTo>
                    <a:pt x="1190332" y="302387"/>
                  </a:lnTo>
                  <a:lnTo>
                    <a:pt x="1241945" y="282359"/>
                  </a:lnTo>
                  <a:lnTo>
                    <a:pt x="1251000" y="277368"/>
                  </a:lnTo>
                  <a:lnTo>
                    <a:pt x="1343075" y="336550"/>
                  </a:lnTo>
                  <a:lnTo>
                    <a:pt x="1393799" y="366382"/>
                  </a:lnTo>
                  <a:lnTo>
                    <a:pt x="1438452" y="386054"/>
                  </a:lnTo>
                  <a:lnTo>
                    <a:pt x="1478483" y="397344"/>
                  </a:lnTo>
                  <a:lnTo>
                    <a:pt x="1515287" y="402056"/>
                  </a:lnTo>
                  <a:lnTo>
                    <a:pt x="1550301" y="401980"/>
                  </a:lnTo>
                  <a:lnTo>
                    <a:pt x="1584947" y="398919"/>
                  </a:lnTo>
                  <a:lnTo>
                    <a:pt x="1620634" y="394652"/>
                  </a:lnTo>
                  <a:lnTo>
                    <a:pt x="1658785" y="390994"/>
                  </a:lnTo>
                  <a:lnTo>
                    <a:pt x="1700834" y="389724"/>
                  </a:lnTo>
                  <a:lnTo>
                    <a:pt x="1748180" y="392645"/>
                  </a:lnTo>
                  <a:lnTo>
                    <a:pt x="1788668" y="399300"/>
                  </a:lnTo>
                  <a:lnTo>
                    <a:pt x="1816696" y="406133"/>
                  </a:lnTo>
                  <a:lnTo>
                    <a:pt x="1816696" y="389724"/>
                  </a:lnTo>
                  <a:lnTo>
                    <a:pt x="1816696" y="60985"/>
                  </a:lnTo>
                  <a:close/>
                </a:path>
              </a:pathLst>
            </a:custGeom>
            <a:solidFill>
              <a:srgbClr val="7693CB"/>
            </a:solidFill>
          </p:spPr>
          <p:txBody>
            <a:bodyPr wrap="square" lIns="0" tIns="0" rIns="0" bIns="0" rtlCol="0"/>
            <a:lstStyle/>
            <a:p>
              <a:endParaRPr sz="1802"/>
            </a:p>
          </p:txBody>
        </p:sp>
        <p:pic>
          <p:nvPicPr>
            <p:cNvPr id="11" name="object 11"/>
            <p:cNvPicPr/>
            <p:nvPr/>
          </p:nvPicPr>
          <p:blipFill>
            <a:blip r:embed="rId4" cstate="print"/>
            <a:stretch>
              <a:fillRect/>
            </a:stretch>
          </p:blipFill>
          <p:spPr>
            <a:xfrm>
              <a:off x="8348412" y="356362"/>
              <a:ext cx="1709987" cy="1709890"/>
            </a:xfrm>
            <a:prstGeom prst="rect">
              <a:avLst/>
            </a:prstGeom>
          </p:spPr>
        </p:pic>
        <p:pic>
          <p:nvPicPr>
            <p:cNvPr id="12" name="object 12"/>
            <p:cNvPicPr/>
            <p:nvPr/>
          </p:nvPicPr>
          <p:blipFill>
            <a:blip r:embed="rId5" cstate="print"/>
            <a:stretch>
              <a:fillRect/>
            </a:stretch>
          </p:blipFill>
          <p:spPr>
            <a:xfrm>
              <a:off x="9266139" y="509999"/>
              <a:ext cx="175693" cy="139135"/>
            </a:xfrm>
            <a:prstGeom prst="rect">
              <a:avLst/>
            </a:prstGeom>
          </p:spPr>
        </p:pic>
        <p:pic>
          <p:nvPicPr>
            <p:cNvPr id="13" name="object 13"/>
            <p:cNvPicPr/>
            <p:nvPr/>
          </p:nvPicPr>
          <p:blipFill>
            <a:blip r:embed="rId6" cstate="print"/>
            <a:stretch>
              <a:fillRect/>
            </a:stretch>
          </p:blipFill>
          <p:spPr>
            <a:xfrm>
              <a:off x="9540339" y="477546"/>
              <a:ext cx="214490" cy="113259"/>
            </a:xfrm>
            <a:prstGeom prst="rect">
              <a:avLst/>
            </a:prstGeom>
          </p:spPr>
        </p:pic>
        <p:pic>
          <p:nvPicPr>
            <p:cNvPr id="14" name="object 14"/>
            <p:cNvPicPr/>
            <p:nvPr/>
          </p:nvPicPr>
          <p:blipFill>
            <a:blip r:embed="rId7" cstate="print"/>
            <a:stretch>
              <a:fillRect/>
            </a:stretch>
          </p:blipFill>
          <p:spPr>
            <a:xfrm>
              <a:off x="9477242" y="669007"/>
              <a:ext cx="147368" cy="89280"/>
            </a:xfrm>
            <a:prstGeom prst="rect">
              <a:avLst/>
            </a:prstGeom>
          </p:spPr>
        </p:pic>
        <p:pic>
          <p:nvPicPr>
            <p:cNvPr id="15" name="object 15"/>
            <p:cNvPicPr/>
            <p:nvPr/>
          </p:nvPicPr>
          <p:blipFill>
            <a:blip r:embed="rId8" cstate="print"/>
            <a:stretch>
              <a:fillRect/>
            </a:stretch>
          </p:blipFill>
          <p:spPr>
            <a:xfrm>
              <a:off x="9865288" y="433918"/>
              <a:ext cx="164349" cy="99720"/>
            </a:xfrm>
            <a:prstGeom prst="rect">
              <a:avLst/>
            </a:prstGeom>
          </p:spPr>
        </p:pic>
        <p:pic>
          <p:nvPicPr>
            <p:cNvPr id="16" name="object 16"/>
            <p:cNvPicPr/>
            <p:nvPr/>
          </p:nvPicPr>
          <p:blipFill>
            <a:blip r:embed="rId9" cstate="print"/>
            <a:stretch>
              <a:fillRect/>
            </a:stretch>
          </p:blipFill>
          <p:spPr>
            <a:xfrm>
              <a:off x="9737602" y="701145"/>
              <a:ext cx="184029" cy="187738"/>
            </a:xfrm>
            <a:prstGeom prst="rect">
              <a:avLst/>
            </a:prstGeom>
          </p:spPr>
        </p:pic>
        <p:pic>
          <p:nvPicPr>
            <p:cNvPr id="17" name="object 17"/>
            <p:cNvPicPr/>
            <p:nvPr/>
          </p:nvPicPr>
          <p:blipFill>
            <a:blip r:embed="rId10" cstate="print"/>
            <a:stretch>
              <a:fillRect/>
            </a:stretch>
          </p:blipFill>
          <p:spPr>
            <a:xfrm>
              <a:off x="9019694" y="739119"/>
              <a:ext cx="151009" cy="110295"/>
            </a:xfrm>
            <a:prstGeom prst="rect">
              <a:avLst/>
            </a:prstGeom>
          </p:spPr>
        </p:pic>
        <p:sp>
          <p:nvSpPr>
            <p:cNvPr id="18" name="object 18"/>
            <p:cNvSpPr/>
            <p:nvPr/>
          </p:nvSpPr>
          <p:spPr>
            <a:xfrm>
              <a:off x="8570950" y="1555800"/>
              <a:ext cx="1487805" cy="85090"/>
            </a:xfrm>
            <a:custGeom>
              <a:avLst/>
              <a:gdLst/>
              <a:ahLst/>
              <a:cxnLst/>
              <a:rect l="l" t="t" r="r" b="b"/>
              <a:pathLst>
                <a:path w="1487804" h="85089">
                  <a:moveTo>
                    <a:pt x="17529" y="0"/>
                  </a:moveTo>
                  <a:lnTo>
                    <a:pt x="8065" y="0"/>
                  </a:lnTo>
                  <a:lnTo>
                    <a:pt x="984" y="5930"/>
                  </a:lnTo>
                  <a:lnTo>
                    <a:pt x="0" y="15980"/>
                  </a:lnTo>
                  <a:lnTo>
                    <a:pt x="0" y="25342"/>
                  </a:lnTo>
                  <a:lnTo>
                    <a:pt x="43296" y="36022"/>
                  </a:lnTo>
                  <a:lnTo>
                    <a:pt x="240101" y="51470"/>
                  </a:lnTo>
                  <a:lnTo>
                    <a:pt x="447481" y="64438"/>
                  </a:lnTo>
                  <a:lnTo>
                    <a:pt x="708208" y="76407"/>
                  </a:lnTo>
                  <a:lnTo>
                    <a:pt x="927924" y="82637"/>
                  </a:lnTo>
                  <a:lnTo>
                    <a:pt x="1161815" y="85013"/>
                  </a:lnTo>
                  <a:lnTo>
                    <a:pt x="1356283" y="83215"/>
                  </a:lnTo>
                  <a:lnTo>
                    <a:pt x="1487449" y="79766"/>
                  </a:lnTo>
                  <a:lnTo>
                    <a:pt x="1487449" y="51470"/>
                  </a:lnTo>
                  <a:lnTo>
                    <a:pt x="1124462" y="51470"/>
                  </a:lnTo>
                  <a:lnTo>
                    <a:pt x="906899" y="48716"/>
                  </a:lnTo>
                  <a:lnTo>
                    <a:pt x="637787" y="40143"/>
                  </a:lnTo>
                  <a:lnTo>
                    <a:pt x="403198" y="28386"/>
                  </a:lnTo>
                  <a:lnTo>
                    <a:pt x="176052" y="13234"/>
                  </a:lnTo>
                  <a:lnTo>
                    <a:pt x="30100" y="1187"/>
                  </a:lnTo>
                  <a:lnTo>
                    <a:pt x="17529" y="0"/>
                  </a:lnTo>
                  <a:close/>
                </a:path>
                <a:path w="1487804" h="85089">
                  <a:moveTo>
                    <a:pt x="1487449" y="46228"/>
                  </a:moveTo>
                  <a:lnTo>
                    <a:pt x="1426281" y="48123"/>
                  </a:lnTo>
                  <a:lnTo>
                    <a:pt x="1274295" y="50936"/>
                  </a:lnTo>
                  <a:lnTo>
                    <a:pt x="1124462" y="51470"/>
                  </a:lnTo>
                  <a:lnTo>
                    <a:pt x="1487449" y="51470"/>
                  </a:lnTo>
                  <a:lnTo>
                    <a:pt x="1487449" y="46228"/>
                  </a:lnTo>
                  <a:close/>
                </a:path>
              </a:pathLst>
            </a:custGeom>
            <a:solidFill>
              <a:srgbClr val="FFFFFF">
                <a:alpha val="72999"/>
              </a:srgbClr>
            </a:solidFill>
          </p:spPr>
          <p:txBody>
            <a:bodyPr wrap="square" lIns="0" tIns="0" rIns="0" bIns="0" rtlCol="0"/>
            <a:lstStyle/>
            <a:p>
              <a:endParaRPr sz="1802"/>
            </a:p>
          </p:txBody>
        </p:sp>
        <p:sp>
          <p:nvSpPr>
            <p:cNvPr id="19" name="object 19"/>
            <p:cNvSpPr/>
            <p:nvPr/>
          </p:nvSpPr>
          <p:spPr>
            <a:xfrm>
              <a:off x="5278848" y="1215504"/>
              <a:ext cx="4779645" cy="3229610"/>
            </a:xfrm>
            <a:custGeom>
              <a:avLst/>
              <a:gdLst/>
              <a:ahLst/>
              <a:cxnLst/>
              <a:rect l="l" t="t" r="r" b="b"/>
              <a:pathLst>
                <a:path w="4779645" h="3229610">
                  <a:moveTo>
                    <a:pt x="1591986" y="0"/>
                  </a:moveTo>
                  <a:lnTo>
                    <a:pt x="1516503" y="2742"/>
                  </a:lnTo>
                  <a:lnTo>
                    <a:pt x="1470214" y="6546"/>
                  </a:lnTo>
                  <a:lnTo>
                    <a:pt x="1424074" y="11769"/>
                  </a:lnTo>
                  <a:lnTo>
                    <a:pt x="1378099" y="18258"/>
                  </a:lnTo>
                  <a:lnTo>
                    <a:pt x="1332305" y="25860"/>
                  </a:lnTo>
                  <a:lnTo>
                    <a:pt x="1281684" y="35759"/>
                  </a:lnTo>
                  <a:lnTo>
                    <a:pt x="1231332" y="46951"/>
                  </a:lnTo>
                  <a:lnTo>
                    <a:pt x="1181280" y="59425"/>
                  </a:lnTo>
                  <a:lnTo>
                    <a:pt x="1131558" y="73173"/>
                  </a:lnTo>
                  <a:lnTo>
                    <a:pt x="1082198" y="88184"/>
                  </a:lnTo>
                  <a:lnTo>
                    <a:pt x="1033230" y="104448"/>
                  </a:lnTo>
                  <a:lnTo>
                    <a:pt x="984684" y="121958"/>
                  </a:lnTo>
                  <a:lnTo>
                    <a:pt x="936593" y="140701"/>
                  </a:lnTo>
                  <a:lnTo>
                    <a:pt x="888986" y="160670"/>
                  </a:lnTo>
                  <a:lnTo>
                    <a:pt x="846621" y="179770"/>
                  </a:lnTo>
                  <a:lnTo>
                    <a:pt x="804711" y="199877"/>
                  </a:lnTo>
                  <a:lnTo>
                    <a:pt x="763294" y="221006"/>
                  </a:lnTo>
                  <a:lnTo>
                    <a:pt x="722408" y="243171"/>
                  </a:lnTo>
                  <a:lnTo>
                    <a:pt x="682091" y="266385"/>
                  </a:lnTo>
                  <a:lnTo>
                    <a:pt x="642453" y="290776"/>
                  </a:lnTo>
                  <a:lnTo>
                    <a:pt x="603502" y="316278"/>
                  </a:lnTo>
                  <a:lnTo>
                    <a:pt x="565284" y="342887"/>
                  </a:lnTo>
                  <a:lnTo>
                    <a:pt x="527843" y="370601"/>
                  </a:lnTo>
                  <a:lnTo>
                    <a:pt x="491222" y="399418"/>
                  </a:lnTo>
                  <a:lnTo>
                    <a:pt x="455492" y="429356"/>
                  </a:lnTo>
                  <a:lnTo>
                    <a:pt x="420704" y="460416"/>
                  </a:lnTo>
                  <a:lnTo>
                    <a:pt x="386921" y="492593"/>
                  </a:lnTo>
                  <a:lnTo>
                    <a:pt x="354209" y="525882"/>
                  </a:lnTo>
                  <a:lnTo>
                    <a:pt x="322630" y="560276"/>
                  </a:lnTo>
                  <a:lnTo>
                    <a:pt x="292385" y="595864"/>
                  </a:lnTo>
                  <a:lnTo>
                    <a:pt x="263410" y="632517"/>
                  </a:lnTo>
                  <a:lnTo>
                    <a:pt x="235761" y="670199"/>
                  </a:lnTo>
                  <a:lnTo>
                    <a:pt x="209495" y="708872"/>
                  </a:lnTo>
                  <a:lnTo>
                    <a:pt x="184670" y="748503"/>
                  </a:lnTo>
                  <a:lnTo>
                    <a:pt x="158779" y="793577"/>
                  </a:lnTo>
                  <a:lnTo>
                    <a:pt x="134843" y="839712"/>
                  </a:lnTo>
                  <a:lnTo>
                    <a:pt x="112871" y="886816"/>
                  </a:lnTo>
                  <a:lnTo>
                    <a:pt x="92870" y="934797"/>
                  </a:lnTo>
                  <a:lnTo>
                    <a:pt x="74852" y="983563"/>
                  </a:lnTo>
                  <a:lnTo>
                    <a:pt x="58823" y="1033023"/>
                  </a:lnTo>
                  <a:lnTo>
                    <a:pt x="44794" y="1083085"/>
                  </a:lnTo>
                  <a:lnTo>
                    <a:pt x="32773" y="1133656"/>
                  </a:lnTo>
                  <a:lnTo>
                    <a:pt x="22770" y="1184646"/>
                  </a:lnTo>
                  <a:lnTo>
                    <a:pt x="15344" y="1230811"/>
                  </a:lnTo>
                  <a:lnTo>
                    <a:pt x="9352" y="1277179"/>
                  </a:lnTo>
                  <a:lnTo>
                    <a:pt x="4813" y="1323702"/>
                  </a:lnTo>
                  <a:lnTo>
                    <a:pt x="1745" y="1370335"/>
                  </a:lnTo>
                  <a:lnTo>
                    <a:pt x="164" y="1417031"/>
                  </a:lnTo>
                  <a:lnTo>
                    <a:pt x="0" y="1463731"/>
                  </a:lnTo>
                  <a:lnTo>
                    <a:pt x="1078" y="1510398"/>
                  </a:lnTo>
                  <a:lnTo>
                    <a:pt x="3334" y="1557009"/>
                  </a:lnTo>
                  <a:lnTo>
                    <a:pt x="6705" y="1603541"/>
                  </a:lnTo>
                  <a:lnTo>
                    <a:pt x="11124" y="1649974"/>
                  </a:lnTo>
                  <a:lnTo>
                    <a:pt x="16764" y="1696269"/>
                  </a:lnTo>
                  <a:lnTo>
                    <a:pt x="23564" y="1742381"/>
                  </a:lnTo>
                  <a:lnTo>
                    <a:pt x="31366" y="1788323"/>
                  </a:lnTo>
                  <a:lnTo>
                    <a:pt x="40011" y="1834106"/>
                  </a:lnTo>
                  <a:lnTo>
                    <a:pt x="49339" y="1879742"/>
                  </a:lnTo>
                  <a:lnTo>
                    <a:pt x="62705" y="1936392"/>
                  </a:lnTo>
                  <a:lnTo>
                    <a:pt x="93662" y="2048843"/>
                  </a:lnTo>
                  <a:lnTo>
                    <a:pt x="131355" y="2159371"/>
                  </a:lnTo>
                  <a:lnTo>
                    <a:pt x="164946" y="2240361"/>
                  </a:lnTo>
                  <a:lnTo>
                    <a:pt x="209208" y="2332638"/>
                  </a:lnTo>
                  <a:lnTo>
                    <a:pt x="259435" y="2421905"/>
                  </a:lnTo>
                  <a:lnTo>
                    <a:pt x="307469" y="2495449"/>
                  </a:lnTo>
                  <a:lnTo>
                    <a:pt x="359812" y="2566022"/>
                  </a:lnTo>
                  <a:lnTo>
                    <a:pt x="425780" y="2644515"/>
                  </a:lnTo>
                  <a:lnTo>
                    <a:pt x="497166" y="2718158"/>
                  </a:lnTo>
                  <a:lnTo>
                    <a:pt x="562431" y="2777074"/>
                  </a:lnTo>
                  <a:lnTo>
                    <a:pt x="631108" y="2831925"/>
                  </a:lnTo>
                  <a:lnTo>
                    <a:pt x="697503" y="2878910"/>
                  </a:lnTo>
                  <a:lnTo>
                    <a:pt x="741093" y="2907346"/>
                  </a:lnTo>
                  <a:lnTo>
                    <a:pt x="785508" y="2934455"/>
                  </a:lnTo>
                  <a:lnTo>
                    <a:pt x="830701" y="2960225"/>
                  </a:lnTo>
                  <a:lnTo>
                    <a:pt x="876627" y="2984644"/>
                  </a:lnTo>
                  <a:lnTo>
                    <a:pt x="923237" y="3007698"/>
                  </a:lnTo>
                  <a:lnTo>
                    <a:pt x="970486" y="3029376"/>
                  </a:lnTo>
                  <a:lnTo>
                    <a:pt x="1018326" y="3049664"/>
                  </a:lnTo>
                  <a:lnTo>
                    <a:pt x="1066710" y="3068551"/>
                  </a:lnTo>
                  <a:lnTo>
                    <a:pt x="1115557" y="3086190"/>
                  </a:lnTo>
                  <a:lnTo>
                    <a:pt x="1164791" y="3102614"/>
                  </a:lnTo>
                  <a:lnTo>
                    <a:pt x="1214380" y="3117860"/>
                  </a:lnTo>
                  <a:lnTo>
                    <a:pt x="1264289" y="3131966"/>
                  </a:lnTo>
                  <a:lnTo>
                    <a:pt x="1314483" y="3144969"/>
                  </a:lnTo>
                  <a:lnTo>
                    <a:pt x="1364929" y="3156907"/>
                  </a:lnTo>
                  <a:lnTo>
                    <a:pt x="1415592" y="3167816"/>
                  </a:lnTo>
                  <a:lnTo>
                    <a:pt x="1466438" y="3177734"/>
                  </a:lnTo>
                  <a:lnTo>
                    <a:pt x="1517433" y="3186699"/>
                  </a:lnTo>
                  <a:lnTo>
                    <a:pt x="1568587" y="3194713"/>
                  </a:lnTo>
                  <a:lnTo>
                    <a:pt x="1619855" y="3201823"/>
                  </a:lnTo>
                  <a:lnTo>
                    <a:pt x="1671223" y="3208054"/>
                  </a:lnTo>
                  <a:lnTo>
                    <a:pt x="1722674" y="3213434"/>
                  </a:lnTo>
                  <a:lnTo>
                    <a:pt x="1774195" y="3217989"/>
                  </a:lnTo>
                  <a:lnTo>
                    <a:pt x="1825771" y="3221746"/>
                  </a:lnTo>
                  <a:lnTo>
                    <a:pt x="1877387" y="3224731"/>
                  </a:lnTo>
                  <a:lnTo>
                    <a:pt x="1929028" y="3226972"/>
                  </a:lnTo>
                  <a:lnTo>
                    <a:pt x="1980678" y="3228495"/>
                  </a:lnTo>
                  <a:lnTo>
                    <a:pt x="2032359" y="3229286"/>
                  </a:lnTo>
                  <a:lnTo>
                    <a:pt x="2084024" y="3229419"/>
                  </a:lnTo>
                  <a:lnTo>
                    <a:pt x="2135669" y="3228908"/>
                  </a:lnTo>
                  <a:lnTo>
                    <a:pt x="2187291" y="3227770"/>
                  </a:lnTo>
                  <a:lnTo>
                    <a:pt x="2238885" y="3226021"/>
                  </a:lnTo>
                  <a:lnTo>
                    <a:pt x="2290448" y="3223676"/>
                  </a:lnTo>
                  <a:lnTo>
                    <a:pt x="2341975" y="3220751"/>
                  </a:lnTo>
                  <a:lnTo>
                    <a:pt x="2393462" y="3217262"/>
                  </a:lnTo>
                  <a:lnTo>
                    <a:pt x="2444906" y="3213225"/>
                  </a:lnTo>
                  <a:lnTo>
                    <a:pt x="2496302" y="3208656"/>
                  </a:lnTo>
                  <a:lnTo>
                    <a:pt x="2547647" y="3203570"/>
                  </a:lnTo>
                  <a:lnTo>
                    <a:pt x="2598936" y="3197983"/>
                  </a:lnTo>
                  <a:lnTo>
                    <a:pt x="2650165" y="3191912"/>
                  </a:lnTo>
                  <a:lnTo>
                    <a:pt x="2701331" y="3185371"/>
                  </a:lnTo>
                  <a:lnTo>
                    <a:pt x="2752429" y="3178377"/>
                  </a:lnTo>
                  <a:lnTo>
                    <a:pt x="2803455" y="3170946"/>
                  </a:lnTo>
                  <a:lnTo>
                    <a:pt x="2854406" y="3163094"/>
                  </a:lnTo>
                  <a:lnTo>
                    <a:pt x="2905276" y="3154835"/>
                  </a:lnTo>
                  <a:lnTo>
                    <a:pt x="2956088" y="3146126"/>
                  </a:lnTo>
                  <a:lnTo>
                    <a:pt x="3006829" y="3137034"/>
                  </a:lnTo>
                  <a:lnTo>
                    <a:pt x="3057496" y="3127561"/>
                  </a:lnTo>
                  <a:lnTo>
                    <a:pt x="3108087" y="3117708"/>
                  </a:lnTo>
                  <a:lnTo>
                    <a:pt x="3158599" y="3107476"/>
                  </a:lnTo>
                  <a:lnTo>
                    <a:pt x="3209029" y="3096867"/>
                  </a:lnTo>
                  <a:lnTo>
                    <a:pt x="3259377" y="3085881"/>
                  </a:lnTo>
                  <a:lnTo>
                    <a:pt x="3309637" y="3074520"/>
                  </a:lnTo>
                  <a:lnTo>
                    <a:pt x="3359809" y="3062785"/>
                  </a:lnTo>
                  <a:lnTo>
                    <a:pt x="3409882" y="3050654"/>
                  </a:lnTo>
                  <a:lnTo>
                    <a:pt x="3459872" y="3038199"/>
                  </a:lnTo>
                  <a:lnTo>
                    <a:pt x="3509779" y="3025427"/>
                  </a:lnTo>
                  <a:lnTo>
                    <a:pt x="3559602" y="3012342"/>
                  </a:lnTo>
                  <a:lnTo>
                    <a:pt x="3609341" y="2998951"/>
                  </a:lnTo>
                  <a:lnTo>
                    <a:pt x="3658997" y="2985260"/>
                  </a:lnTo>
                  <a:lnTo>
                    <a:pt x="3708569" y="2971274"/>
                  </a:lnTo>
                  <a:lnTo>
                    <a:pt x="3758056" y="2956999"/>
                  </a:lnTo>
                  <a:lnTo>
                    <a:pt x="3856792" y="2927647"/>
                  </a:lnTo>
                  <a:lnTo>
                    <a:pt x="3906020" y="2912519"/>
                  </a:lnTo>
                  <a:lnTo>
                    <a:pt x="3955146" y="2897070"/>
                  </a:lnTo>
                  <a:lnTo>
                    <a:pt x="4004173" y="2881315"/>
                  </a:lnTo>
                  <a:lnTo>
                    <a:pt x="4053103" y="2865267"/>
                  </a:lnTo>
                  <a:lnTo>
                    <a:pt x="4101939" y="2848940"/>
                  </a:lnTo>
                  <a:lnTo>
                    <a:pt x="4150683" y="2832348"/>
                  </a:lnTo>
                  <a:lnTo>
                    <a:pt x="4247908" y="2798422"/>
                  </a:lnTo>
                  <a:lnTo>
                    <a:pt x="4344800" y="2763558"/>
                  </a:lnTo>
                  <a:lnTo>
                    <a:pt x="4393116" y="2745769"/>
                  </a:lnTo>
                  <a:lnTo>
                    <a:pt x="4441339" y="2727732"/>
                  </a:lnTo>
                  <a:lnTo>
                    <a:pt x="4489464" y="2709436"/>
                  </a:lnTo>
                  <a:lnTo>
                    <a:pt x="4537484" y="2690873"/>
                  </a:lnTo>
                  <a:lnTo>
                    <a:pt x="4585394" y="2672033"/>
                  </a:lnTo>
                  <a:lnTo>
                    <a:pt x="4633189" y="2652908"/>
                  </a:lnTo>
                  <a:lnTo>
                    <a:pt x="4728468" y="2613896"/>
                  </a:lnTo>
                  <a:lnTo>
                    <a:pt x="4779551" y="2592555"/>
                  </a:lnTo>
                  <a:lnTo>
                    <a:pt x="4779551" y="2535124"/>
                  </a:lnTo>
                  <a:lnTo>
                    <a:pt x="4708195" y="2564852"/>
                  </a:lnTo>
                  <a:lnTo>
                    <a:pt x="4613341" y="2603537"/>
                  </a:lnTo>
                  <a:lnTo>
                    <a:pt x="4565796" y="2622585"/>
                  </a:lnTo>
                  <a:lnTo>
                    <a:pt x="4518152" y="2641381"/>
                  </a:lnTo>
                  <a:lnTo>
                    <a:pt x="4470411" y="2659926"/>
                  </a:lnTo>
                  <a:lnTo>
                    <a:pt x="4422574" y="2678220"/>
                  </a:lnTo>
                  <a:lnTo>
                    <a:pt x="4374644" y="2696265"/>
                  </a:lnTo>
                  <a:lnTo>
                    <a:pt x="4326624" y="2714060"/>
                  </a:lnTo>
                  <a:lnTo>
                    <a:pt x="4278514" y="2731607"/>
                  </a:lnTo>
                  <a:lnTo>
                    <a:pt x="4182039" y="2765982"/>
                  </a:lnTo>
                  <a:lnTo>
                    <a:pt x="4133677" y="2782822"/>
                  </a:lnTo>
                  <a:lnTo>
                    <a:pt x="4085230" y="2799411"/>
                  </a:lnTo>
                  <a:lnTo>
                    <a:pt x="4036695" y="2815735"/>
                  </a:lnTo>
                  <a:lnTo>
                    <a:pt x="3988070" y="2831781"/>
                  </a:lnTo>
                  <a:lnTo>
                    <a:pt x="3939352" y="2847535"/>
                  </a:lnTo>
                  <a:lnTo>
                    <a:pt x="3890538" y="2862984"/>
                  </a:lnTo>
                  <a:lnTo>
                    <a:pt x="3841626" y="2878113"/>
                  </a:lnTo>
                  <a:lnTo>
                    <a:pt x="3743533" y="2907470"/>
                  </a:lnTo>
                  <a:lnTo>
                    <a:pt x="3694374" y="2921747"/>
                  </a:lnTo>
                  <a:lnTo>
                    <a:pt x="3645133" y="2935738"/>
                  </a:lnTo>
                  <a:lnTo>
                    <a:pt x="3595813" y="2949435"/>
                  </a:lnTo>
                  <a:lnTo>
                    <a:pt x="3546413" y="2962834"/>
                  </a:lnTo>
                  <a:lnTo>
                    <a:pt x="3496934" y="2975927"/>
                  </a:lnTo>
                  <a:lnTo>
                    <a:pt x="3447376" y="2988709"/>
                  </a:lnTo>
                  <a:lnTo>
                    <a:pt x="3397739" y="3001175"/>
                  </a:lnTo>
                  <a:lnTo>
                    <a:pt x="3348024" y="3013319"/>
                  </a:lnTo>
                  <a:lnTo>
                    <a:pt x="3298214" y="3025063"/>
                  </a:lnTo>
                  <a:lnTo>
                    <a:pt x="3248322" y="3036435"/>
                  </a:lnTo>
                  <a:lnTo>
                    <a:pt x="3198350" y="3047434"/>
                  </a:lnTo>
                  <a:lnTo>
                    <a:pt x="3148301" y="3058059"/>
                  </a:lnTo>
                  <a:lnTo>
                    <a:pt x="3098177" y="3068307"/>
                  </a:lnTo>
                  <a:lnTo>
                    <a:pt x="3047982" y="3078179"/>
                  </a:lnTo>
                  <a:lnTo>
                    <a:pt x="2997718" y="3087673"/>
                  </a:lnTo>
                  <a:lnTo>
                    <a:pt x="2947389" y="3096787"/>
                  </a:lnTo>
                  <a:lnTo>
                    <a:pt x="2896996" y="3105521"/>
                  </a:lnTo>
                  <a:lnTo>
                    <a:pt x="2846552" y="3113806"/>
                  </a:lnTo>
                  <a:lnTo>
                    <a:pt x="2796036" y="3121686"/>
                  </a:lnTo>
                  <a:lnTo>
                    <a:pt x="2745452" y="3129147"/>
                  </a:lnTo>
                  <a:lnTo>
                    <a:pt x="2694805" y="3136174"/>
                  </a:lnTo>
                  <a:lnTo>
                    <a:pt x="2644100" y="3142749"/>
                  </a:lnTo>
                  <a:lnTo>
                    <a:pt x="2593341" y="3148859"/>
                  </a:lnTo>
                  <a:lnTo>
                    <a:pt x="2542532" y="3154487"/>
                  </a:lnTo>
                  <a:lnTo>
                    <a:pt x="2491679" y="3159619"/>
                  </a:lnTo>
                  <a:lnTo>
                    <a:pt x="2440787" y="3164238"/>
                  </a:lnTo>
                  <a:lnTo>
                    <a:pt x="2389859" y="3168329"/>
                  </a:lnTo>
                  <a:lnTo>
                    <a:pt x="2338900" y="3171877"/>
                  </a:lnTo>
                  <a:lnTo>
                    <a:pt x="2287915" y="3174866"/>
                  </a:lnTo>
                  <a:lnTo>
                    <a:pt x="2236909" y="3177280"/>
                  </a:lnTo>
                  <a:lnTo>
                    <a:pt x="2185886" y="3179105"/>
                  </a:lnTo>
                  <a:lnTo>
                    <a:pt x="2134851" y="3180325"/>
                  </a:lnTo>
                  <a:lnTo>
                    <a:pt x="2083809" y="3180924"/>
                  </a:lnTo>
                  <a:lnTo>
                    <a:pt x="2032763" y="3180886"/>
                  </a:lnTo>
                  <a:lnTo>
                    <a:pt x="1981720" y="3180197"/>
                  </a:lnTo>
                  <a:lnTo>
                    <a:pt x="1930780" y="3178783"/>
                  </a:lnTo>
                  <a:lnTo>
                    <a:pt x="1879838" y="3176664"/>
                  </a:lnTo>
                  <a:lnTo>
                    <a:pt x="1828917" y="3173815"/>
                  </a:lnTo>
                  <a:lnTo>
                    <a:pt x="1778039" y="3170208"/>
                  </a:lnTo>
                  <a:lnTo>
                    <a:pt x="1727227" y="3165816"/>
                  </a:lnTo>
                  <a:lnTo>
                    <a:pt x="1676503" y="3160614"/>
                  </a:lnTo>
                  <a:lnTo>
                    <a:pt x="1625891" y="3154574"/>
                  </a:lnTo>
                  <a:lnTo>
                    <a:pt x="1575412" y="3147670"/>
                  </a:lnTo>
                  <a:lnTo>
                    <a:pt x="1525090" y="3139874"/>
                  </a:lnTo>
                  <a:lnTo>
                    <a:pt x="1474947" y="3131161"/>
                  </a:lnTo>
                  <a:lnTo>
                    <a:pt x="1425005" y="3121504"/>
                  </a:lnTo>
                  <a:lnTo>
                    <a:pt x="1375288" y="3110876"/>
                  </a:lnTo>
                  <a:lnTo>
                    <a:pt x="1325818" y="3099250"/>
                  </a:lnTo>
                  <a:lnTo>
                    <a:pt x="1276618" y="3086599"/>
                  </a:lnTo>
                  <a:lnTo>
                    <a:pt x="1227710" y="3072897"/>
                  </a:lnTo>
                  <a:lnTo>
                    <a:pt x="1179117" y="3058118"/>
                  </a:lnTo>
                  <a:lnTo>
                    <a:pt x="1130861" y="3042234"/>
                  </a:lnTo>
                  <a:lnTo>
                    <a:pt x="1082966" y="3025219"/>
                  </a:lnTo>
                  <a:lnTo>
                    <a:pt x="1035592" y="3007030"/>
                  </a:lnTo>
                  <a:lnTo>
                    <a:pt x="988780" y="2987484"/>
                  </a:lnTo>
                  <a:lnTo>
                    <a:pt x="942574" y="2966591"/>
                  </a:lnTo>
                  <a:lnTo>
                    <a:pt x="897014" y="2944367"/>
                  </a:lnTo>
                  <a:lnTo>
                    <a:pt x="852142" y="2920824"/>
                  </a:lnTo>
                  <a:lnTo>
                    <a:pt x="808001" y="2895975"/>
                  </a:lnTo>
                  <a:lnTo>
                    <a:pt x="764632" y="2869834"/>
                  </a:lnTo>
                  <a:lnTo>
                    <a:pt x="722076" y="2842413"/>
                  </a:lnTo>
                  <a:lnTo>
                    <a:pt x="668666" y="2805632"/>
                  </a:lnTo>
                  <a:lnTo>
                    <a:pt x="601334" y="2753102"/>
                  </a:lnTo>
                  <a:lnTo>
                    <a:pt x="526541" y="2687335"/>
                  </a:lnTo>
                  <a:lnTo>
                    <a:pt x="466470" y="2626667"/>
                  </a:lnTo>
                  <a:lnTo>
                    <a:pt x="410142" y="2562519"/>
                  </a:lnTo>
                  <a:lnTo>
                    <a:pt x="349197" y="2483705"/>
                  </a:lnTo>
                  <a:lnTo>
                    <a:pt x="301704" y="2412689"/>
                  </a:lnTo>
                  <a:lnTo>
                    <a:pt x="251316" y="2326632"/>
                  </a:lnTo>
                  <a:lnTo>
                    <a:pt x="212984" y="2250163"/>
                  </a:lnTo>
                  <a:lnTo>
                    <a:pt x="167664" y="2145414"/>
                  </a:lnTo>
                  <a:lnTo>
                    <a:pt x="134342" y="2051148"/>
                  </a:lnTo>
                  <a:lnTo>
                    <a:pt x="106311" y="1955093"/>
                  </a:lnTo>
                  <a:lnTo>
                    <a:pt x="85737" y="1871614"/>
                  </a:lnTo>
                  <a:lnTo>
                    <a:pt x="76313" y="1826759"/>
                  </a:lnTo>
                  <a:lnTo>
                    <a:pt x="67560" y="1781769"/>
                  </a:lnTo>
                  <a:lnTo>
                    <a:pt x="59636" y="1736640"/>
                  </a:lnTo>
                  <a:lnTo>
                    <a:pt x="52697" y="1691364"/>
                  </a:lnTo>
                  <a:lnTo>
                    <a:pt x="46900" y="1645935"/>
                  </a:lnTo>
                  <a:lnTo>
                    <a:pt x="42317" y="1600390"/>
                  </a:lnTo>
                  <a:lnTo>
                    <a:pt x="38761" y="1554765"/>
                  </a:lnTo>
                  <a:lnTo>
                    <a:pt x="36295" y="1509084"/>
                  </a:lnTo>
                  <a:lnTo>
                    <a:pt x="34982" y="1463369"/>
                  </a:lnTo>
                  <a:lnTo>
                    <a:pt x="34886" y="1417640"/>
                  </a:lnTo>
                  <a:lnTo>
                    <a:pt x="36177" y="1371947"/>
                  </a:lnTo>
                  <a:lnTo>
                    <a:pt x="38924" y="1326336"/>
                  </a:lnTo>
                  <a:lnTo>
                    <a:pt x="43108" y="1280848"/>
                  </a:lnTo>
                  <a:lnTo>
                    <a:pt x="48711" y="1235526"/>
                  </a:lnTo>
                  <a:lnTo>
                    <a:pt x="55714" y="1190412"/>
                  </a:lnTo>
                  <a:lnTo>
                    <a:pt x="65239" y="1140615"/>
                  </a:lnTo>
                  <a:lnTo>
                    <a:pt x="76679" y="1091223"/>
                  </a:lnTo>
                  <a:lnTo>
                    <a:pt x="90034" y="1042317"/>
                  </a:lnTo>
                  <a:lnTo>
                    <a:pt x="105303" y="993983"/>
                  </a:lnTo>
                  <a:lnTo>
                    <a:pt x="122488" y="946303"/>
                  </a:lnTo>
                  <a:lnTo>
                    <a:pt x="141587" y="899362"/>
                  </a:lnTo>
                  <a:lnTo>
                    <a:pt x="162601" y="853243"/>
                  </a:lnTo>
                  <a:lnTo>
                    <a:pt x="185530" y="808030"/>
                  </a:lnTo>
                  <a:lnTo>
                    <a:pt x="210375" y="763806"/>
                  </a:lnTo>
                  <a:lnTo>
                    <a:pt x="234256" y="724895"/>
                  </a:lnTo>
                  <a:lnTo>
                    <a:pt x="259567" y="686884"/>
                  </a:lnTo>
                  <a:lnTo>
                    <a:pt x="286256" y="649809"/>
                  </a:lnTo>
                  <a:lnTo>
                    <a:pt x="314271" y="613703"/>
                  </a:lnTo>
                  <a:lnTo>
                    <a:pt x="343559" y="578602"/>
                  </a:lnTo>
                  <a:lnTo>
                    <a:pt x="374183" y="544629"/>
                  </a:lnTo>
                  <a:lnTo>
                    <a:pt x="405952" y="511705"/>
                  </a:lnTo>
                  <a:lnTo>
                    <a:pt x="438805" y="479839"/>
                  </a:lnTo>
                  <a:lnTo>
                    <a:pt x="472680" y="449036"/>
                  </a:lnTo>
                  <a:lnTo>
                    <a:pt x="507516" y="419306"/>
                  </a:lnTo>
                  <a:lnTo>
                    <a:pt x="543270" y="390647"/>
                  </a:lnTo>
                  <a:lnTo>
                    <a:pt x="579864" y="363042"/>
                  </a:lnTo>
                  <a:lnTo>
                    <a:pt x="617255" y="336498"/>
                  </a:lnTo>
                  <a:lnTo>
                    <a:pt x="655401" y="311021"/>
                  </a:lnTo>
                  <a:lnTo>
                    <a:pt x="694257" y="286616"/>
                  </a:lnTo>
                  <a:lnTo>
                    <a:pt x="733831" y="263349"/>
                  </a:lnTo>
                  <a:lnTo>
                    <a:pt x="773996" y="241102"/>
                  </a:lnTo>
                  <a:lnTo>
                    <a:pt x="814716" y="219862"/>
                  </a:lnTo>
                  <a:lnTo>
                    <a:pt x="855954" y="199618"/>
                  </a:lnTo>
                  <a:lnTo>
                    <a:pt x="897673" y="180355"/>
                  </a:lnTo>
                  <a:lnTo>
                    <a:pt x="944574" y="160154"/>
                  </a:lnTo>
                  <a:lnTo>
                    <a:pt x="991992" y="141174"/>
                  </a:lnTo>
                  <a:lnTo>
                    <a:pt x="1039893" y="123416"/>
                  </a:lnTo>
                  <a:lnTo>
                    <a:pt x="1088240" y="106883"/>
                  </a:lnTo>
                  <a:lnTo>
                    <a:pt x="1136998" y="91575"/>
                  </a:lnTo>
                  <a:lnTo>
                    <a:pt x="1186132" y="77495"/>
                  </a:lnTo>
                  <a:lnTo>
                    <a:pt x="1235605" y="64644"/>
                  </a:lnTo>
                  <a:lnTo>
                    <a:pt x="1285383" y="53024"/>
                  </a:lnTo>
                  <a:lnTo>
                    <a:pt x="1335429" y="42637"/>
                  </a:lnTo>
                  <a:lnTo>
                    <a:pt x="1380711" y="34554"/>
                  </a:lnTo>
                  <a:lnTo>
                    <a:pt x="1426179" y="27571"/>
                  </a:lnTo>
                  <a:lnTo>
                    <a:pt x="1471809" y="21839"/>
                  </a:lnTo>
                  <a:lnTo>
                    <a:pt x="1517573" y="17514"/>
                  </a:lnTo>
                  <a:lnTo>
                    <a:pt x="1563445" y="14747"/>
                  </a:lnTo>
                  <a:lnTo>
                    <a:pt x="1620811" y="13823"/>
                  </a:lnTo>
                  <a:lnTo>
                    <a:pt x="1649445" y="14669"/>
                  </a:lnTo>
                  <a:lnTo>
                    <a:pt x="1692200" y="17989"/>
                  </a:lnTo>
                  <a:lnTo>
                    <a:pt x="1734273" y="24920"/>
                  </a:lnTo>
                  <a:lnTo>
                    <a:pt x="1774205" y="37731"/>
                  </a:lnTo>
                  <a:lnTo>
                    <a:pt x="1786114" y="44275"/>
                  </a:lnTo>
                  <a:lnTo>
                    <a:pt x="1792528" y="34813"/>
                  </a:lnTo>
                  <a:lnTo>
                    <a:pt x="1751292" y="16779"/>
                  </a:lnTo>
                  <a:lnTo>
                    <a:pt x="1708208" y="7472"/>
                  </a:lnTo>
                  <a:lnTo>
                    <a:pt x="1650157" y="1497"/>
                  </a:lnTo>
                  <a:lnTo>
                    <a:pt x="1621072" y="279"/>
                  </a:lnTo>
                  <a:lnTo>
                    <a:pt x="1591986" y="0"/>
                  </a:lnTo>
                  <a:close/>
                </a:path>
              </a:pathLst>
            </a:custGeom>
            <a:solidFill>
              <a:srgbClr val="7693CB"/>
            </a:solidFill>
          </p:spPr>
          <p:txBody>
            <a:bodyPr wrap="square" lIns="0" tIns="0" rIns="0" bIns="0" rtlCol="0"/>
            <a:lstStyle/>
            <a:p>
              <a:endParaRPr sz="1802"/>
            </a:p>
          </p:txBody>
        </p:sp>
        <p:pic>
          <p:nvPicPr>
            <p:cNvPr id="20" name="object 20"/>
            <p:cNvPicPr/>
            <p:nvPr/>
          </p:nvPicPr>
          <p:blipFill>
            <a:blip r:embed="rId11" cstate="print"/>
            <a:stretch>
              <a:fillRect/>
            </a:stretch>
          </p:blipFill>
          <p:spPr>
            <a:xfrm>
              <a:off x="9590875" y="3840480"/>
              <a:ext cx="467525" cy="790930"/>
            </a:xfrm>
            <a:prstGeom prst="rect">
              <a:avLst/>
            </a:prstGeom>
          </p:spPr>
        </p:pic>
        <p:pic>
          <p:nvPicPr>
            <p:cNvPr id="21" name="object 21"/>
            <p:cNvPicPr/>
            <p:nvPr/>
          </p:nvPicPr>
          <p:blipFill>
            <a:blip r:embed="rId12" cstate="print"/>
            <a:stretch>
              <a:fillRect/>
            </a:stretch>
          </p:blipFill>
          <p:spPr>
            <a:xfrm>
              <a:off x="8356600" y="4055236"/>
              <a:ext cx="1200862" cy="895697"/>
            </a:xfrm>
            <a:prstGeom prst="rect">
              <a:avLst/>
            </a:prstGeom>
          </p:spPr>
        </p:pic>
        <p:pic>
          <p:nvPicPr>
            <p:cNvPr id="22" name="object 22"/>
            <p:cNvPicPr/>
            <p:nvPr/>
          </p:nvPicPr>
          <p:blipFill>
            <a:blip r:embed="rId13" cstate="print"/>
            <a:stretch>
              <a:fillRect/>
            </a:stretch>
          </p:blipFill>
          <p:spPr>
            <a:xfrm>
              <a:off x="7755584" y="4407776"/>
              <a:ext cx="522023" cy="627597"/>
            </a:xfrm>
            <a:prstGeom prst="rect">
              <a:avLst/>
            </a:prstGeom>
          </p:spPr>
        </p:pic>
        <p:pic>
          <p:nvPicPr>
            <p:cNvPr id="23" name="object 23"/>
            <p:cNvPicPr/>
            <p:nvPr/>
          </p:nvPicPr>
          <p:blipFill>
            <a:blip r:embed="rId14" cstate="print"/>
            <a:stretch>
              <a:fillRect/>
            </a:stretch>
          </p:blipFill>
          <p:spPr>
            <a:xfrm>
              <a:off x="7153922" y="4479061"/>
              <a:ext cx="499744" cy="563659"/>
            </a:xfrm>
            <a:prstGeom prst="rect">
              <a:avLst/>
            </a:prstGeom>
          </p:spPr>
        </p:pic>
        <p:pic>
          <p:nvPicPr>
            <p:cNvPr id="24" name="object 24"/>
            <p:cNvPicPr/>
            <p:nvPr/>
          </p:nvPicPr>
          <p:blipFill>
            <a:blip r:embed="rId15" cstate="print"/>
            <a:stretch>
              <a:fillRect/>
            </a:stretch>
          </p:blipFill>
          <p:spPr>
            <a:xfrm>
              <a:off x="6621234" y="4427245"/>
              <a:ext cx="460565" cy="610716"/>
            </a:xfrm>
            <a:prstGeom prst="rect">
              <a:avLst/>
            </a:prstGeom>
          </p:spPr>
        </p:pic>
        <p:sp>
          <p:nvSpPr>
            <p:cNvPr id="25" name="object 25"/>
            <p:cNvSpPr/>
            <p:nvPr/>
          </p:nvSpPr>
          <p:spPr>
            <a:xfrm>
              <a:off x="5863155" y="4151800"/>
              <a:ext cx="683260" cy="791210"/>
            </a:xfrm>
            <a:custGeom>
              <a:avLst/>
              <a:gdLst/>
              <a:ahLst/>
              <a:cxnLst/>
              <a:rect l="l" t="t" r="r" b="b"/>
              <a:pathLst>
                <a:path w="683259" h="791210">
                  <a:moveTo>
                    <a:pt x="85207" y="0"/>
                  </a:moveTo>
                  <a:lnTo>
                    <a:pt x="13864" y="272271"/>
                  </a:lnTo>
                  <a:lnTo>
                    <a:pt x="0" y="443955"/>
                  </a:lnTo>
                  <a:lnTo>
                    <a:pt x="52539" y="587885"/>
                  </a:lnTo>
                  <a:lnTo>
                    <a:pt x="180406" y="776897"/>
                  </a:lnTo>
                  <a:lnTo>
                    <a:pt x="188434" y="784911"/>
                  </a:lnTo>
                  <a:lnTo>
                    <a:pt x="198350" y="789733"/>
                  </a:lnTo>
                  <a:lnTo>
                    <a:pt x="209272" y="791073"/>
                  </a:lnTo>
                  <a:lnTo>
                    <a:pt x="220322" y="788644"/>
                  </a:lnTo>
                  <a:lnTo>
                    <a:pt x="264445" y="768753"/>
                  </a:lnTo>
                  <a:lnTo>
                    <a:pt x="324423" y="736011"/>
                  </a:lnTo>
                  <a:lnTo>
                    <a:pt x="358578" y="714353"/>
                  </a:lnTo>
                  <a:lnTo>
                    <a:pt x="394560" y="688921"/>
                  </a:lnTo>
                  <a:lnTo>
                    <a:pt x="431656" y="659528"/>
                  </a:lnTo>
                  <a:lnTo>
                    <a:pt x="469156" y="625987"/>
                  </a:lnTo>
                  <a:lnTo>
                    <a:pt x="506346" y="588110"/>
                  </a:lnTo>
                  <a:lnTo>
                    <a:pt x="542514" y="545710"/>
                  </a:lnTo>
                  <a:lnTo>
                    <a:pt x="576948" y="498600"/>
                  </a:lnTo>
                  <a:lnTo>
                    <a:pt x="608935" y="446594"/>
                  </a:lnTo>
                  <a:lnTo>
                    <a:pt x="637764" y="389503"/>
                  </a:lnTo>
                  <a:lnTo>
                    <a:pt x="662723" y="327141"/>
                  </a:lnTo>
                  <a:lnTo>
                    <a:pt x="683098" y="259321"/>
                  </a:lnTo>
                  <a:lnTo>
                    <a:pt x="439412" y="196040"/>
                  </a:lnTo>
                  <a:lnTo>
                    <a:pt x="295903" y="147934"/>
                  </a:lnTo>
                  <a:lnTo>
                    <a:pt x="196519" y="90691"/>
                  </a:lnTo>
                  <a:lnTo>
                    <a:pt x="85207" y="0"/>
                  </a:lnTo>
                  <a:close/>
                </a:path>
              </a:pathLst>
            </a:custGeom>
            <a:solidFill>
              <a:srgbClr val="7693CB"/>
            </a:solidFill>
          </p:spPr>
          <p:txBody>
            <a:bodyPr wrap="square" lIns="0" tIns="0" rIns="0" bIns="0" rtlCol="0"/>
            <a:lstStyle/>
            <a:p>
              <a:endParaRPr sz="1802"/>
            </a:p>
          </p:txBody>
        </p:sp>
        <p:pic>
          <p:nvPicPr>
            <p:cNvPr id="26" name="object 26"/>
            <p:cNvPicPr/>
            <p:nvPr/>
          </p:nvPicPr>
          <p:blipFill>
            <a:blip r:embed="rId16" cstate="print"/>
            <a:stretch>
              <a:fillRect/>
            </a:stretch>
          </p:blipFill>
          <p:spPr>
            <a:xfrm>
              <a:off x="5266706" y="3661549"/>
              <a:ext cx="570302" cy="876777"/>
            </a:xfrm>
            <a:prstGeom prst="rect">
              <a:avLst/>
            </a:prstGeom>
          </p:spPr>
        </p:pic>
        <p:sp>
          <p:nvSpPr>
            <p:cNvPr id="27" name="object 27"/>
            <p:cNvSpPr/>
            <p:nvPr/>
          </p:nvSpPr>
          <p:spPr>
            <a:xfrm>
              <a:off x="4980444" y="2886876"/>
              <a:ext cx="426720" cy="1049020"/>
            </a:xfrm>
            <a:custGeom>
              <a:avLst/>
              <a:gdLst/>
              <a:ahLst/>
              <a:cxnLst/>
              <a:rect l="l" t="t" r="r" b="b"/>
              <a:pathLst>
                <a:path w="426720" h="1049020">
                  <a:moveTo>
                    <a:pt x="241173" y="0"/>
                  </a:moveTo>
                  <a:lnTo>
                    <a:pt x="210583" y="60497"/>
                  </a:lnTo>
                  <a:lnTo>
                    <a:pt x="182555" y="120017"/>
                  </a:lnTo>
                  <a:lnTo>
                    <a:pt x="156988" y="178511"/>
                  </a:lnTo>
                  <a:lnTo>
                    <a:pt x="133781" y="235929"/>
                  </a:lnTo>
                  <a:lnTo>
                    <a:pt x="112832" y="292219"/>
                  </a:lnTo>
                  <a:lnTo>
                    <a:pt x="94041" y="347334"/>
                  </a:lnTo>
                  <a:lnTo>
                    <a:pt x="77305" y="401222"/>
                  </a:lnTo>
                  <a:lnTo>
                    <a:pt x="62525" y="453833"/>
                  </a:lnTo>
                  <a:lnTo>
                    <a:pt x="49599" y="505119"/>
                  </a:lnTo>
                  <a:lnTo>
                    <a:pt x="38425" y="555028"/>
                  </a:lnTo>
                  <a:lnTo>
                    <a:pt x="28903" y="603512"/>
                  </a:lnTo>
                  <a:lnTo>
                    <a:pt x="20932" y="650519"/>
                  </a:lnTo>
                  <a:lnTo>
                    <a:pt x="14410" y="696000"/>
                  </a:lnTo>
                  <a:lnTo>
                    <a:pt x="9236" y="739906"/>
                  </a:lnTo>
                  <a:lnTo>
                    <a:pt x="5309" y="782186"/>
                  </a:lnTo>
                  <a:lnTo>
                    <a:pt x="2528" y="822791"/>
                  </a:lnTo>
                  <a:lnTo>
                    <a:pt x="792" y="861669"/>
                  </a:lnTo>
                  <a:lnTo>
                    <a:pt x="0" y="898773"/>
                  </a:lnTo>
                  <a:lnTo>
                    <a:pt x="50" y="934051"/>
                  </a:lnTo>
                  <a:lnTo>
                    <a:pt x="841" y="967453"/>
                  </a:lnTo>
                  <a:lnTo>
                    <a:pt x="2273" y="998931"/>
                  </a:lnTo>
                  <a:lnTo>
                    <a:pt x="15314" y="1031683"/>
                  </a:lnTo>
                  <a:lnTo>
                    <a:pt x="43195" y="1048639"/>
                  </a:lnTo>
                  <a:lnTo>
                    <a:pt x="75796" y="1047201"/>
                  </a:lnTo>
                  <a:lnTo>
                    <a:pt x="102997" y="1024775"/>
                  </a:lnTo>
                  <a:lnTo>
                    <a:pt x="172299" y="917287"/>
                  </a:lnTo>
                  <a:lnTo>
                    <a:pt x="229077" y="849672"/>
                  </a:lnTo>
                  <a:lnTo>
                    <a:pt x="303641" y="793323"/>
                  </a:lnTo>
                  <a:lnTo>
                    <a:pt x="426300" y="719632"/>
                  </a:lnTo>
                  <a:lnTo>
                    <a:pt x="333175" y="512485"/>
                  </a:lnTo>
                  <a:lnTo>
                    <a:pt x="282849" y="368474"/>
                  </a:lnTo>
                  <a:lnTo>
                    <a:pt x="257967" y="220134"/>
                  </a:lnTo>
                  <a:lnTo>
                    <a:pt x="241173" y="0"/>
                  </a:lnTo>
                  <a:close/>
                </a:path>
              </a:pathLst>
            </a:custGeom>
            <a:solidFill>
              <a:srgbClr val="7693CB"/>
            </a:solidFill>
          </p:spPr>
          <p:txBody>
            <a:bodyPr wrap="square" lIns="0" tIns="0" rIns="0" bIns="0" rtlCol="0"/>
            <a:lstStyle/>
            <a:p>
              <a:endParaRPr sz="1802"/>
            </a:p>
          </p:txBody>
        </p:sp>
        <p:pic>
          <p:nvPicPr>
            <p:cNvPr id="28" name="object 28"/>
            <p:cNvPicPr/>
            <p:nvPr/>
          </p:nvPicPr>
          <p:blipFill>
            <a:blip r:embed="rId17" cstate="print"/>
            <a:stretch>
              <a:fillRect/>
            </a:stretch>
          </p:blipFill>
          <p:spPr>
            <a:xfrm>
              <a:off x="6385636" y="3194532"/>
              <a:ext cx="3672764" cy="4577867"/>
            </a:xfrm>
            <a:prstGeom prst="rect">
              <a:avLst/>
            </a:prstGeom>
          </p:spPr>
        </p:pic>
        <p:sp>
          <p:nvSpPr>
            <p:cNvPr id="29" name="object 29"/>
            <p:cNvSpPr/>
            <p:nvPr/>
          </p:nvSpPr>
          <p:spPr>
            <a:xfrm>
              <a:off x="8295787" y="2976643"/>
              <a:ext cx="1046480" cy="775970"/>
            </a:xfrm>
            <a:custGeom>
              <a:avLst/>
              <a:gdLst/>
              <a:ahLst/>
              <a:cxnLst/>
              <a:rect l="l" t="t" r="r" b="b"/>
              <a:pathLst>
                <a:path w="1046479" h="775970">
                  <a:moveTo>
                    <a:pt x="807821" y="0"/>
                  </a:moveTo>
                  <a:lnTo>
                    <a:pt x="0" y="1816"/>
                  </a:lnTo>
                  <a:lnTo>
                    <a:pt x="6613" y="40280"/>
                  </a:lnTo>
                  <a:lnTo>
                    <a:pt x="14471" y="80336"/>
                  </a:lnTo>
                  <a:lnTo>
                    <a:pt x="23661" y="121785"/>
                  </a:lnTo>
                  <a:lnTo>
                    <a:pt x="34272" y="164428"/>
                  </a:lnTo>
                  <a:lnTo>
                    <a:pt x="46390" y="208066"/>
                  </a:lnTo>
                  <a:lnTo>
                    <a:pt x="60104" y="252501"/>
                  </a:lnTo>
                  <a:lnTo>
                    <a:pt x="75501" y="297533"/>
                  </a:lnTo>
                  <a:lnTo>
                    <a:pt x="92669" y="342965"/>
                  </a:lnTo>
                  <a:lnTo>
                    <a:pt x="111694" y="388597"/>
                  </a:lnTo>
                  <a:lnTo>
                    <a:pt x="132666" y="434231"/>
                  </a:lnTo>
                  <a:lnTo>
                    <a:pt x="155671" y="479668"/>
                  </a:lnTo>
                  <a:lnTo>
                    <a:pt x="180797" y="524708"/>
                  </a:lnTo>
                  <a:lnTo>
                    <a:pt x="208131" y="569155"/>
                  </a:lnTo>
                  <a:lnTo>
                    <a:pt x="237762" y="612808"/>
                  </a:lnTo>
                  <a:lnTo>
                    <a:pt x="269777" y="655469"/>
                  </a:lnTo>
                  <a:lnTo>
                    <a:pt x="304263" y="696939"/>
                  </a:lnTo>
                  <a:lnTo>
                    <a:pt x="341308" y="737020"/>
                  </a:lnTo>
                  <a:lnTo>
                    <a:pt x="381000" y="775512"/>
                  </a:lnTo>
                  <a:lnTo>
                    <a:pt x="1046480" y="775512"/>
                  </a:lnTo>
                  <a:lnTo>
                    <a:pt x="1017507" y="736360"/>
                  </a:lnTo>
                  <a:lnTo>
                    <a:pt x="990890" y="695089"/>
                  </a:lnTo>
                  <a:lnTo>
                    <a:pt x="966533" y="651962"/>
                  </a:lnTo>
                  <a:lnTo>
                    <a:pt x="944337" y="607241"/>
                  </a:lnTo>
                  <a:lnTo>
                    <a:pt x="924204" y="561187"/>
                  </a:lnTo>
                  <a:lnTo>
                    <a:pt x="906035" y="514063"/>
                  </a:lnTo>
                  <a:lnTo>
                    <a:pt x="889734" y="466131"/>
                  </a:lnTo>
                  <a:lnTo>
                    <a:pt x="875201" y="417652"/>
                  </a:lnTo>
                  <a:lnTo>
                    <a:pt x="862338" y="368889"/>
                  </a:lnTo>
                  <a:lnTo>
                    <a:pt x="851049" y="320105"/>
                  </a:lnTo>
                  <a:lnTo>
                    <a:pt x="841234" y="271560"/>
                  </a:lnTo>
                  <a:lnTo>
                    <a:pt x="832795" y="223516"/>
                  </a:lnTo>
                  <a:lnTo>
                    <a:pt x="825636" y="176237"/>
                  </a:lnTo>
                  <a:lnTo>
                    <a:pt x="819656" y="129984"/>
                  </a:lnTo>
                  <a:lnTo>
                    <a:pt x="814759" y="85018"/>
                  </a:lnTo>
                  <a:lnTo>
                    <a:pt x="810847" y="41603"/>
                  </a:lnTo>
                  <a:lnTo>
                    <a:pt x="807821" y="0"/>
                  </a:lnTo>
                  <a:close/>
                </a:path>
              </a:pathLst>
            </a:custGeom>
            <a:solidFill>
              <a:srgbClr val="FFFFFF"/>
            </a:solidFill>
          </p:spPr>
          <p:txBody>
            <a:bodyPr wrap="square" lIns="0" tIns="0" rIns="0" bIns="0" rtlCol="0"/>
            <a:lstStyle/>
            <a:p>
              <a:endParaRPr sz="1802"/>
            </a:p>
          </p:txBody>
        </p:sp>
        <p:pic>
          <p:nvPicPr>
            <p:cNvPr id="30" name="object 30"/>
            <p:cNvPicPr/>
            <p:nvPr/>
          </p:nvPicPr>
          <p:blipFill>
            <a:blip r:embed="rId18" cstate="print"/>
            <a:stretch>
              <a:fillRect/>
            </a:stretch>
          </p:blipFill>
          <p:spPr>
            <a:xfrm>
              <a:off x="9103600" y="2974923"/>
              <a:ext cx="762723" cy="777239"/>
            </a:xfrm>
            <a:prstGeom prst="rect">
              <a:avLst/>
            </a:prstGeom>
          </p:spPr>
        </p:pic>
        <p:pic>
          <p:nvPicPr>
            <p:cNvPr id="31" name="object 31"/>
            <p:cNvPicPr/>
            <p:nvPr/>
          </p:nvPicPr>
          <p:blipFill>
            <a:blip r:embed="rId19" cstate="print"/>
            <a:stretch>
              <a:fillRect/>
            </a:stretch>
          </p:blipFill>
          <p:spPr>
            <a:xfrm>
              <a:off x="7570331" y="2978467"/>
              <a:ext cx="1106462" cy="773696"/>
            </a:xfrm>
            <a:prstGeom prst="rect">
              <a:avLst/>
            </a:prstGeom>
          </p:spPr>
        </p:pic>
        <p:sp>
          <p:nvSpPr>
            <p:cNvPr id="32" name="object 32"/>
            <p:cNvSpPr/>
            <p:nvPr/>
          </p:nvSpPr>
          <p:spPr>
            <a:xfrm>
              <a:off x="7058279" y="2974492"/>
              <a:ext cx="3000375" cy="777875"/>
            </a:xfrm>
            <a:custGeom>
              <a:avLst/>
              <a:gdLst/>
              <a:ahLst/>
              <a:cxnLst/>
              <a:rect l="l" t="t" r="r" b="b"/>
              <a:pathLst>
                <a:path w="3000375" h="777875">
                  <a:moveTo>
                    <a:pt x="992784" y="777671"/>
                  </a:moveTo>
                  <a:lnTo>
                    <a:pt x="946708" y="740676"/>
                  </a:lnTo>
                  <a:lnTo>
                    <a:pt x="903427" y="702208"/>
                  </a:lnTo>
                  <a:lnTo>
                    <a:pt x="862876" y="662470"/>
                  </a:lnTo>
                  <a:lnTo>
                    <a:pt x="824941" y="621639"/>
                  </a:lnTo>
                  <a:lnTo>
                    <a:pt x="789546" y="579894"/>
                  </a:lnTo>
                  <a:lnTo>
                    <a:pt x="756602" y="537438"/>
                  </a:lnTo>
                  <a:lnTo>
                    <a:pt x="726033" y="494461"/>
                  </a:lnTo>
                  <a:lnTo>
                    <a:pt x="697738" y="451129"/>
                  </a:lnTo>
                  <a:lnTo>
                    <a:pt x="671639" y="407644"/>
                  </a:lnTo>
                  <a:lnTo>
                    <a:pt x="647649" y="364197"/>
                  </a:lnTo>
                  <a:lnTo>
                    <a:pt x="625665" y="320967"/>
                  </a:lnTo>
                  <a:lnTo>
                    <a:pt x="605624" y="278155"/>
                  </a:lnTo>
                  <a:lnTo>
                    <a:pt x="587413" y="235927"/>
                  </a:lnTo>
                  <a:lnTo>
                    <a:pt x="570966" y="194487"/>
                  </a:lnTo>
                  <a:lnTo>
                    <a:pt x="556196" y="154012"/>
                  </a:lnTo>
                  <a:lnTo>
                    <a:pt x="543001" y="114706"/>
                  </a:lnTo>
                  <a:lnTo>
                    <a:pt x="531304" y="76746"/>
                  </a:lnTo>
                  <a:lnTo>
                    <a:pt x="512051" y="5613"/>
                  </a:lnTo>
                  <a:lnTo>
                    <a:pt x="30607" y="6692"/>
                  </a:lnTo>
                  <a:lnTo>
                    <a:pt x="0" y="290703"/>
                  </a:lnTo>
                  <a:lnTo>
                    <a:pt x="52857" y="465683"/>
                  </a:lnTo>
                  <a:lnTo>
                    <a:pt x="245922" y="603923"/>
                  </a:lnTo>
                  <a:lnTo>
                    <a:pt x="635952" y="777671"/>
                  </a:lnTo>
                  <a:lnTo>
                    <a:pt x="992784" y="777671"/>
                  </a:lnTo>
                  <a:close/>
                </a:path>
                <a:path w="3000375" h="777875">
                  <a:moveTo>
                    <a:pt x="3000108" y="0"/>
                  </a:moveTo>
                  <a:lnTo>
                    <a:pt x="2808046" y="431"/>
                  </a:lnTo>
                  <a:lnTo>
                    <a:pt x="2808046" y="777671"/>
                  </a:lnTo>
                  <a:lnTo>
                    <a:pt x="3000108" y="777671"/>
                  </a:lnTo>
                  <a:lnTo>
                    <a:pt x="3000108" y="0"/>
                  </a:lnTo>
                  <a:close/>
                </a:path>
              </a:pathLst>
            </a:custGeom>
            <a:solidFill>
              <a:srgbClr val="FFFFFF"/>
            </a:solidFill>
          </p:spPr>
          <p:txBody>
            <a:bodyPr wrap="square" lIns="0" tIns="0" rIns="0" bIns="0" rtlCol="0"/>
            <a:lstStyle/>
            <a:p>
              <a:endParaRPr sz="1802"/>
            </a:p>
          </p:txBody>
        </p:sp>
        <p:pic>
          <p:nvPicPr>
            <p:cNvPr id="33" name="object 33"/>
            <p:cNvPicPr/>
            <p:nvPr/>
          </p:nvPicPr>
          <p:blipFill>
            <a:blip r:embed="rId20" cstate="print"/>
            <a:stretch>
              <a:fillRect/>
            </a:stretch>
          </p:blipFill>
          <p:spPr>
            <a:xfrm>
              <a:off x="7036589" y="2889618"/>
              <a:ext cx="3021810" cy="287565"/>
            </a:xfrm>
            <a:prstGeom prst="rect">
              <a:avLst/>
            </a:prstGeom>
          </p:spPr>
        </p:pic>
        <p:pic>
          <p:nvPicPr>
            <p:cNvPr id="34" name="object 34"/>
            <p:cNvPicPr/>
            <p:nvPr/>
          </p:nvPicPr>
          <p:blipFill>
            <a:blip r:embed="rId21" cstate="print"/>
            <a:stretch>
              <a:fillRect/>
            </a:stretch>
          </p:blipFill>
          <p:spPr>
            <a:xfrm>
              <a:off x="5577977" y="7496073"/>
              <a:ext cx="251094" cy="276326"/>
            </a:xfrm>
            <a:prstGeom prst="rect">
              <a:avLst/>
            </a:prstGeom>
          </p:spPr>
        </p:pic>
        <p:pic>
          <p:nvPicPr>
            <p:cNvPr id="35" name="object 35"/>
            <p:cNvPicPr/>
            <p:nvPr/>
          </p:nvPicPr>
          <p:blipFill>
            <a:blip r:embed="rId22" cstate="print"/>
            <a:stretch>
              <a:fillRect/>
            </a:stretch>
          </p:blipFill>
          <p:spPr>
            <a:xfrm>
              <a:off x="5960528" y="7592123"/>
              <a:ext cx="364324" cy="180276"/>
            </a:xfrm>
            <a:prstGeom prst="rect">
              <a:avLst/>
            </a:prstGeom>
          </p:spPr>
        </p:pic>
        <p:pic>
          <p:nvPicPr>
            <p:cNvPr id="36" name="object 36"/>
            <p:cNvPicPr/>
            <p:nvPr/>
          </p:nvPicPr>
          <p:blipFill>
            <a:blip r:embed="rId23" cstate="print"/>
            <a:stretch>
              <a:fillRect/>
            </a:stretch>
          </p:blipFill>
          <p:spPr>
            <a:xfrm>
              <a:off x="5114376" y="4761826"/>
              <a:ext cx="978283" cy="2855411"/>
            </a:xfrm>
            <a:prstGeom prst="rect">
              <a:avLst/>
            </a:prstGeom>
          </p:spPr>
        </p:pic>
        <p:pic>
          <p:nvPicPr>
            <p:cNvPr id="37" name="object 37"/>
            <p:cNvPicPr/>
            <p:nvPr/>
          </p:nvPicPr>
          <p:blipFill>
            <a:blip r:embed="rId24" cstate="print"/>
            <a:stretch>
              <a:fillRect/>
            </a:stretch>
          </p:blipFill>
          <p:spPr>
            <a:xfrm>
              <a:off x="5289550" y="5175288"/>
              <a:ext cx="281241" cy="74587"/>
            </a:xfrm>
            <a:prstGeom prst="rect">
              <a:avLst/>
            </a:prstGeom>
          </p:spPr>
        </p:pic>
        <p:pic>
          <p:nvPicPr>
            <p:cNvPr id="38" name="object 38"/>
            <p:cNvPicPr/>
            <p:nvPr/>
          </p:nvPicPr>
          <p:blipFill>
            <a:blip r:embed="rId25" cstate="print"/>
            <a:stretch>
              <a:fillRect/>
            </a:stretch>
          </p:blipFill>
          <p:spPr>
            <a:xfrm>
              <a:off x="5308155" y="5305183"/>
              <a:ext cx="243890" cy="153068"/>
            </a:xfrm>
            <a:prstGeom prst="rect">
              <a:avLst/>
            </a:prstGeom>
          </p:spPr>
        </p:pic>
        <p:sp>
          <p:nvSpPr>
            <p:cNvPr id="39" name="object 39"/>
            <p:cNvSpPr/>
            <p:nvPr/>
          </p:nvSpPr>
          <p:spPr>
            <a:xfrm>
              <a:off x="5330241" y="5322811"/>
              <a:ext cx="210820" cy="129539"/>
            </a:xfrm>
            <a:custGeom>
              <a:avLst/>
              <a:gdLst/>
              <a:ahLst/>
              <a:cxnLst/>
              <a:rect l="l" t="t" r="r" b="b"/>
              <a:pathLst>
                <a:path w="210820" h="129539">
                  <a:moveTo>
                    <a:pt x="18021" y="124739"/>
                  </a:moveTo>
                  <a:lnTo>
                    <a:pt x="6007" y="3568"/>
                  </a:lnTo>
                  <a:lnTo>
                    <a:pt x="5791" y="1968"/>
                  </a:lnTo>
                  <a:lnTo>
                    <a:pt x="4318" y="850"/>
                  </a:lnTo>
                  <a:lnTo>
                    <a:pt x="1117" y="1282"/>
                  </a:lnTo>
                  <a:lnTo>
                    <a:pt x="0" y="2755"/>
                  </a:lnTo>
                  <a:lnTo>
                    <a:pt x="16611" y="124891"/>
                  </a:lnTo>
                  <a:lnTo>
                    <a:pt x="16954" y="125158"/>
                  </a:lnTo>
                  <a:lnTo>
                    <a:pt x="17741" y="125082"/>
                  </a:lnTo>
                  <a:lnTo>
                    <a:pt x="18021" y="124739"/>
                  </a:lnTo>
                  <a:close/>
                </a:path>
                <a:path w="210820" h="129539">
                  <a:moveTo>
                    <a:pt x="36804" y="126479"/>
                  </a:moveTo>
                  <a:lnTo>
                    <a:pt x="30175" y="6654"/>
                  </a:lnTo>
                  <a:lnTo>
                    <a:pt x="30035" y="5041"/>
                  </a:lnTo>
                  <a:lnTo>
                    <a:pt x="28613" y="3860"/>
                  </a:lnTo>
                  <a:lnTo>
                    <a:pt x="25400" y="4152"/>
                  </a:lnTo>
                  <a:lnTo>
                    <a:pt x="24218" y="5575"/>
                  </a:lnTo>
                  <a:lnTo>
                    <a:pt x="35369" y="126568"/>
                  </a:lnTo>
                  <a:lnTo>
                    <a:pt x="35712" y="126860"/>
                  </a:lnTo>
                  <a:lnTo>
                    <a:pt x="36499" y="126822"/>
                  </a:lnTo>
                  <a:lnTo>
                    <a:pt x="36804" y="126479"/>
                  </a:lnTo>
                  <a:close/>
                </a:path>
                <a:path w="210820" h="129539">
                  <a:moveTo>
                    <a:pt x="57302" y="129057"/>
                  </a:moveTo>
                  <a:lnTo>
                    <a:pt x="52743" y="8788"/>
                  </a:lnTo>
                  <a:lnTo>
                    <a:pt x="52616" y="7175"/>
                  </a:lnTo>
                  <a:lnTo>
                    <a:pt x="51219" y="5969"/>
                  </a:lnTo>
                  <a:lnTo>
                    <a:pt x="47993" y="6210"/>
                  </a:lnTo>
                  <a:lnTo>
                    <a:pt x="46786" y="7607"/>
                  </a:lnTo>
                  <a:lnTo>
                    <a:pt x="55867" y="129120"/>
                  </a:lnTo>
                  <a:lnTo>
                    <a:pt x="56197" y="129425"/>
                  </a:lnTo>
                  <a:lnTo>
                    <a:pt x="56984" y="129387"/>
                  </a:lnTo>
                  <a:lnTo>
                    <a:pt x="57302" y="129057"/>
                  </a:lnTo>
                  <a:close/>
                </a:path>
                <a:path w="210820" h="129539">
                  <a:moveTo>
                    <a:pt x="80899" y="129082"/>
                  </a:moveTo>
                  <a:lnTo>
                    <a:pt x="80886" y="10769"/>
                  </a:lnTo>
                  <a:lnTo>
                    <a:pt x="80822" y="9169"/>
                  </a:lnTo>
                  <a:lnTo>
                    <a:pt x="79463" y="7899"/>
                  </a:lnTo>
                  <a:lnTo>
                    <a:pt x="76238" y="8026"/>
                  </a:lnTo>
                  <a:lnTo>
                    <a:pt x="74980" y="9385"/>
                  </a:lnTo>
                  <a:lnTo>
                    <a:pt x="79463" y="129095"/>
                  </a:lnTo>
                  <a:lnTo>
                    <a:pt x="79781" y="129400"/>
                  </a:lnTo>
                  <a:lnTo>
                    <a:pt x="80568" y="129400"/>
                  </a:lnTo>
                  <a:lnTo>
                    <a:pt x="80899" y="129082"/>
                  </a:lnTo>
                  <a:close/>
                </a:path>
                <a:path w="210820" h="129539">
                  <a:moveTo>
                    <a:pt x="109042" y="11747"/>
                  </a:moveTo>
                  <a:lnTo>
                    <a:pt x="108978" y="10134"/>
                  </a:lnTo>
                  <a:lnTo>
                    <a:pt x="107619" y="8877"/>
                  </a:lnTo>
                  <a:lnTo>
                    <a:pt x="104394" y="9004"/>
                  </a:lnTo>
                  <a:lnTo>
                    <a:pt x="103136" y="10363"/>
                  </a:lnTo>
                  <a:lnTo>
                    <a:pt x="107594" y="128739"/>
                  </a:lnTo>
                  <a:lnTo>
                    <a:pt x="107911" y="129057"/>
                  </a:lnTo>
                  <a:lnTo>
                    <a:pt x="108699" y="129057"/>
                  </a:lnTo>
                  <a:lnTo>
                    <a:pt x="109016" y="128727"/>
                  </a:lnTo>
                  <a:lnTo>
                    <a:pt x="109042" y="11747"/>
                  </a:lnTo>
                  <a:close/>
                </a:path>
                <a:path w="210820" h="129539">
                  <a:moveTo>
                    <a:pt x="142506" y="9969"/>
                  </a:moveTo>
                  <a:lnTo>
                    <a:pt x="141198" y="8661"/>
                  </a:lnTo>
                  <a:lnTo>
                    <a:pt x="137972" y="8648"/>
                  </a:lnTo>
                  <a:lnTo>
                    <a:pt x="136664" y="9944"/>
                  </a:lnTo>
                  <a:lnTo>
                    <a:pt x="136105" y="129057"/>
                  </a:lnTo>
                  <a:lnTo>
                    <a:pt x="136410" y="129387"/>
                  </a:lnTo>
                  <a:lnTo>
                    <a:pt x="137198" y="129413"/>
                  </a:lnTo>
                  <a:lnTo>
                    <a:pt x="137528" y="129108"/>
                  </a:lnTo>
                  <a:lnTo>
                    <a:pt x="142494" y="11582"/>
                  </a:lnTo>
                  <a:lnTo>
                    <a:pt x="142506" y="9969"/>
                  </a:lnTo>
                  <a:close/>
                </a:path>
                <a:path w="210820" h="129539">
                  <a:moveTo>
                    <a:pt x="182638" y="6959"/>
                  </a:moveTo>
                  <a:lnTo>
                    <a:pt x="181444" y="5549"/>
                  </a:lnTo>
                  <a:lnTo>
                    <a:pt x="178219" y="5308"/>
                  </a:lnTo>
                  <a:lnTo>
                    <a:pt x="176822" y="6515"/>
                  </a:lnTo>
                  <a:lnTo>
                    <a:pt x="167665" y="126453"/>
                  </a:lnTo>
                  <a:lnTo>
                    <a:pt x="167944" y="126796"/>
                  </a:lnTo>
                  <a:lnTo>
                    <a:pt x="168732" y="126885"/>
                  </a:lnTo>
                  <a:lnTo>
                    <a:pt x="169087" y="126593"/>
                  </a:lnTo>
                  <a:lnTo>
                    <a:pt x="182524" y="8559"/>
                  </a:lnTo>
                  <a:lnTo>
                    <a:pt x="182638" y="6959"/>
                  </a:lnTo>
                  <a:close/>
                </a:path>
                <a:path w="210820" h="129539">
                  <a:moveTo>
                    <a:pt x="210693" y="1917"/>
                  </a:moveTo>
                  <a:lnTo>
                    <a:pt x="209575" y="444"/>
                  </a:lnTo>
                  <a:lnTo>
                    <a:pt x="206375" y="0"/>
                  </a:lnTo>
                  <a:lnTo>
                    <a:pt x="204901" y="1117"/>
                  </a:lnTo>
                  <a:lnTo>
                    <a:pt x="188150" y="122135"/>
                  </a:lnTo>
                  <a:lnTo>
                    <a:pt x="188404" y="122491"/>
                  </a:lnTo>
                  <a:lnTo>
                    <a:pt x="189179" y="122631"/>
                  </a:lnTo>
                  <a:lnTo>
                    <a:pt x="189560" y="122364"/>
                  </a:lnTo>
                  <a:lnTo>
                    <a:pt x="210464" y="3517"/>
                  </a:lnTo>
                  <a:lnTo>
                    <a:pt x="210693" y="1917"/>
                  </a:lnTo>
                  <a:close/>
                </a:path>
              </a:pathLst>
            </a:custGeom>
            <a:solidFill>
              <a:srgbClr val="FFFFFF">
                <a:alpha val="78997"/>
              </a:srgbClr>
            </a:solidFill>
          </p:spPr>
          <p:txBody>
            <a:bodyPr wrap="square" lIns="0" tIns="0" rIns="0" bIns="0" rtlCol="0"/>
            <a:lstStyle/>
            <a:p>
              <a:endParaRPr sz="1802"/>
            </a:p>
          </p:txBody>
        </p:sp>
        <p:pic>
          <p:nvPicPr>
            <p:cNvPr id="40" name="object 40"/>
            <p:cNvPicPr/>
            <p:nvPr/>
          </p:nvPicPr>
          <p:blipFill>
            <a:blip r:embed="rId26" cstate="print"/>
            <a:stretch>
              <a:fillRect/>
            </a:stretch>
          </p:blipFill>
          <p:spPr>
            <a:xfrm>
              <a:off x="5173318" y="5332476"/>
              <a:ext cx="231845" cy="416334"/>
            </a:xfrm>
            <a:prstGeom prst="rect">
              <a:avLst/>
            </a:prstGeom>
          </p:spPr>
        </p:pic>
        <p:pic>
          <p:nvPicPr>
            <p:cNvPr id="41" name="object 41"/>
            <p:cNvPicPr/>
            <p:nvPr/>
          </p:nvPicPr>
          <p:blipFill>
            <a:blip r:embed="rId27" cstate="print"/>
            <a:stretch>
              <a:fillRect/>
            </a:stretch>
          </p:blipFill>
          <p:spPr>
            <a:xfrm>
              <a:off x="5478724" y="4397083"/>
              <a:ext cx="406292" cy="471005"/>
            </a:xfrm>
            <a:prstGeom prst="rect">
              <a:avLst/>
            </a:prstGeom>
          </p:spPr>
        </p:pic>
        <p:pic>
          <p:nvPicPr>
            <p:cNvPr id="42" name="object 42"/>
            <p:cNvPicPr/>
            <p:nvPr/>
          </p:nvPicPr>
          <p:blipFill>
            <a:blip r:embed="rId28" cstate="print"/>
            <a:stretch>
              <a:fillRect/>
            </a:stretch>
          </p:blipFill>
          <p:spPr>
            <a:xfrm>
              <a:off x="5875172" y="4424603"/>
              <a:ext cx="1921208" cy="1527973"/>
            </a:xfrm>
            <a:prstGeom prst="rect">
              <a:avLst/>
            </a:prstGeom>
          </p:spPr>
        </p:pic>
        <p:pic>
          <p:nvPicPr>
            <p:cNvPr id="43" name="object 43"/>
            <p:cNvPicPr/>
            <p:nvPr/>
          </p:nvPicPr>
          <p:blipFill>
            <a:blip r:embed="rId29" cstate="print"/>
            <a:stretch>
              <a:fillRect/>
            </a:stretch>
          </p:blipFill>
          <p:spPr>
            <a:xfrm>
              <a:off x="6630110" y="5789473"/>
              <a:ext cx="678270" cy="1982926"/>
            </a:xfrm>
            <a:prstGeom prst="rect">
              <a:avLst/>
            </a:prstGeom>
          </p:spPr>
        </p:pic>
        <p:sp>
          <p:nvSpPr>
            <p:cNvPr id="44" name="object 44"/>
            <p:cNvSpPr/>
            <p:nvPr/>
          </p:nvSpPr>
          <p:spPr>
            <a:xfrm>
              <a:off x="6442593" y="5270991"/>
              <a:ext cx="459740" cy="107950"/>
            </a:xfrm>
            <a:custGeom>
              <a:avLst/>
              <a:gdLst/>
              <a:ahLst/>
              <a:cxnLst/>
              <a:rect l="l" t="t" r="r" b="b"/>
              <a:pathLst>
                <a:path w="459740" h="107950">
                  <a:moveTo>
                    <a:pt x="118135" y="0"/>
                  </a:moveTo>
                  <a:lnTo>
                    <a:pt x="0" y="35445"/>
                  </a:lnTo>
                  <a:lnTo>
                    <a:pt x="114" y="39027"/>
                  </a:lnTo>
                  <a:lnTo>
                    <a:pt x="40009" y="48592"/>
                  </a:lnTo>
                  <a:lnTo>
                    <a:pt x="94811" y="62772"/>
                  </a:lnTo>
                  <a:lnTo>
                    <a:pt x="155148" y="80254"/>
                  </a:lnTo>
                  <a:lnTo>
                    <a:pt x="209105" y="99123"/>
                  </a:lnTo>
                  <a:lnTo>
                    <a:pt x="229292" y="105213"/>
                  </a:lnTo>
                  <a:lnTo>
                    <a:pt x="250075" y="107534"/>
                  </a:lnTo>
                  <a:lnTo>
                    <a:pt x="270934" y="106077"/>
                  </a:lnTo>
                  <a:lnTo>
                    <a:pt x="291350" y="100838"/>
                  </a:lnTo>
                  <a:lnTo>
                    <a:pt x="343035" y="82290"/>
                  </a:lnTo>
                  <a:lnTo>
                    <a:pt x="396848" y="62622"/>
                  </a:lnTo>
                  <a:lnTo>
                    <a:pt x="439942" y="46218"/>
                  </a:lnTo>
                  <a:lnTo>
                    <a:pt x="459473" y="37465"/>
                  </a:lnTo>
                  <a:lnTo>
                    <a:pt x="458144" y="30554"/>
                  </a:lnTo>
                  <a:lnTo>
                    <a:pt x="416153" y="12995"/>
                  </a:lnTo>
                  <a:lnTo>
                    <a:pt x="374548" y="7493"/>
                  </a:lnTo>
                  <a:lnTo>
                    <a:pt x="307089" y="4564"/>
                  </a:lnTo>
                  <a:lnTo>
                    <a:pt x="221991" y="2184"/>
                  </a:lnTo>
                  <a:lnTo>
                    <a:pt x="118135" y="0"/>
                  </a:lnTo>
                  <a:close/>
                </a:path>
              </a:pathLst>
            </a:custGeom>
            <a:solidFill>
              <a:srgbClr val="B8D0ED"/>
            </a:solidFill>
          </p:spPr>
          <p:txBody>
            <a:bodyPr wrap="square" lIns="0" tIns="0" rIns="0" bIns="0" rtlCol="0"/>
            <a:lstStyle/>
            <a:p>
              <a:endParaRPr sz="1802"/>
            </a:p>
          </p:txBody>
        </p:sp>
        <p:pic>
          <p:nvPicPr>
            <p:cNvPr id="45" name="object 45"/>
            <p:cNvPicPr/>
            <p:nvPr/>
          </p:nvPicPr>
          <p:blipFill>
            <a:blip r:embed="rId30" cstate="print"/>
            <a:stretch>
              <a:fillRect/>
            </a:stretch>
          </p:blipFill>
          <p:spPr>
            <a:xfrm>
              <a:off x="6418979" y="5268426"/>
              <a:ext cx="507575" cy="70789"/>
            </a:xfrm>
            <a:prstGeom prst="rect">
              <a:avLst/>
            </a:prstGeom>
          </p:spPr>
        </p:pic>
        <p:pic>
          <p:nvPicPr>
            <p:cNvPr id="46" name="object 46"/>
            <p:cNvPicPr/>
            <p:nvPr/>
          </p:nvPicPr>
          <p:blipFill>
            <a:blip r:embed="rId31" cstate="print"/>
            <a:stretch>
              <a:fillRect/>
            </a:stretch>
          </p:blipFill>
          <p:spPr>
            <a:xfrm>
              <a:off x="6432804" y="5078196"/>
              <a:ext cx="461480" cy="228441"/>
            </a:xfrm>
            <a:prstGeom prst="rect">
              <a:avLst/>
            </a:prstGeom>
          </p:spPr>
        </p:pic>
        <p:sp>
          <p:nvSpPr>
            <p:cNvPr id="47" name="object 47"/>
            <p:cNvSpPr/>
            <p:nvPr/>
          </p:nvSpPr>
          <p:spPr>
            <a:xfrm>
              <a:off x="6523241" y="5088610"/>
              <a:ext cx="245110" cy="60960"/>
            </a:xfrm>
            <a:custGeom>
              <a:avLst/>
              <a:gdLst/>
              <a:ahLst/>
              <a:cxnLst/>
              <a:rect l="l" t="t" r="r" b="b"/>
              <a:pathLst>
                <a:path w="245109" h="60960">
                  <a:moveTo>
                    <a:pt x="19138" y="47777"/>
                  </a:moveTo>
                  <a:lnTo>
                    <a:pt x="18808" y="42760"/>
                  </a:lnTo>
                  <a:lnTo>
                    <a:pt x="13881" y="40513"/>
                  </a:lnTo>
                  <a:lnTo>
                    <a:pt x="5842" y="43281"/>
                  </a:lnTo>
                  <a:lnTo>
                    <a:pt x="0" y="49301"/>
                  </a:lnTo>
                  <a:lnTo>
                    <a:pt x="228" y="53898"/>
                  </a:lnTo>
                  <a:lnTo>
                    <a:pt x="5143" y="55702"/>
                  </a:lnTo>
                  <a:lnTo>
                    <a:pt x="13335" y="53276"/>
                  </a:lnTo>
                  <a:lnTo>
                    <a:pt x="19138" y="47777"/>
                  </a:lnTo>
                  <a:close/>
                </a:path>
                <a:path w="245109" h="60960">
                  <a:moveTo>
                    <a:pt x="55854" y="13233"/>
                  </a:moveTo>
                  <a:lnTo>
                    <a:pt x="53365" y="10261"/>
                  </a:lnTo>
                  <a:lnTo>
                    <a:pt x="45808" y="11645"/>
                  </a:lnTo>
                  <a:lnTo>
                    <a:pt x="34455" y="19011"/>
                  </a:lnTo>
                  <a:lnTo>
                    <a:pt x="32385" y="25590"/>
                  </a:lnTo>
                  <a:lnTo>
                    <a:pt x="37020" y="28740"/>
                  </a:lnTo>
                  <a:lnTo>
                    <a:pt x="45808" y="25793"/>
                  </a:lnTo>
                  <a:lnTo>
                    <a:pt x="53327" y="18948"/>
                  </a:lnTo>
                  <a:lnTo>
                    <a:pt x="55854" y="13233"/>
                  </a:lnTo>
                  <a:close/>
                </a:path>
                <a:path w="245109" h="60960">
                  <a:moveTo>
                    <a:pt x="79844" y="34544"/>
                  </a:moveTo>
                  <a:lnTo>
                    <a:pt x="75844" y="31686"/>
                  </a:lnTo>
                  <a:lnTo>
                    <a:pt x="69113" y="31635"/>
                  </a:lnTo>
                  <a:lnTo>
                    <a:pt x="62141" y="35280"/>
                  </a:lnTo>
                  <a:lnTo>
                    <a:pt x="60591" y="39827"/>
                  </a:lnTo>
                  <a:lnTo>
                    <a:pt x="64122" y="42976"/>
                  </a:lnTo>
                  <a:lnTo>
                    <a:pt x="72440" y="42456"/>
                  </a:lnTo>
                  <a:lnTo>
                    <a:pt x="79311" y="38646"/>
                  </a:lnTo>
                  <a:lnTo>
                    <a:pt x="79844" y="34544"/>
                  </a:lnTo>
                  <a:close/>
                </a:path>
                <a:path w="245109" h="60960">
                  <a:moveTo>
                    <a:pt x="97345" y="7810"/>
                  </a:moveTo>
                  <a:lnTo>
                    <a:pt x="90766" y="5816"/>
                  </a:lnTo>
                  <a:lnTo>
                    <a:pt x="79578" y="8521"/>
                  </a:lnTo>
                  <a:lnTo>
                    <a:pt x="71221" y="14249"/>
                  </a:lnTo>
                  <a:lnTo>
                    <a:pt x="69303" y="19519"/>
                  </a:lnTo>
                  <a:lnTo>
                    <a:pt x="77444" y="20802"/>
                  </a:lnTo>
                  <a:lnTo>
                    <a:pt x="89585" y="17411"/>
                  </a:lnTo>
                  <a:lnTo>
                    <a:pt x="96583" y="12382"/>
                  </a:lnTo>
                  <a:lnTo>
                    <a:pt x="97345" y="7810"/>
                  </a:lnTo>
                  <a:close/>
                </a:path>
                <a:path w="245109" h="60960">
                  <a:moveTo>
                    <a:pt x="120002" y="46101"/>
                  </a:moveTo>
                  <a:lnTo>
                    <a:pt x="116293" y="37947"/>
                  </a:lnTo>
                  <a:lnTo>
                    <a:pt x="106578" y="35788"/>
                  </a:lnTo>
                  <a:lnTo>
                    <a:pt x="99402" y="40944"/>
                  </a:lnTo>
                  <a:lnTo>
                    <a:pt x="95415" y="50012"/>
                  </a:lnTo>
                  <a:lnTo>
                    <a:pt x="97002" y="58216"/>
                  </a:lnTo>
                  <a:lnTo>
                    <a:pt x="106578" y="60769"/>
                  </a:lnTo>
                  <a:lnTo>
                    <a:pt x="117005" y="55346"/>
                  </a:lnTo>
                  <a:lnTo>
                    <a:pt x="120002" y="46101"/>
                  </a:lnTo>
                  <a:close/>
                </a:path>
                <a:path w="245109" h="60960">
                  <a:moveTo>
                    <a:pt x="134581" y="5092"/>
                  </a:moveTo>
                  <a:lnTo>
                    <a:pt x="131419" y="1028"/>
                  </a:lnTo>
                  <a:lnTo>
                    <a:pt x="122402" y="0"/>
                  </a:lnTo>
                  <a:lnTo>
                    <a:pt x="115849" y="2870"/>
                  </a:lnTo>
                  <a:lnTo>
                    <a:pt x="112420" y="7988"/>
                  </a:lnTo>
                  <a:lnTo>
                    <a:pt x="113969" y="12433"/>
                  </a:lnTo>
                  <a:lnTo>
                    <a:pt x="122402" y="13322"/>
                  </a:lnTo>
                  <a:lnTo>
                    <a:pt x="131648" y="9944"/>
                  </a:lnTo>
                  <a:lnTo>
                    <a:pt x="134581" y="5092"/>
                  </a:lnTo>
                  <a:close/>
                </a:path>
                <a:path w="245109" h="60960">
                  <a:moveTo>
                    <a:pt x="157568" y="45999"/>
                  </a:moveTo>
                  <a:lnTo>
                    <a:pt x="156375" y="39547"/>
                  </a:lnTo>
                  <a:lnTo>
                    <a:pt x="149872" y="37465"/>
                  </a:lnTo>
                  <a:lnTo>
                    <a:pt x="144792" y="41554"/>
                  </a:lnTo>
                  <a:lnTo>
                    <a:pt x="141033" y="49453"/>
                  </a:lnTo>
                  <a:lnTo>
                    <a:pt x="140868" y="56553"/>
                  </a:lnTo>
                  <a:lnTo>
                    <a:pt x="146545" y="58280"/>
                  </a:lnTo>
                  <a:lnTo>
                    <a:pt x="154089" y="53390"/>
                  </a:lnTo>
                  <a:lnTo>
                    <a:pt x="157568" y="45999"/>
                  </a:lnTo>
                  <a:close/>
                </a:path>
                <a:path w="245109" h="60960">
                  <a:moveTo>
                    <a:pt x="174117" y="11861"/>
                  </a:moveTo>
                  <a:lnTo>
                    <a:pt x="168567" y="7747"/>
                  </a:lnTo>
                  <a:lnTo>
                    <a:pt x="159029" y="5816"/>
                  </a:lnTo>
                  <a:lnTo>
                    <a:pt x="152641" y="7277"/>
                  </a:lnTo>
                  <a:lnTo>
                    <a:pt x="149148" y="10604"/>
                  </a:lnTo>
                  <a:lnTo>
                    <a:pt x="151422" y="14249"/>
                  </a:lnTo>
                  <a:lnTo>
                    <a:pt x="162356" y="16637"/>
                  </a:lnTo>
                  <a:lnTo>
                    <a:pt x="172961" y="15659"/>
                  </a:lnTo>
                  <a:lnTo>
                    <a:pt x="174117" y="11861"/>
                  </a:lnTo>
                  <a:close/>
                </a:path>
                <a:path w="245109" h="60960">
                  <a:moveTo>
                    <a:pt x="188175" y="39128"/>
                  </a:moveTo>
                  <a:lnTo>
                    <a:pt x="179844" y="34124"/>
                  </a:lnTo>
                  <a:lnTo>
                    <a:pt x="174853" y="30797"/>
                  </a:lnTo>
                  <a:lnTo>
                    <a:pt x="169951" y="27533"/>
                  </a:lnTo>
                  <a:lnTo>
                    <a:pt x="169862" y="35788"/>
                  </a:lnTo>
                  <a:lnTo>
                    <a:pt x="188175" y="39128"/>
                  </a:lnTo>
                  <a:close/>
                </a:path>
                <a:path w="245109" h="60960">
                  <a:moveTo>
                    <a:pt x="208051" y="12065"/>
                  </a:moveTo>
                  <a:lnTo>
                    <a:pt x="206781" y="8559"/>
                  </a:lnTo>
                  <a:lnTo>
                    <a:pt x="199821" y="5816"/>
                  </a:lnTo>
                  <a:lnTo>
                    <a:pt x="192646" y="6413"/>
                  </a:lnTo>
                  <a:lnTo>
                    <a:pt x="188404" y="9753"/>
                  </a:lnTo>
                  <a:lnTo>
                    <a:pt x="188823" y="13614"/>
                  </a:lnTo>
                  <a:lnTo>
                    <a:pt x="195656" y="15811"/>
                  </a:lnTo>
                  <a:lnTo>
                    <a:pt x="204152" y="14960"/>
                  </a:lnTo>
                  <a:lnTo>
                    <a:pt x="208051" y="12065"/>
                  </a:lnTo>
                  <a:close/>
                </a:path>
                <a:path w="245109" h="60960">
                  <a:moveTo>
                    <a:pt x="244779" y="36410"/>
                  </a:moveTo>
                  <a:lnTo>
                    <a:pt x="241007" y="30848"/>
                  </a:lnTo>
                  <a:lnTo>
                    <a:pt x="233959" y="24968"/>
                  </a:lnTo>
                  <a:lnTo>
                    <a:pt x="224828" y="21780"/>
                  </a:lnTo>
                  <a:lnTo>
                    <a:pt x="217081" y="22529"/>
                  </a:lnTo>
                  <a:lnTo>
                    <a:pt x="216306" y="26784"/>
                  </a:lnTo>
                  <a:lnTo>
                    <a:pt x="228130" y="34124"/>
                  </a:lnTo>
                  <a:lnTo>
                    <a:pt x="241681" y="38557"/>
                  </a:lnTo>
                  <a:lnTo>
                    <a:pt x="244779" y="36410"/>
                  </a:lnTo>
                  <a:close/>
                </a:path>
              </a:pathLst>
            </a:custGeom>
            <a:solidFill>
              <a:srgbClr val="88B0DE"/>
            </a:solidFill>
          </p:spPr>
          <p:txBody>
            <a:bodyPr wrap="square" lIns="0" tIns="0" rIns="0" bIns="0" rtlCol="0"/>
            <a:lstStyle/>
            <a:p>
              <a:endParaRPr sz="1802"/>
            </a:p>
          </p:txBody>
        </p:sp>
        <p:pic>
          <p:nvPicPr>
            <p:cNvPr id="48" name="object 48"/>
            <p:cNvPicPr/>
            <p:nvPr/>
          </p:nvPicPr>
          <p:blipFill>
            <a:blip r:embed="rId32" cstate="print"/>
            <a:stretch>
              <a:fillRect/>
            </a:stretch>
          </p:blipFill>
          <p:spPr>
            <a:xfrm>
              <a:off x="6815696" y="5163553"/>
              <a:ext cx="105346" cy="260172"/>
            </a:xfrm>
            <a:prstGeom prst="rect">
              <a:avLst/>
            </a:prstGeom>
          </p:spPr>
        </p:pic>
      </p:grpSp>
      <p:sp>
        <p:nvSpPr>
          <p:cNvPr id="49" name="object 49"/>
          <p:cNvSpPr txBox="1">
            <a:spLocks noGrp="1"/>
          </p:cNvSpPr>
          <p:nvPr>
            <p:ph type="title"/>
          </p:nvPr>
        </p:nvSpPr>
        <p:spPr>
          <a:xfrm>
            <a:off x="1170609" y="1562681"/>
            <a:ext cx="2600960" cy="382605"/>
          </a:xfrm>
          <a:prstGeom prst="rect">
            <a:avLst/>
          </a:prstGeom>
        </p:spPr>
        <p:txBody>
          <a:bodyPr vert="horz" wrap="square" lIns="0" tIns="12700" rIns="0" bIns="0" rtlCol="0" anchor="ctr">
            <a:spAutoFit/>
          </a:bodyPr>
          <a:lstStyle/>
          <a:p>
            <a:pPr marL="12954" marR="5038">
              <a:lnSpc>
                <a:spcPct val="100000"/>
              </a:lnSpc>
              <a:spcBef>
                <a:spcPts val="102"/>
              </a:spcBef>
            </a:pPr>
            <a:r>
              <a:rPr lang="pt-PT" sz="2403" spc="164" dirty="0">
                <a:solidFill>
                  <a:srgbClr val="020304"/>
                </a:solidFill>
                <a:latin typeface="Trebuchet MS" panose="020B0703020202090204"/>
                <a:cs typeface="Trebuchet MS" panose="020B0703020202090204"/>
              </a:rPr>
              <a:t>STREETCVLTURE</a:t>
            </a:r>
            <a:endParaRPr sz="2403" dirty="0">
              <a:latin typeface="Trebuchet MS" panose="020B0703020202090204"/>
              <a:cs typeface="Trebuchet MS" panose="020B0703020202090204"/>
            </a:endParaRPr>
          </a:p>
        </p:txBody>
      </p:sp>
      <p:sp>
        <p:nvSpPr>
          <p:cNvPr id="50" name="object 50"/>
          <p:cNvSpPr txBox="1"/>
          <p:nvPr/>
        </p:nvSpPr>
        <p:spPr>
          <a:xfrm>
            <a:off x="1170607" y="2286809"/>
            <a:ext cx="3445351" cy="5304016"/>
          </a:xfrm>
          <a:prstGeom prst="rect">
            <a:avLst/>
          </a:prstGeom>
        </p:spPr>
        <p:txBody>
          <a:bodyPr vert="horz" wrap="square" lIns="0" tIns="12700" rIns="0" bIns="0" rtlCol="0">
            <a:spAutoFit/>
          </a:bodyPr>
          <a:lstStyle/>
          <a:p>
            <a:pPr marL="12954">
              <a:spcBef>
                <a:spcPts val="102"/>
              </a:spcBef>
            </a:pPr>
            <a:r>
              <a:rPr sz="2102" spc="36" dirty="0">
                <a:solidFill>
                  <a:srgbClr val="1D1D1B"/>
                </a:solidFill>
                <a:latin typeface="Trebuchet MS" panose="020B0703020202090204"/>
                <a:cs typeface="Trebuchet MS" panose="020B0703020202090204"/>
              </a:rPr>
              <a:t>Pourquoi </a:t>
            </a:r>
            <a:r>
              <a:rPr sz="2102" spc="-105" dirty="0">
                <a:solidFill>
                  <a:srgbClr val="1D1D1B"/>
                </a:solidFill>
                <a:latin typeface="Trebuchet MS" panose="020B0703020202090204"/>
                <a:cs typeface="Trebuchet MS" panose="020B0703020202090204"/>
              </a:rPr>
              <a:t>ça </a:t>
            </a:r>
            <a:r>
              <a:rPr lang="pt-PT" sz="2102" spc="-50" dirty="0" err="1">
                <a:solidFill>
                  <a:srgbClr val="1D1D1B"/>
                </a:solidFill>
                <a:latin typeface="Trebuchet MS" panose="020B0703020202090204"/>
                <a:cs typeface="Trebuchet MS" panose="020B0703020202090204"/>
              </a:rPr>
              <a:t>marche.</a:t>
            </a:r>
            <a:r>
              <a:rPr sz="2102" spc="-90" dirty="0">
                <a:solidFill>
                  <a:srgbClr val="1D1D1B"/>
                </a:solidFill>
                <a:latin typeface="Trebuchet MS" panose="020B0703020202090204"/>
                <a:cs typeface="Trebuchet MS" panose="020B0703020202090204"/>
              </a:rPr>
              <a:t>..</a:t>
            </a:r>
            <a:endParaRPr sz="2102" dirty="0">
              <a:latin typeface="Trebuchet MS" panose="020B0703020202090204"/>
              <a:cs typeface="Trebuchet MS" panose="020B0703020202090204"/>
            </a:endParaRPr>
          </a:p>
          <a:p>
            <a:pPr marL="12954" marR="5038">
              <a:spcBef>
                <a:spcPts val="2102"/>
              </a:spcBef>
              <a:buChar char="•"/>
              <a:tabLst>
                <a:tab pos="190703" algn="l"/>
              </a:tabLst>
            </a:pPr>
            <a:r>
              <a:rPr lang="en-US" sz="1802" dirty="0"/>
              <a:t> La vision et la mission de la ville soutiennent ce secteur.</a:t>
            </a:r>
          </a:p>
          <a:p>
            <a:pPr marL="12954" marR="5038">
              <a:spcBef>
                <a:spcPts val="2102"/>
              </a:spcBef>
              <a:buChar char="•"/>
              <a:tabLst>
                <a:tab pos="190703" algn="l"/>
              </a:tabLst>
            </a:pPr>
            <a:r>
              <a:rPr lang="en-US" sz="1802" dirty="0"/>
              <a:t>Mississauga veut inspirer le monde en tant que ville mondiale dynamique et positive pour la créativité et l'innovation, avec des communautés dynamiques, sûres et connectées ; où il est possible de célébrer la riche diversité des cultures, les villages historiques, le lac Ontario et la Credit River Valley. </a:t>
            </a:r>
          </a:p>
          <a:p>
            <a:pPr marL="12954" marR="5038">
              <a:spcBef>
                <a:spcPts val="2102"/>
              </a:spcBef>
              <a:buChar char="•"/>
              <a:tabLst>
                <a:tab pos="190703" algn="l"/>
              </a:tabLst>
            </a:pPr>
            <a:r>
              <a:rPr lang="en-US" sz="1802" dirty="0"/>
              <a:t> Le </a:t>
            </a:r>
            <a:r>
              <a:rPr lang="en-US" sz="1802" dirty="0" err="1"/>
              <a:t>Département</a:t>
            </a:r>
            <a:r>
              <a:rPr lang="en-US" sz="1802" dirty="0"/>
              <a:t> Arts et culture est soutenu et articulé par le plan stratégique de la ville de Mississauga.</a:t>
            </a:r>
            <a:endParaRPr sz="1802" dirty="0">
              <a:latin typeface="Trebuchet MS" panose="020B0703020202090204"/>
              <a:cs typeface="Trebuchet MS" panose="020B0703020202090204"/>
            </a:endParaRPr>
          </a:p>
        </p:txBody>
      </p:sp>
      <p:sp>
        <p:nvSpPr>
          <p:cNvPr id="51" name="object 51"/>
          <p:cNvSpPr/>
          <p:nvPr/>
        </p:nvSpPr>
        <p:spPr>
          <a:xfrm>
            <a:off x="1096772" y="950176"/>
            <a:ext cx="1717680" cy="438149"/>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p:spPr>
        <p:txBody>
          <a:bodyPr wrap="square" lIns="0" tIns="0" rIns="0" bIns="0" rtlCol="0"/>
          <a:lstStyle/>
          <a:p>
            <a:endParaRPr sz="1802"/>
          </a:p>
        </p:txBody>
      </p:sp>
      <p:sp>
        <p:nvSpPr>
          <p:cNvPr id="52" name="object 52"/>
          <p:cNvSpPr txBox="1"/>
          <p:nvPr/>
        </p:nvSpPr>
        <p:spPr>
          <a:xfrm>
            <a:off x="1223157" y="1002182"/>
            <a:ext cx="2784854" cy="290144"/>
          </a:xfrm>
          <a:prstGeom prst="rect">
            <a:avLst/>
          </a:prstGeom>
        </p:spPr>
        <p:txBody>
          <a:bodyPr vert="horz" wrap="square" lIns="0" tIns="12700" rIns="0" bIns="0" rtlCol="0">
            <a:spAutoFit/>
          </a:bodyPr>
          <a:lstStyle/>
          <a:p>
            <a:pPr marL="12954">
              <a:spcBef>
                <a:spcPts val="102"/>
              </a:spcBef>
            </a:pPr>
            <a:r>
              <a:rPr lang="pt-PT" sz="1802" dirty="0" err="1">
                <a:solidFill>
                  <a:schemeClr val="bg1"/>
                </a:solidFill>
                <a:latin typeface="Trebuchet MS" panose="020B0703020202090204"/>
                <a:cs typeface="Trebuchet MS" panose="020B0703020202090204"/>
              </a:rPr>
              <a:t>Etude</a:t>
            </a:r>
            <a:r>
              <a:rPr lang="pt-PT" sz="1802" dirty="0">
                <a:solidFill>
                  <a:schemeClr val="bg1"/>
                </a:solidFill>
                <a:latin typeface="Trebuchet MS" panose="020B0703020202090204"/>
                <a:cs typeface="Trebuchet MS" panose="020B0703020202090204"/>
              </a:rPr>
              <a:t> de cas 1</a:t>
            </a:r>
            <a:endParaRPr sz="1802" dirty="0">
              <a:solidFill>
                <a:schemeClr val="bg1"/>
              </a:solidFill>
              <a:latin typeface="Trebuchet MS" panose="020B0703020202090204"/>
              <a:cs typeface="Trebuchet MS" panose="020B070302020209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2">
            <a:alphaModFix amt="64000"/>
          </a:blip>
          <a:srcRect t="8249" r="1515" b="5556"/>
          <a:stretch>
            <a:fillRect/>
          </a:stretch>
        </p:blipFill>
        <p:spPr>
          <a:xfrm>
            <a:off x="2" y="-38300"/>
            <a:ext cx="10058400" cy="7810700"/>
          </a:xfrm>
          <a:prstGeom prst="rect">
            <a:avLst/>
          </a:prstGeom>
        </p:spPr>
      </p:pic>
      <p:grpSp>
        <p:nvGrpSpPr>
          <p:cNvPr id="2" name="object 2"/>
          <p:cNvGrpSpPr/>
          <p:nvPr/>
        </p:nvGrpSpPr>
        <p:grpSpPr>
          <a:xfrm>
            <a:off x="1161767" y="2621702"/>
            <a:ext cx="8459203" cy="3188634"/>
            <a:chOff x="1151463" y="2565738"/>
            <a:chExt cx="8459203" cy="3188635"/>
          </a:xfrm>
        </p:grpSpPr>
        <p:pic>
          <p:nvPicPr>
            <p:cNvPr id="4" name="object 4"/>
            <p:cNvPicPr/>
            <p:nvPr/>
          </p:nvPicPr>
          <p:blipFill>
            <a:blip r:embed="rId3" cstate="print"/>
            <a:stretch>
              <a:fillRect/>
            </a:stretch>
          </p:blipFill>
          <p:spPr>
            <a:xfrm>
              <a:off x="2062280" y="2565738"/>
              <a:ext cx="7548386" cy="3188635"/>
            </a:xfrm>
            <a:prstGeom prst="rect">
              <a:avLst/>
            </a:prstGeom>
          </p:spPr>
        </p:pic>
        <p:sp>
          <p:nvSpPr>
            <p:cNvPr id="5" name="object 5"/>
            <p:cNvSpPr/>
            <p:nvPr/>
          </p:nvSpPr>
          <p:spPr>
            <a:xfrm>
              <a:off x="1151463" y="3075301"/>
              <a:ext cx="2080197"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sz="1802"/>
            </a:p>
          </p:txBody>
        </p:sp>
      </p:grpSp>
      <p:sp>
        <p:nvSpPr>
          <p:cNvPr id="6" name="object 6"/>
          <p:cNvSpPr txBox="1"/>
          <p:nvPr/>
        </p:nvSpPr>
        <p:spPr>
          <a:xfrm>
            <a:off x="1392764" y="3205480"/>
            <a:ext cx="1659194" cy="290144"/>
          </a:xfrm>
          <a:prstGeom prst="rect">
            <a:avLst/>
          </a:prstGeom>
        </p:spPr>
        <p:txBody>
          <a:bodyPr vert="horz" wrap="square" lIns="0" tIns="12700" rIns="0" bIns="0" rtlCol="0">
            <a:spAutoFit/>
          </a:bodyPr>
          <a:lstStyle/>
          <a:p>
            <a:pPr marL="12954">
              <a:spcBef>
                <a:spcPts val="102"/>
              </a:spcBef>
            </a:pPr>
            <a:r>
              <a:rPr sz="1802" b="1" spc="45" dirty="0">
                <a:solidFill>
                  <a:srgbClr val="FFFFFF"/>
                </a:solidFill>
                <a:latin typeface="Trebuchet MS" panose="020B0703020202090204"/>
                <a:cs typeface="Trebuchet MS" panose="020B0703020202090204"/>
              </a:rPr>
              <a:t>Étude de </a:t>
            </a:r>
            <a:r>
              <a:rPr sz="1802" b="1" spc="5" dirty="0" err="1">
                <a:solidFill>
                  <a:srgbClr val="FFFFFF"/>
                </a:solidFill>
                <a:latin typeface="Trebuchet MS" panose="020B0703020202090204"/>
                <a:cs typeface="Trebuchet MS" panose="020B0703020202090204"/>
              </a:rPr>
              <a:t>cas</a:t>
            </a:r>
            <a:r>
              <a:rPr lang="fr-FR" sz="1802" b="1" spc="5" dirty="0">
                <a:solidFill>
                  <a:srgbClr val="FFFFFF"/>
                </a:solidFill>
                <a:latin typeface="Trebuchet MS" panose="020B0703020202090204"/>
                <a:cs typeface="Trebuchet MS" panose="020B0703020202090204"/>
              </a:rPr>
              <a:t> 2</a:t>
            </a:r>
            <a:endParaRPr sz="1802" dirty="0">
              <a:latin typeface="Trebuchet MS" panose="020B0703020202090204"/>
              <a:cs typeface="Trebuchet MS" panose="020B0703020202090204"/>
            </a:endParaRPr>
          </a:p>
        </p:txBody>
      </p:sp>
      <p:sp>
        <p:nvSpPr>
          <p:cNvPr id="7" name="object 7"/>
          <p:cNvSpPr txBox="1"/>
          <p:nvPr/>
        </p:nvSpPr>
        <p:spPr>
          <a:xfrm>
            <a:off x="1138770" y="3844728"/>
            <a:ext cx="5208270" cy="3869008"/>
          </a:xfrm>
          <a:prstGeom prst="rect">
            <a:avLst/>
          </a:prstGeom>
        </p:spPr>
        <p:txBody>
          <a:bodyPr vert="horz" wrap="square" lIns="0" tIns="12700" rIns="0" bIns="0" rtlCol="0">
            <a:spAutoFit/>
          </a:bodyPr>
          <a:lstStyle/>
          <a:p>
            <a:pPr marL="12700">
              <a:lnSpc>
                <a:spcPct val="100000"/>
              </a:lnSpc>
              <a:spcBef>
                <a:spcPts val="100"/>
              </a:spcBef>
            </a:pPr>
            <a:r>
              <a:rPr lang="pt-PT" sz="2800" spc="165" dirty="0">
                <a:solidFill>
                  <a:srgbClr val="1D1D1B"/>
                </a:solidFill>
                <a:latin typeface="Trebuchet MS"/>
                <a:cs typeface="Trebuchet MS"/>
              </a:rPr>
              <a:t>STREETART AGENCY</a:t>
            </a:r>
          </a:p>
          <a:p>
            <a:pPr marL="12700">
              <a:lnSpc>
                <a:spcPct val="100000"/>
              </a:lnSpc>
              <a:spcBef>
                <a:spcPts val="100"/>
              </a:spcBef>
            </a:pPr>
            <a:endParaRPr lang="pt-PT" sz="2352" dirty="0">
              <a:latin typeface="Trebuchet MS" panose="020B0703020202090204"/>
              <a:cs typeface="Trebuchet MS" panose="020B0703020202090204"/>
            </a:endParaRPr>
          </a:p>
          <a:p>
            <a:pPr marL="12954" marR="5038"/>
            <a:r>
              <a:rPr lang="en-US" sz="1802" spc="-100" dirty="0">
                <a:solidFill>
                  <a:srgbClr val="1D1D1B"/>
                </a:solidFill>
                <a:latin typeface="Trebuchet MS" panose="020B0703020202090204"/>
                <a:cs typeface="Trebuchet MS" panose="020B0703020202090204"/>
              </a:rPr>
              <a:t> Cette agence </a:t>
            </a:r>
            <a:r>
              <a:rPr lang="en-US" sz="1802" spc="-100" dirty="0">
                <a:solidFill>
                  <a:srgbClr val="1D1D1B"/>
                </a:solidFill>
                <a:latin typeface="Trebuchet MS" panose="020B0703020202090204"/>
              </a:rPr>
              <a:t>est spécialisée dans la création d'illustrations de marque accrocheuses pour les entreprises du monde entier.</a:t>
            </a:r>
            <a:br>
              <a:rPr lang="en-US" sz="1802" spc="-100" dirty="0">
                <a:solidFill>
                  <a:srgbClr val="1D1D1B"/>
                </a:solidFill>
                <a:latin typeface="Trebuchet MS" panose="020B0703020202090204"/>
              </a:rPr>
            </a:br>
            <a:r>
              <a:rPr lang="en-US" sz="1802" spc="-100" dirty="0">
                <a:solidFill>
                  <a:srgbClr val="1D1D1B"/>
                </a:solidFill>
                <a:latin typeface="Trebuchet MS" panose="020B0703020202090204"/>
              </a:rPr>
              <a:t>Forte de plus de 20 ans d'expérience, l'équipe de Street Art Agency propose son approche créative et originale pour faire passer votre communication visuelle au niveau supérieur.</a:t>
            </a:r>
            <a:br>
              <a:rPr lang="en-US" sz="1802" spc="-100" dirty="0">
                <a:solidFill>
                  <a:srgbClr val="1D1D1B"/>
                </a:solidFill>
                <a:latin typeface="Trebuchet MS" panose="020B0703020202090204"/>
              </a:rPr>
            </a:br>
            <a:r>
              <a:rPr lang="en-US" sz="1802" spc="-100" dirty="0">
                <a:solidFill>
                  <a:srgbClr val="1D1D1B"/>
                </a:solidFill>
                <a:latin typeface="Trebuchet MS" panose="020B0703020202090204"/>
              </a:rPr>
              <a:t>L'équipe d'artistes visuels a fourni des œuvres d'art exceptionnelles pour des entreprises connues telles que Pixar, Adidas, Apple, Nescafe, BMW, etc.</a:t>
            </a:r>
            <a:endParaRPr sz="1802" spc="-100" dirty="0">
              <a:solidFill>
                <a:srgbClr val="1D1D1B"/>
              </a:solidFill>
              <a:latin typeface="Trebuchet MS" panose="020B0703020202090204"/>
            </a:endParaRPr>
          </a:p>
          <a:p>
            <a:pPr marL="12954"/>
            <a:r>
              <a:rPr lang="pt-PT" sz="1802" spc="110" dirty="0">
                <a:solidFill>
                  <a:srgbClr val="1D1D1B"/>
                </a:solidFill>
                <a:latin typeface="Trebuchet MS" panose="020B0703020202090204"/>
                <a:cs typeface="Trebuchet MS" panose="020B0703020202090204"/>
                <a:hlinkClick r:id="rId4"/>
              </a:rPr>
              <a:t>https://streetartagency.com/</a:t>
            </a:r>
            <a:endParaRPr sz="1802" dirty="0">
              <a:latin typeface="Trebuchet MS" panose="020B0703020202090204"/>
              <a:cs typeface="Trebuchet MS" panose="020B070302020209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4" y="0"/>
            <a:ext cx="3556635" cy="1244599"/>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sz="1802"/>
          </a:p>
        </p:txBody>
      </p:sp>
      <p:sp>
        <p:nvSpPr>
          <p:cNvPr id="3" name="object 3"/>
          <p:cNvSpPr/>
          <p:nvPr/>
        </p:nvSpPr>
        <p:spPr>
          <a:xfrm>
            <a:off x="5194724" y="1871023"/>
            <a:ext cx="4864100" cy="5901692"/>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sz="1802"/>
          </a:p>
        </p:txBody>
      </p:sp>
      <p:sp>
        <p:nvSpPr>
          <p:cNvPr id="4" name="object 4"/>
          <p:cNvSpPr txBox="1">
            <a:spLocks noGrp="1"/>
          </p:cNvSpPr>
          <p:nvPr>
            <p:ph type="title"/>
          </p:nvPr>
        </p:nvSpPr>
        <p:spPr>
          <a:xfrm>
            <a:off x="1105968" y="1922010"/>
            <a:ext cx="3438525" cy="382605"/>
          </a:xfrm>
          <a:prstGeom prst="rect">
            <a:avLst/>
          </a:prstGeom>
        </p:spPr>
        <p:txBody>
          <a:bodyPr vert="horz" wrap="square" lIns="0" tIns="12700" rIns="0" bIns="0" rtlCol="0" anchor="ctr">
            <a:spAutoFit/>
          </a:bodyPr>
          <a:lstStyle/>
          <a:p>
            <a:pPr marL="12954">
              <a:lnSpc>
                <a:spcPct val="100000"/>
              </a:lnSpc>
              <a:spcBef>
                <a:spcPts val="102"/>
              </a:spcBef>
            </a:pPr>
            <a:r>
              <a:rPr lang="pt-PT" sz="2403" spc="-70" dirty="0">
                <a:solidFill>
                  <a:srgbClr val="020304"/>
                </a:solidFill>
                <a:latin typeface="Trebuchet MS" panose="020B0703020202090204"/>
                <a:cs typeface="Trebuchet MS" panose="020B0703020202090204"/>
              </a:rPr>
              <a:t>STREETART AGENCY</a:t>
            </a:r>
            <a:endParaRPr sz="2403" dirty="0">
              <a:latin typeface="Trebuchet MS" panose="020B0703020202090204"/>
              <a:cs typeface="Trebuchet MS" panose="020B0703020202090204"/>
            </a:endParaRPr>
          </a:p>
        </p:txBody>
      </p:sp>
      <p:sp>
        <p:nvSpPr>
          <p:cNvPr id="5" name="object 5"/>
          <p:cNvSpPr txBox="1">
            <a:spLocks noGrp="1"/>
          </p:cNvSpPr>
          <p:nvPr>
            <p:ph idx="1"/>
          </p:nvPr>
        </p:nvSpPr>
        <p:spPr>
          <a:xfrm>
            <a:off x="1105967" y="3071194"/>
            <a:ext cx="2932634" cy="3540008"/>
          </a:xfrm>
          <a:prstGeom prst="rect">
            <a:avLst/>
          </a:prstGeom>
        </p:spPr>
        <p:txBody>
          <a:bodyPr vert="horz" wrap="square" lIns="0" tIns="12700" rIns="0" bIns="0" rtlCol="0">
            <a:spAutoFit/>
          </a:bodyPr>
          <a:lstStyle/>
          <a:p>
            <a:pPr algn="l" fontAlgn="base"/>
            <a:r>
              <a:rPr lang="en-US" sz="1802" spc="-50" dirty="0"/>
              <a:t>Muraux</a:t>
            </a:r>
          </a:p>
          <a:p>
            <a:pPr algn="l" fontAlgn="base"/>
            <a:endParaRPr lang="en-US" sz="1802" spc="-50" dirty="0"/>
          </a:p>
          <a:p>
            <a:pPr algn="l" fontAlgn="base"/>
            <a:r>
              <a:rPr lang="en-US" sz="1802" spc="-50" dirty="0"/>
              <a:t>Mettez la puissance du graffiti de votre côté. Les grandes fresques murales permettent à votre marque de se démarquer dans la jungle urbaine. Les murs donnent une exposition 24 heures sur 24 et 7 jours sur 7 à vos projets et lorsqu'ils sont traités par notre équipe, le succès est garanti.</a:t>
            </a:r>
          </a:p>
        </p:txBody>
      </p:sp>
      <p:sp>
        <p:nvSpPr>
          <p:cNvPr id="6" name="object 6"/>
          <p:cNvSpPr/>
          <p:nvPr/>
        </p:nvSpPr>
        <p:spPr>
          <a:xfrm>
            <a:off x="1118662" y="1090851"/>
            <a:ext cx="2111426" cy="438149"/>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sz="1802"/>
          </a:p>
        </p:txBody>
      </p:sp>
      <p:sp>
        <p:nvSpPr>
          <p:cNvPr id="7" name="object 7"/>
          <p:cNvSpPr txBox="1"/>
          <p:nvPr/>
        </p:nvSpPr>
        <p:spPr>
          <a:xfrm>
            <a:off x="1348086" y="1144958"/>
            <a:ext cx="2678640" cy="290144"/>
          </a:xfrm>
          <a:prstGeom prst="rect">
            <a:avLst/>
          </a:prstGeom>
        </p:spPr>
        <p:txBody>
          <a:bodyPr vert="horz" wrap="square" lIns="0" tIns="12700" rIns="0" bIns="0" rtlCol="0">
            <a:spAutoFit/>
          </a:bodyPr>
          <a:lstStyle/>
          <a:p>
            <a:pPr marL="12954">
              <a:spcBef>
                <a:spcPts val="102"/>
              </a:spcBef>
            </a:pPr>
            <a:r>
              <a:rPr sz="1802" b="1" spc="45" dirty="0">
                <a:solidFill>
                  <a:srgbClr val="FFFFFF"/>
                </a:solidFill>
                <a:latin typeface="Trebuchet MS" panose="020B0703020202090204"/>
                <a:cs typeface="Trebuchet MS" panose="020B0703020202090204"/>
              </a:rPr>
              <a:t>Étude de </a:t>
            </a:r>
            <a:r>
              <a:rPr sz="1802" b="1" spc="5" dirty="0" err="1">
                <a:solidFill>
                  <a:srgbClr val="FFFFFF"/>
                </a:solidFill>
                <a:latin typeface="Trebuchet MS" panose="020B0703020202090204"/>
                <a:cs typeface="Trebuchet MS" panose="020B0703020202090204"/>
              </a:rPr>
              <a:t>cas</a:t>
            </a:r>
            <a:r>
              <a:rPr lang="fr-FR" sz="1802" b="1" spc="5" dirty="0">
                <a:solidFill>
                  <a:srgbClr val="FFFFFF"/>
                </a:solidFill>
                <a:latin typeface="Trebuchet MS" panose="020B0703020202090204"/>
                <a:cs typeface="Trebuchet MS" panose="020B0703020202090204"/>
              </a:rPr>
              <a:t> 2</a:t>
            </a:r>
            <a:endParaRPr sz="1802" dirty="0">
              <a:latin typeface="Trebuchet MS" panose="020B0703020202090204"/>
              <a:cs typeface="Trebuchet MS" panose="020B0703020202090204"/>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sz="1802"/>
          </a:p>
        </p:txBody>
      </p:sp>
      <p:sp>
        <p:nvSpPr>
          <p:cNvPr id="10" name="object 10"/>
          <p:cNvSpPr/>
          <p:nvPr/>
        </p:nvSpPr>
        <p:spPr>
          <a:xfrm>
            <a:off x="152854" y="7739209"/>
            <a:ext cx="153036"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sz="1802"/>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1" y="1"/>
            <a:ext cx="5715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p:cNvSpPr txBox="1"/>
          <p:nvPr/>
        </p:nvSpPr>
        <p:spPr>
          <a:xfrm>
            <a:off x="1118662" y="6832579"/>
            <a:ext cx="3200400" cy="307777"/>
          </a:xfrm>
          <a:prstGeom prst="rect">
            <a:avLst/>
          </a:prstGeom>
          <a:noFill/>
        </p:spPr>
        <p:txBody>
          <a:bodyPr wrap="square">
            <a:spAutoFit/>
          </a:bodyPr>
          <a:lstStyle/>
          <a:p>
            <a:r>
              <a:rPr lang="pt-PT" sz="1400" dirty="0">
                <a:hlinkClick r:id="rId3"/>
              </a:rPr>
              <a:t>sur https://streetartagency.com/services/</a:t>
            </a:r>
            <a:endParaRPr lang="pt-PT"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4" y="0"/>
            <a:ext cx="3556635" cy="1244599"/>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sz="1802"/>
          </a:p>
        </p:txBody>
      </p:sp>
      <p:sp>
        <p:nvSpPr>
          <p:cNvPr id="3" name="object 3"/>
          <p:cNvSpPr/>
          <p:nvPr/>
        </p:nvSpPr>
        <p:spPr>
          <a:xfrm>
            <a:off x="5194724" y="1871023"/>
            <a:ext cx="4864100" cy="5901692"/>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sz="1802"/>
          </a:p>
        </p:txBody>
      </p:sp>
      <p:sp>
        <p:nvSpPr>
          <p:cNvPr id="4" name="object 4"/>
          <p:cNvSpPr txBox="1">
            <a:spLocks noGrp="1"/>
          </p:cNvSpPr>
          <p:nvPr>
            <p:ph type="title"/>
          </p:nvPr>
        </p:nvSpPr>
        <p:spPr>
          <a:xfrm>
            <a:off x="1105968" y="1922010"/>
            <a:ext cx="3438525" cy="382605"/>
          </a:xfrm>
          <a:prstGeom prst="rect">
            <a:avLst/>
          </a:prstGeom>
        </p:spPr>
        <p:txBody>
          <a:bodyPr vert="horz" wrap="square" lIns="0" tIns="12700" rIns="0" bIns="0" rtlCol="0" anchor="ctr">
            <a:spAutoFit/>
          </a:bodyPr>
          <a:lstStyle/>
          <a:p>
            <a:pPr marL="12954">
              <a:lnSpc>
                <a:spcPct val="100000"/>
              </a:lnSpc>
              <a:spcBef>
                <a:spcPts val="102"/>
              </a:spcBef>
            </a:pPr>
            <a:r>
              <a:rPr sz="2403" spc="-25" dirty="0">
                <a:solidFill>
                  <a:srgbClr val="020304"/>
                </a:solidFill>
                <a:latin typeface="Trebuchet MS" panose="020B0703020202090204"/>
                <a:cs typeface="Trebuchet MS" panose="020B0703020202090204"/>
              </a:rPr>
              <a:t>l'</a:t>
            </a:r>
            <a:r>
              <a:rPr lang="pt-PT" sz="2403" spc="-70" dirty="0">
                <a:solidFill>
                  <a:srgbClr val="020304"/>
                </a:solidFill>
                <a:latin typeface="Trebuchet MS" panose="020B0703020202090204"/>
                <a:cs typeface="Trebuchet MS" panose="020B0703020202090204"/>
              </a:rPr>
              <a:t>AGENCE STREETART</a:t>
            </a:r>
            <a:endParaRPr sz="2403" dirty="0">
              <a:latin typeface="Trebuchet MS" panose="020B0703020202090204"/>
              <a:cs typeface="Trebuchet MS" panose="020B0703020202090204"/>
            </a:endParaRPr>
          </a:p>
        </p:txBody>
      </p:sp>
      <p:sp>
        <p:nvSpPr>
          <p:cNvPr id="5" name="object 5"/>
          <p:cNvSpPr txBox="1">
            <a:spLocks noGrp="1"/>
          </p:cNvSpPr>
          <p:nvPr>
            <p:ph idx="1"/>
          </p:nvPr>
        </p:nvSpPr>
        <p:spPr>
          <a:xfrm>
            <a:off x="1105967" y="3071194"/>
            <a:ext cx="2932634" cy="3431452"/>
          </a:xfrm>
          <a:prstGeom prst="rect">
            <a:avLst/>
          </a:prstGeom>
        </p:spPr>
        <p:txBody>
          <a:bodyPr vert="horz" wrap="square" lIns="0" tIns="12700" rIns="0" bIns="0" rtlCol="0">
            <a:spAutoFit/>
          </a:bodyPr>
          <a:lstStyle/>
          <a:p>
            <a:pPr algn="l" fontAlgn="base"/>
            <a:r>
              <a:rPr lang="en-US" sz="1802" spc="-50" dirty="0"/>
              <a:t>Promotion de la marque</a:t>
            </a:r>
          </a:p>
          <a:p>
            <a:pPr algn="l" fontAlgn="base"/>
            <a:endParaRPr lang="en-US" sz="1802" spc="-50" dirty="0"/>
          </a:p>
          <a:p>
            <a:pPr algn="l" fontAlgn="base"/>
            <a:r>
              <a:rPr lang="en-US" sz="1802" spc="-50" dirty="0"/>
              <a:t>Nos développeurs de concepts visuels adorent créer des </a:t>
            </a:r>
            <a:r>
              <a:rPr lang="en-US" sz="1802" spc="-50" dirty="0" err="1"/>
              <a:t>campagnes</a:t>
            </a:r>
            <a:r>
              <a:rPr lang="en-US" sz="1802" spc="-50" dirty="0"/>
              <a:t> de Street Art ayant un impact visuel. Nous pouvons vous aider à articuler avec succès votre message dans les espaces publics grâce à notre audace et à notre éthique remarquable.</a:t>
            </a:r>
          </a:p>
          <a:p>
            <a:pPr algn="l" fontAlgn="base"/>
            <a:endParaRPr lang="en-US" sz="1802" spc="-50" dirty="0"/>
          </a:p>
        </p:txBody>
      </p:sp>
      <p:sp>
        <p:nvSpPr>
          <p:cNvPr id="6" name="object 6"/>
          <p:cNvSpPr/>
          <p:nvPr/>
        </p:nvSpPr>
        <p:spPr>
          <a:xfrm>
            <a:off x="1118662" y="1090851"/>
            <a:ext cx="2193925" cy="438149"/>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sz="1802"/>
          </a:p>
        </p:txBody>
      </p:sp>
      <p:sp>
        <p:nvSpPr>
          <p:cNvPr id="7" name="object 7"/>
          <p:cNvSpPr txBox="1"/>
          <p:nvPr/>
        </p:nvSpPr>
        <p:spPr>
          <a:xfrm>
            <a:off x="1359961" y="1133083"/>
            <a:ext cx="1813560" cy="290144"/>
          </a:xfrm>
          <a:prstGeom prst="rect">
            <a:avLst/>
          </a:prstGeom>
        </p:spPr>
        <p:txBody>
          <a:bodyPr vert="horz" wrap="square" lIns="0" tIns="12700" rIns="0" bIns="0" rtlCol="0">
            <a:spAutoFit/>
          </a:bodyPr>
          <a:lstStyle/>
          <a:p>
            <a:pPr marL="12954">
              <a:spcBef>
                <a:spcPts val="102"/>
              </a:spcBef>
            </a:pPr>
            <a:r>
              <a:rPr sz="1802" b="1" spc="45" dirty="0">
                <a:solidFill>
                  <a:srgbClr val="FFFFFF"/>
                </a:solidFill>
                <a:latin typeface="Trebuchet MS" panose="020B0703020202090204"/>
                <a:cs typeface="Trebuchet MS" panose="020B0703020202090204"/>
              </a:rPr>
              <a:t>Étude de </a:t>
            </a:r>
            <a:r>
              <a:rPr sz="1802" b="1" spc="5" dirty="0" err="1">
                <a:solidFill>
                  <a:srgbClr val="FFFFFF"/>
                </a:solidFill>
                <a:latin typeface="Trebuchet MS" panose="020B0703020202090204"/>
                <a:cs typeface="Trebuchet MS" panose="020B0703020202090204"/>
              </a:rPr>
              <a:t>cas</a:t>
            </a:r>
            <a:r>
              <a:rPr lang="fr-FR" sz="1802" b="1" spc="5" dirty="0">
                <a:solidFill>
                  <a:srgbClr val="FFFFFF"/>
                </a:solidFill>
                <a:latin typeface="Trebuchet MS" panose="020B0703020202090204"/>
                <a:cs typeface="Trebuchet MS" panose="020B0703020202090204"/>
              </a:rPr>
              <a:t> 2</a:t>
            </a:r>
            <a:endParaRPr sz="1802" dirty="0">
              <a:latin typeface="Trebuchet MS" panose="020B0703020202090204"/>
              <a:cs typeface="Trebuchet MS" panose="020B0703020202090204"/>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sz="1802"/>
          </a:p>
        </p:txBody>
      </p:sp>
      <p:sp>
        <p:nvSpPr>
          <p:cNvPr id="10" name="object 10"/>
          <p:cNvSpPr/>
          <p:nvPr/>
        </p:nvSpPr>
        <p:spPr>
          <a:xfrm>
            <a:off x="152854" y="7739209"/>
            <a:ext cx="153036"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sz="1802"/>
          </a:p>
        </p:txBody>
      </p:sp>
      <p:sp>
        <p:nvSpPr>
          <p:cNvPr id="13" name="CaixaDeTexto 12"/>
          <p:cNvSpPr txBox="1"/>
          <p:nvPr/>
        </p:nvSpPr>
        <p:spPr>
          <a:xfrm>
            <a:off x="1008259" y="6331540"/>
            <a:ext cx="3200400" cy="307777"/>
          </a:xfrm>
          <a:prstGeom prst="rect">
            <a:avLst/>
          </a:prstGeom>
          <a:noFill/>
        </p:spPr>
        <p:txBody>
          <a:bodyPr wrap="square">
            <a:spAutoFit/>
          </a:bodyPr>
          <a:lstStyle/>
          <a:p>
            <a:r>
              <a:rPr lang="pt-PT" sz="1400" dirty="0">
                <a:hlinkClick r:id="rId2"/>
              </a:rPr>
              <a:t>sur https://streetartagency.com/services/</a:t>
            </a:r>
            <a:endParaRPr lang="pt-PT" sz="14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716" y="1"/>
            <a:ext cx="5715000" cy="6896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4" y="0"/>
            <a:ext cx="3556635" cy="1244599"/>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sz="1802"/>
          </a:p>
        </p:txBody>
      </p:sp>
      <p:sp>
        <p:nvSpPr>
          <p:cNvPr id="3" name="object 3"/>
          <p:cNvSpPr/>
          <p:nvPr/>
        </p:nvSpPr>
        <p:spPr>
          <a:xfrm>
            <a:off x="5194724" y="1871023"/>
            <a:ext cx="4864100" cy="5901692"/>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sz="1802"/>
          </a:p>
        </p:txBody>
      </p:sp>
      <p:sp>
        <p:nvSpPr>
          <p:cNvPr id="4" name="object 4"/>
          <p:cNvSpPr txBox="1">
            <a:spLocks noGrp="1"/>
          </p:cNvSpPr>
          <p:nvPr>
            <p:ph type="title"/>
          </p:nvPr>
        </p:nvSpPr>
        <p:spPr>
          <a:xfrm>
            <a:off x="1105968" y="1922010"/>
            <a:ext cx="3438525" cy="382605"/>
          </a:xfrm>
          <a:prstGeom prst="rect">
            <a:avLst/>
          </a:prstGeom>
        </p:spPr>
        <p:txBody>
          <a:bodyPr vert="horz" wrap="square" lIns="0" tIns="12700" rIns="0" bIns="0" rtlCol="0" anchor="ctr">
            <a:spAutoFit/>
          </a:bodyPr>
          <a:lstStyle/>
          <a:p>
            <a:pPr marL="12954">
              <a:lnSpc>
                <a:spcPct val="100000"/>
              </a:lnSpc>
              <a:spcBef>
                <a:spcPts val="102"/>
              </a:spcBef>
            </a:pPr>
            <a:r>
              <a:rPr lang="pt-PT" sz="2403" spc="-70" dirty="0">
                <a:solidFill>
                  <a:srgbClr val="020304"/>
                </a:solidFill>
                <a:latin typeface="Trebuchet MS" panose="020B0703020202090204"/>
                <a:cs typeface="Trebuchet MS" panose="020B0703020202090204"/>
              </a:rPr>
              <a:t>STREETART AGENCY</a:t>
            </a:r>
            <a:endParaRPr sz="2403" dirty="0">
              <a:latin typeface="Trebuchet MS" panose="020B0703020202090204"/>
              <a:cs typeface="Trebuchet MS" panose="020B0703020202090204"/>
            </a:endParaRPr>
          </a:p>
        </p:txBody>
      </p:sp>
      <p:sp>
        <p:nvSpPr>
          <p:cNvPr id="5" name="object 5"/>
          <p:cNvSpPr txBox="1">
            <a:spLocks noGrp="1"/>
          </p:cNvSpPr>
          <p:nvPr>
            <p:ph idx="1"/>
          </p:nvPr>
        </p:nvSpPr>
        <p:spPr>
          <a:xfrm>
            <a:off x="1105967" y="3071195"/>
            <a:ext cx="2932634" cy="3681072"/>
          </a:xfrm>
          <a:prstGeom prst="rect">
            <a:avLst/>
          </a:prstGeom>
        </p:spPr>
        <p:txBody>
          <a:bodyPr vert="horz" wrap="square" lIns="0" tIns="12700" rIns="0" bIns="0" rtlCol="0">
            <a:spAutoFit/>
          </a:bodyPr>
          <a:lstStyle/>
          <a:p>
            <a:pPr algn="l" fontAlgn="base"/>
            <a:r>
              <a:rPr lang="en-US" sz="1802" spc="-50" dirty="0"/>
              <a:t>Ateliers</a:t>
            </a:r>
          </a:p>
          <a:p>
            <a:pPr algn="l" fontAlgn="base"/>
            <a:endParaRPr lang="en-US" sz="1802" spc="-50" dirty="0"/>
          </a:p>
          <a:p>
            <a:pPr algn="l" fontAlgn="base"/>
            <a:r>
              <a:rPr lang="en-US" sz="1802" spc="-50" dirty="0"/>
              <a:t>Nous aimons vous faire participer au processus de création artistique. Nos instructeurs vous feront participer au processus de création artistique en promouvant les valeurs nécessaires à une bonne collaboration, à la motivation et à l'esprit d'équipe.</a:t>
            </a:r>
          </a:p>
          <a:p>
            <a:pPr algn="l" fontAlgn="base"/>
            <a:endParaRPr lang="en-US" sz="1802" spc="-50" dirty="0"/>
          </a:p>
        </p:txBody>
      </p:sp>
      <p:sp>
        <p:nvSpPr>
          <p:cNvPr id="6" name="object 6"/>
          <p:cNvSpPr/>
          <p:nvPr/>
        </p:nvSpPr>
        <p:spPr>
          <a:xfrm>
            <a:off x="1118662" y="1090851"/>
            <a:ext cx="2193925" cy="438149"/>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sz="1802"/>
          </a:p>
        </p:txBody>
      </p:sp>
      <p:sp>
        <p:nvSpPr>
          <p:cNvPr id="7" name="object 7"/>
          <p:cNvSpPr txBox="1"/>
          <p:nvPr/>
        </p:nvSpPr>
        <p:spPr>
          <a:xfrm>
            <a:off x="1359961" y="1133083"/>
            <a:ext cx="1813560" cy="290144"/>
          </a:xfrm>
          <a:prstGeom prst="rect">
            <a:avLst/>
          </a:prstGeom>
        </p:spPr>
        <p:txBody>
          <a:bodyPr vert="horz" wrap="square" lIns="0" tIns="12700" rIns="0" bIns="0" rtlCol="0">
            <a:spAutoFit/>
          </a:bodyPr>
          <a:lstStyle/>
          <a:p>
            <a:pPr marL="12954">
              <a:spcBef>
                <a:spcPts val="102"/>
              </a:spcBef>
            </a:pPr>
            <a:r>
              <a:rPr sz="1802" b="1" spc="45" dirty="0">
                <a:solidFill>
                  <a:srgbClr val="FFFFFF"/>
                </a:solidFill>
                <a:latin typeface="Trebuchet MS" panose="020B0703020202090204"/>
                <a:cs typeface="Trebuchet MS" panose="020B0703020202090204"/>
              </a:rPr>
              <a:t>Étude de </a:t>
            </a:r>
            <a:r>
              <a:rPr sz="1802" b="1" spc="5" dirty="0" err="1">
                <a:solidFill>
                  <a:srgbClr val="FFFFFF"/>
                </a:solidFill>
                <a:latin typeface="Trebuchet MS" panose="020B0703020202090204"/>
                <a:cs typeface="Trebuchet MS" panose="020B0703020202090204"/>
              </a:rPr>
              <a:t>cas</a:t>
            </a:r>
            <a:r>
              <a:rPr lang="fr-FR" sz="1802" b="1" spc="5" dirty="0">
                <a:solidFill>
                  <a:srgbClr val="FFFFFF"/>
                </a:solidFill>
                <a:latin typeface="Trebuchet MS" panose="020B0703020202090204"/>
                <a:cs typeface="Trebuchet MS" panose="020B0703020202090204"/>
              </a:rPr>
              <a:t> 2</a:t>
            </a:r>
            <a:endParaRPr sz="1802" dirty="0">
              <a:latin typeface="Trebuchet MS" panose="020B0703020202090204"/>
              <a:cs typeface="Trebuchet MS" panose="020B0703020202090204"/>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sz="1802"/>
          </a:p>
        </p:txBody>
      </p:sp>
      <p:sp>
        <p:nvSpPr>
          <p:cNvPr id="10" name="object 10"/>
          <p:cNvSpPr/>
          <p:nvPr/>
        </p:nvSpPr>
        <p:spPr>
          <a:xfrm>
            <a:off x="152854" y="7739209"/>
            <a:ext cx="153036"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sz="1802"/>
          </a:p>
        </p:txBody>
      </p:sp>
      <p:sp>
        <p:nvSpPr>
          <p:cNvPr id="13" name="CaixaDeTexto 12"/>
          <p:cNvSpPr txBox="1"/>
          <p:nvPr/>
        </p:nvSpPr>
        <p:spPr>
          <a:xfrm>
            <a:off x="990601" y="6444490"/>
            <a:ext cx="3200400" cy="307777"/>
          </a:xfrm>
          <a:prstGeom prst="rect">
            <a:avLst/>
          </a:prstGeom>
          <a:noFill/>
        </p:spPr>
        <p:txBody>
          <a:bodyPr wrap="square">
            <a:spAutoFit/>
          </a:bodyPr>
          <a:lstStyle/>
          <a:p>
            <a:r>
              <a:rPr lang="pt-PT" sz="1400" dirty="0">
                <a:hlinkClick r:id="rId2"/>
              </a:rPr>
              <a:t>sur https://streetartagency.com/services/</a:t>
            </a:r>
            <a:endParaRPr lang="pt-PT" sz="14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1" y="1"/>
            <a:ext cx="5715000" cy="6896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 y="0"/>
            <a:ext cx="10058400" cy="7772400"/>
            <a:chOff x="0" y="0"/>
            <a:chExt cx="10058400" cy="7772400"/>
          </a:xfrm>
        </p:grpSpPr>
        <p:pic>
          <p:nvPicPr>
            <p:cNvPr id="3" name="object 3"/>
            <p:cNvPicPr/>
            <p:nvPr/>
          </p:nvPicPr>
          <p:blipFill>
            <a:blip r:embed="rId2" cstate="print"/>
            <a:stretch>
              <a:fillRect/>
            </a:stretch>
          </p:blipFill>
          <p:spPr>
            <a:xfrm>
              <a:off x="0" y="0"/>
              <a:ext cx="10058400" cy="1049248"/>
            </a:xfrm>
            <a:prstGeom prst="rect">
              <a:avLst/>
            </a:prstGeom>
          </p:spPr>
        </p:pic>
        <p:pic>
          <p:nvPicPr>
            <p:cNvPr id="4" name="object 4"/>
            <p:cNvPicPr/>
            <p:nvPr/>
          </p:nvPicPr>
          <p:blipFill>
            <a:blip r:embed="rId3" cstate="print"/>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80" y="761904"/>
            <a:ext cx="7791690" cy="2044149"/>
          </a:xfrm>
          <a:prstGeom prst="rect">
            <a:avLst/>
          </a:prstGeom>
        </p:spPr>
        <p:txBody>
          <a:bodyPr vert="horz" wrap="square" lIns="0" tIns="195580" rIns="0" bIns="0" rtlCol="0" anchor="ctr">
            <a:spAutoFit/>
          </a:bodyPr>
          <a:lstStyle/>
          <a:p>
            <a:pPr marL="12954" marR="5038">
              <a:lnSpc>
                <a:spcPts val="7202"/>
              </a:lnSpc>
              <a:spcBef>
                <a:spcPts val="1541"/>
              </a:spcBef>
            </a:pPr>
            <a:r>
              <a:rPr sz="7202" spc="440" dirty="0">
                <a:solidFill>
                  <a:srgbClr val="1D1D1B"/>
                </a:solidFill>
                <a:latin typeface="Trebuchet MS" panose="020B0703020202090204"/>
                <a:cs typeface="Trebuchet MS" panose="020B0703020202090204"/>
              </a:rPr>
              <a:t>Activités d'</a:t>
            </a:r>
            <a:r>
              <a:rPr sz="7202" spc="535" dirty="0">
                <a:solidFill>
                  <a:srgbClr val="1D1D1B"/>
                </a:solidFill>
                <a:latin typeface="Trebuchet MS" panose="020B0703020202090204"/>
                <a:cs typeface="Trebuchet MS" panose="020B0703020202090204"/>
              </a:rPr>
              <a:t>apprentissage</a:t>
            </a:r>
            <a:endParaRPr sz="7202" dirty="0">
              <a:latin typeface="Trebuchet MS" panose="020B0703020202090204"/>
              <a:cs typeface="Trebuchet MS" panose="020B0703020202090204"/>
            </a:endParaRPr>
          </a:p>
        </p:txBody>
      </p:sp>
      <p:grpSp>
        <p:nvGrpSpPr>
          <p:cNvPr id="6" name="object 6"/>
          <p:cNvGrpSpPr/>
          <p:nvPr/>
        </p:nvGrpSpPr>
        <p:grpSpPr>
          <a:xfrm>
            <a:off x="222315" y="2795262"/>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sz="1802"/>
            </a:p>
          </p:txBody>
        </p:sp>
        <p:pic>
          <p:nvPicPr>
            <p:cNvPr id="8" name="object 8"/>
            <p:cNvPicPr/>
            <p:nvPr/>
          </p:nvPicPr>
          <p:blipFill>
            <a:blip r:embed="rId4" cstate="print"/>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sz="1802"/>
            </a:p>
          </p:txBody>
        </p:sp>
        <p:sp>
          <p:nvSpPr>
            <p:cNvPr id="10" name="object 10"/>
            <p:cNvSpPr/>
            <p:nvPr/>
          </p:nvSpPr>
          <p:spPr>
            <a:xfrm>
              <a:off x="1263083" y="3032960"/>
              <a:ext cx="2071648"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sz="1802"/>
            </a:p>
          </p:txBody>
        </p:sp>
      </p:grpSp>
      <p:sp>
        <p:nvSpPr>
          <p:cNvPr id="11" name="object 11"/>
          <p:cNvSpPr txBox="1"/>
          <p:nvPr/>
        </p:nvSpPr>
        <p:spPr>
          <a:xfrm>
            <a:off x="1323651" y="3163276"/>
            <a:ext cx="4098926" cy="1979388"/>
          </a:xfrm>
          <a:prstGeom prst="rect">
            <a:avLst/>
          </a:prstGeom>
        </p:spPr>
        <p:txBody>
          <a:bodyPr vert="horz" wrap="square" lIns="0" tIns="12700" rIns="0" bIns="0" rtlCol="0">
            <a:spAutoFit/>
          </a:bodyPr>
          <a:lstStyle/>
          <a:p>
            <a:pPr marL="160478">
              <a:spcBef>
                <a:spcPts val="102"/>
              </a:spcBef>
            </a:pPr>
            <a:r>
              <a:rPr sz="2102" b="1" spc="114" dirty="0">
                <a:solidFill>
                  <a:srgbClr val="EEEDF3"/>
                </a:solidFill>
                <a:latin typeface="Trebuchet MS" panose="020B0703020202090204"/>
                <a:cs typeface="Trebuchet MS" panose="020B0703020202090204"/>
              </a:rPr>
              <a:t>MODULE </a:t>
            </a:r>
            <a:r>
              <a:rPr lang="pt-PT" sz="2102" b="1" spc="-65" dirty="0">
                <a:solidFill>
                  <a:srgbClr val="EEEDF3"/>
                </a:solidFill>
                <a:latin typeface="Trebuchet MS" panose="020B0703020202090204"/>
                <a:cs typeface="Trebuchet MS" panose="020B0703020202090204"/>
              </a:rPr>
              <a:t>2</a:t>
            </a:r>
            <a:endParaRPr sz="2102" dirty="0">
              <a:latin typeface="Trebuchet MS" panose="020B0703020202090204"/>
              <a:cs typeface="Trebuchet MS" panose="020B0703020202090204"/>
            </a:endParaRPr>
          </a:p>
          <a:p>
            <a:pPr marL="160478">
              <a:spcBef>
                <a:spcPts val="102"/>
              </a:spcBef>
            </a:pPr>
            <a:endParaRPr lang="en-US" sz="2102" b="1" i="1" spc="-50" dirty="0">
              <a:solidFill>
                <a:srgbClr val="1D1D1B"/>
              </a:solidFill>
              <a:latin typeface="Trebuchet MS" panose="020B0703020202090204"/>
            </a:endParaRPr>
          </a:p>
          <a:p>
            <a:pPr marL="160478">
              <a:spcBef>
                <a:spcPts val="102"/>
              </a:spcBef>
            </a:pPr>
            <a:r>
              <a:rPr lang="en-US" sz="2102" b="1" i="1" spc="-50" dirty="0">
                <a:solidFill>
                  <a:srgbClr val="1D1D1B"/>
                </a:solidFill>
                <a:latin typeface="Trebuchet MS" panose="020B0703020202090204"/>
              </a:rPr>
              <a:t>Prendre l'initiative : identifier et rechercher de nouveaux modèles d'entreprise agiles et des </a:t>
            </a:r>
            <a:r>
              <a:rPr lang="en-US" sz="2102" b="1" i="1" spc="-50" dirty="0">
                <a:solidFill>
                  <a:schemeClr val="bg1"/>
                </a:solidFill>
                <a:latin typeface="Trebuchet MS" panose="020B0703020202090204"/>
              </a:rPr>
              <a:t>facteurs de réussite.</a:t>
            </a:r>
            <a:endParaRPr lang="en-US" sz="2102" dirty="0">
              <a:solidFill>
                <a:schemeClr val="bg1"/>
              </a:solidFill>
              <a:latin typeface="Trebuchet MS" panose="020B0703020202090204"/>
              <a:cs typeface="Trebuchet MS" panose="020B0703020202090204"/>
            </a:endParaRPr>
          </a:p>
        </p:txBody>
      </p:sp>
      <p:sp>
        <p:nvSpPr>
          <p:cNvPr id="12" name="object 12"/>
          <p:cNvSpPr txBox="1"/>
          <p:nvPr/>
        </p:nvSpPr>
        <p:spPr>
          <a:xfrm>
            <a:off x="7388462" y="7366001"/>
            <a:ext cx="2066926" cy="319703"/>
          </a:xfrm>
          <a:prstGeom prst="rect">
            <a:avLst/>
          </a:prstGeom>
        </p:spPr>
        <p:txBody>
          <a:bodyPr vert="horz" wrap="square" lIns="0" tIns="12700" rIns="0" bIns="0" rtlCol="0">
            <a:spAutoFit/>
          </a:bodyPr>
          <a:lstStyle/>
          <a:p>
            <a:pPr marL="12954">
              <a:spcBef>
                <a:spcPts val="102"/>
              </a:spcBef>
            </a:pPr>
            <a:r>
              <a:rPr sz="997" spc="9" dirty="0">
                <a:solidFill>
                  <a:srgbClr val="1D1D1B"/>
                </a:solidFill>
                <a:latin typeface="Trebuchet MS" panose="020B0703020202090204"/>
                <a:cs typeface="Trebuchet MS" panose="020B0703020202090204"/>
              </a:rPr>
              <a:t>Photo </a:t>
            </a:r>
            <a:r>
              <a:rPr sz="997" spc="-25" dirty="0">
                <a:solidFill>
                  <a:srgbClr val="1D1D1B"/>
                </a:solidFill>
                <a:latin typeface="Trebuchet MS" panose="020B0703020202090204"/>
                <a:cs typeface="Trebuchet MS" panose="020B0703020202090204"/>
              </a:rPr>
              <a:t>par </a:t>
            </a:r>
            <a:r>
              <a:rPr sz="997" spc="-28" dirty="0">
                <a:solidFill>
                  <a:srgbClr val="1D1D1B"/>
                </a:solidFill>
                <a:latin typeface="Trebuchet MS" panose="020B0703020202090204"/>
                <a:cs typeface="Trebuchet MS" panose="020B0703020202090204"/>
              </a:rPr>
              <a:t>Jason </a:t>
            </a:r>
            <a:r>
              <a:rPr sz="997" dirty="0">
                <a:solidFill>
                  <a:srgbClr val="1D1D1B"/>
                </a:solidFill>
                <a:latin typeface="Trebuchet MS" panose="020B0703020202090204"/>
                <a:cs typeface="Trebuchet MS" panose="020B0703020202090204"/>
              </a:rPr>
              <a:t>Goodman </a:t>
            </a:r>
            <a:r>
              <a:rPr sz="997" spc="9" dirty="0">
                <a:solidFill>
                  <a:srgbClr val="1D1D1B"/>
                </a:solidFill>
                <a:latin typeface="Trebuchet MS" panose="020B0703020202090204"/>
                <a:cs typeface="Trebuchet MS" panose="020B0703020202090204"/>
              </a:rPr>
              <a:t>sur </a:t>
            </a:r>
            <a:r>
              <a:rPr sz="997" spc="-15" dirty="0">
                <a:solidFill>
                  <a:srgbClr val="1D1D1B"/>
                </a:solidFill>
                <a:latin typeface="Trebuchet MS" panose="020B0703020202090204"/>
                <a:cs typeface="Trebuchet MS" panose="020B0703020202090204"/>
              </a:rPr>
              <a:t>Unsplash</a:t>
            </a:r>
            <a:endParaRPr sz="997">
              <a:latin typeface="Trebuchet MS" panose="020B0703020202090204"/>
              <a:cs typeface="Trebuchet MS" panose="020B070302020209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sz="1802"/>
          </a:p>
        </p:txBody>
      </p:sp>
      <p:pic>
        <p:nvPicPr>
          <p:cNvPr id="3" name="object 3"/>
          <p:cNvPicPr/>
          <p:nvPr/>
        </p:nvPicPr>
        <p:blipFill>
          <a:blip r:embed="rId2" cstate="print"/>
          <a:stretch>
            <a:fillRect/>
          </a:stretch>
        </p:blipFill>
        <p:spPr>
          <a:xfrm>
            <a:off x="4892275" y="5546295"/>
            <a:ext cx="4740999" cy="2226106"/>
          </a:xfrm>
          <a:prstGeom prst="rect">
            <a:avLst/>
          </a:prstGeom>
        </p:spPr>
      </p:pic>
      <p:sp>
        <p:nvSpPr>
          <p:cNvPr id="4" name="object 4"/>
          <p:cNvSpPr/>
          <p:nvPr/>
        </p:nvSpPr>
        <p:spPr>
          <a:xfrm>
            <a:off x="8786535"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sz="1802"/>
          </a:p>
        </p:txBody>
      </p:sp>
      <p:sp>
        <p:nvSpPr>
          <p:cNvPr id="5" name="object 5"/>
          <p:cNvSpPr/>
          <p:nvPr/>
        </p:nvSpPr>
        <p:spPr>
          <a:xfrm>
            <a:off x="8403149"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sz="1802"/>
          </a:p>
        </p:txBody>
      </p:sp>
      <p:grpSp>
        <p:nvGrpSpPr>
          <p:cNvPr id="6" name="object 6"/>
          <p:cNvGrpSpPr/>
          <p:nvPr/>
        </p:nvGrpSpPr>
        <p:grpSpPr>
          <a:xfrm>
            <a:off x="5022095" y="3580884"/>
            <a:ext cx="4578350" cy="4191634"/>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sz="1802"/>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7" y="1712903"/>
            <a:ext cx="3837534" cy="752385"/>
          </a:xfrm>
          <a:prstGeom prst="rect">
            <a:avLst/>
          </a:prstGeom>
        </p:spPr>
        <p:txBody>
          <a:bodyPr vert="horz" wrap="square" lIns="0" tIns="12700" rIns="0" bIns="0" rtlCol="0" anchor="ctr">
            <a:spAutoFit/>
          </a:bodyPr>
          <a:lstStyle/>
          <a:p>
            <a:pPr marL="12954">
              <a:lnSpc>
                <a:spcPct val="100000"/>
              </a:lnSpc>
              <a:spcBef>
                <a:spcPts val="102"/>
              </a:spcBef>
            </a:pPr>
            <a:r>
              <a:rPr sz="2403" spc="15" dirty="0">
                <a:solidFill>
                  <a:srgbClr val="1D1D1B"/>
                </a:solidFill>
                <a:latin typeface="Trebuchet MS" panose="020B0703020202090204"/>
                <a:cs typeface="Trebuchet MS" panose="020B0703020202090204"/>
              </a:rPr>
              <a:t>1. </a:t>
            </a:r>
            <a:r>
              <a:rPr sz="2403" spc="184" dirty="0">
                <a:solidFill>
                  <a:srgbClr val="1D1D1B"/>
                </a:solidFill>
                <a:latin typeface="Trebuchet MS" panose="020B0703020202090204"/>
                <a:cs typeface="Trebuchet MS" panose="020B0703020202090204"/>
              </a:rPr>
              <a:t>Construire </a:t>
            </a:r>
            <a:r>
              <a:rPr sz="2403" spc="180" dirty="0">
                <a:solidFill>
                  <a:srgbClr val="1D1D1B"/>
                </a:solidFill>
                <a:latin typeface="Trebuchet MS" panose="020B0703020202090204"/>
                <a:cs typeface="Trebuchet MS" panose="020B0703020202090204"/>
              </a:rPr>
              <a:t>à partir de </a:t>
            </a:r>
            <a:r>
              <a:rPr lang="pt-PT" sz="2403" spc="20" dirty="0" err="1">
                <a:solidFill>
                  <a:srgbClr val="1D1D1B"/>
                </a:solidFill>
                <a:latin typeface="Trebuchet MS" panose="020B0703020202090204"/>
                <a:cs typeface="Trebuchet MS" panose="020B0703020202090204"/>
              </a:rPr>
              <a:t>dessins</a:t>
            </a:r>
            <a:endParaRPr sz="2403" dirty="0">
              <a:latin typeface="Trebuchet MS" panose="020B0703020202090204"/>
              <a:cs typeface="Trebuchet MS" panose="020B0703020202090204"/>
            </a:endParaRPr>
          </a:p>
        </p:txBody>
      </p:sp>
      <p:sp>
        <p:nvSpPr>
          <p:cNvPr id="15" name="object 15"/>
          <p:cNvSpPr txBox="1">
            <a:spLocks noGrp="1"/>
          </p:cNvSpPr>
          <p:nvPr>
            <p:ph idx="1"/>
          </p:nvPr>
        </p:nvSpPr>
        <p:spPr>
          <a:xfrm>
            <a:off x="1080930" y="2611003"/>
            <a:ext cx="4488045" cy="3672800"/>
          </a:xfrm>
          <a:prstGeom prst="rect">
            <a:avLst/>
          </a:prstGeom>
        </p:spPr>
        <p:txBody>
          <a:bodyPr vert="horz" wrap="square" lIns="0" tIns="12700" rIns="0" bIns="0" rtlCol="0">
            <a:spAutoFit/>
          </a:bodyPr>
          <a:lstStyle/>
          <a:p>
            <a:pPr marL="12954" marR="118739">
              <a:lnSpc>
                <a:spcPct val="100000"/>
              </a:lnSpc>
              <a:spcBef>
                <a:spcPts val="102"/>
              </a:spcBef>
              <a:tabLst>
                <a:tab pos="2374789" algn="l"/>
              </a:tabLst>
            </a:pPr>
            <a:r>
              <a:rPr lang="en-US" sz="1800" spc="-65" dirty="0"/>
              <a:t>Les participants doivent identifier et caractériser les clients de </a:t>
            </a:r>
            <a:r>
              <a:rPr lang="en-US" sz="1800" spc="-65" dirty="0" err="1"/>
              <a:t>leur</a:t>
            </a:r>
            <a:r>
              <a:rPr lang="en-US" sz="1800" spc="-65" dirty="0"/>
              <a:t> </a:t>
            </a:r>
            <a:r>
              <a:rPr lang="en-US" sz="1800" spc="-65" dirty="0" err="1"/>
              <a:t>entreprise</a:t>
            </a:r>
            <a:r>
              <a:rPr lang="en-US" sz="1800" spc="-65" dirty="0"/>
              <a:t>, à travers des dessins réalisés par leurs soins</a:t>
            </a:r>
            <a:r>
              <a:rPr sz="1800" spc="-50" dirty="0"/>
              <a:t>. L</a:t>
            </a:r>
            <a:r>
              <a:rPr sz="1800" spc="-70" dirty="0"/>
              <a:t>'</a:t>
            </a:r>
            <a:r>
              <a:rPr sz="1800" spc="-36" dirty="0"/>
              <a:t>entreprise </a:t>
            </a:r>
            <a:r>
              <a:rPr lang="pt-PT" sz="1800" spc="-36" dirty="0" err="1"/>
              <a:t>doit être </a:t>
            </a:r>
            <a:r>
              <a:rPr sz="1800" spc="-82" dirty="0"/>
              <a:t>liée </a:t>
            </a:r>
            <a:r>
              <a:rPr sz="1800" spc="-15" dirty="0"/>
              <a:t>à la </a:t>
            </a:r>
            <a:r>
              <a:rPr lang="fr-FR" sz="1800" spc="-82" dirty="0"/>
              <a:t>Street Culture</a:t>
            </a:r>
            <a:r>
              <a:rPr sz="1800" spc="-82" dirty="0"/>
              <a:t>. Les </a:t>
            </a:r>
            <a:r>
              <a:rPr sz="1800" spc="-65" dirty="0"/>
              <a:t>participants </a:t>
            </a:r>
            <a:r>
              <a:rPr sz="1800" spc="-5" dirty="0"/>
              <a:t>ne </a:t>
            </a:r>
            <a:r>
              <a:rPr sz="1800" spc="-20" dirty="0"/>
              <a:t>doivent </a:t>
            </a:r>
            <a:r>
              <a:rPr sz="1800" spc="-5" dirty="0"/>
              <a:t>pas </a:t>
            </a:r>
            <a:r>
              <a:rPr sz="1800" spc="-60" dirty="0"/>
              <a:t>écrire de </a:t>
            </a:r>
            <a:r>
              <a:rPr sz="1800" spc="-15" dirty="0"/>
              <a:t>mots </a:t>
            </a:r>
            <a:r>
              <a:rPr sz="1800" spc="-50" dirty="0" err="1"/>
              <a:t>supplémentaires</a:t>
            </a:r>
            <a:r>
              <a:rPr lang="fr-FR" sz="1800" spc="-90" dirty="0"/>
              <a:t> que les dessins.</a:t>
            </a:r>
            <a:endParaRPr sz="1800" spc="-90" dirty="0"/>
          </a:p>
          <a:p>
            <a:pPr>
              <a:lnSpc>
                <a:spcPct val="100000"/>
              </a:lnSpc>
              <a:spcBef>
                <a:spcPts val="17"/>
              </a:spcBef>
            </a:pPr>
            <a:endParaRPr sz="1800" dirty="0"/>
          </a:p>
          <a:p>
            <a:pPr marL="12954">
              <a:lnSpc>
                <a:spcPct val="100000"/>
              </a:lnSpc>
            </a:pPr>
            <a:r>
              <a:rPr sz="2400" spc="15" dirty="0"/>
              <a:t>2. </a:t>
            </a:r>
            <a:r>
              <a:rPr sz="2400" spc="215" dirty="0"/>
              <a:t>Photographie</a:t>
            </a:r>
            <a:endParaRPr sz="2400" dirty="0"/>
          </a:p>
          <a:p>
            <a:pPr marL="12954" marR="5038">
              <a:lnSpc>
                <a:spcPct val="100000"/>
              </a:lnSpc>
              <a:spcBef>
                <a:spcPts val="840"/>
              </a:spcBef>
            </a:pPr>
            <a:r>
              <a:rPr sz="1800" spc="-65" dirty="0"/>
              <a:t>Les participants </a:t>
            </a:r>
            <a:r>
              <a:rPr sz="1800" spc="-20" dirty="0"/>
              <a:t>doivent </a:t>
            </a:r>
            <a:r>
              <a:rPr sz="1800" spc="-5" dirty="0"/>
              <a:t>photographier </a:t>
            </a:r>
            <a:r>
              <a:rPr lang="pt-PT" sz="1800" spc="-50" dirty="0" err="1"/>
              <a:t>les </a:t>
            </a:r>
            <a:r>
              <a:rPr sz="1800" spc="-65" dirty="0"/>
              <a:t>lieux </a:t>
            </a:r>
            <a:r>
              <a:rPr lang="pt-PT" sz="1800" spc="-65" dirty="0" err="1"/>
              <a:t>où</a:t>
            </a:r>
            <a:r>
              <a:rPr lang="pt-PT" sz="1800" spc="-65" dirty="0"/>
              <a:t> </a:t>
            </a:r>
            <a:r>
              <a:rPr lang="pt-PT" sz="1800" spc="-65" dirty="0" err="1"/>
              <a:t>sont</a:t>
            </a:r>
            <a:r>
              <a:rPr lang="pt-PT" sz="1800" spc="-65" dirty="0"/>
              <a:t> </a:t>
            </a:r>
            <a:r>
              <a:rPr lang="pt-PT" sz="1800" spc="-65" dirty="0" err="1"/>
              <a:t>localisées</a:t>
            </a:r>
            <a:r>
              <a:rPr lang="pt-PT" sz="1800" spc="-65" dirty="0"/>
              <a:t> </a:t>
            </a:r>
            <a:r>
              <a:rPr lang="pt-PT" sz="1800" spc="-65" dirty="0" err="1"/>
              <a:t>des</a:t>
            </a:r>
            <a:r>
              <a:rPr lang="pt-PT" sz="1800" spc="-65" dirty="0"/>
              <a:t> entreprises </a:t>
            </a:r>
            <a:r>
              <a:rPr lang="pt-PT" sz="1800" spc="-65" dirty="0" err="1"/>
              <a:t>concurrentes</a:t>
            </a:r>
            <a:r>
              <a:rPr sz="1800" spc="-50" dirty="0"/>
              <a:t>.  </a:t>
            </a:r>
            <a:r>
              <a:rPr sz="1800" spc="-45" dirty="0"/>
              <a:t>Les </a:t>
            </a:r>
            <a:r>
              <a:rPr sz="1800" spc="-65" dirty="0"/>
              <a:t>participants </a:t>
            </a:r>
            <a:r>
              <a:rPr sz="1800" spc="-45" dirty="0"/>
              <a:t>peuvent </a:t>
            </a:r>
            <a:r>
              <a:rPr sz="1800" spc="-20" dirty="0"/>
              <a:t>choisir </a:t>
            </a:r>
            <a:r>
              <a:rPr sz="1800" spc="-45" dirty="0"/>
              <a:t>le thème </a:t>
            </a:r>
            <a:r>
              <a:rPr sz="1800" spc="-20" dirty="0"/>
              <a:t>de </a:t>
            </a:r>
            <a:r>
              <a:rPr sz="1800" spc="-70" dirty="0"/>
              <a:t>leur </a:t>
            </a:r>
            <a:r>
              <a:rPr sz="1800" spc="-50" dirty="0"/>
              <a:t>commerce, </a:t>
            </a:r>
            <a:r>
              <a:rPr sz="1800" spc="-20" dirty="0"/>
              <a:t>mais </a:t>
            </a:r>
            <a:r>
              <a:rPr sz="1800" spc="-90" dirty="0"/>
              <a:t>il </a:t>
            </a:r>
            <a:r>
              <a:rPr sz="1800" spc="-20" dirty="0"/>
              <a:t>doit s</a:t>
            </a:r>
            <a:r>
              <a:rPr sz="1800" spc="-45" dirty="0"/>
              <a:t>'</a:t>
            </a:r>
            <a:r>
              <a:rPr sz="1800" spc="-36" dirty="0"/>
              <a:t>inscrire dans le </a:t>
            </a:r>
            <a:r>
              <a:rPr sz="1800" spc="-95" dirty="0"/>
              <a:t>secteur de la </a:t>
            </a:r>
            <a:r>
              <a:rPr lang="fr-FR" sz="1800" spc="-65" dirty="0"/>
              <a:t>Street Culture</a:t>
            </a:r>
            <a:r>
              <a:rPr sz="1800" spc="-95" dirty="0"/>
              <a:t>.</a:t>
            </a:r>
          </a:p>
        </p:txBody>
      </p:sp>
      <p:sp>
        <p:nvSpPr>
          <p:cNvPr id="16" name="object 16"/>
          <p:cNvSpPr/>
          <p:nvPr/>
        </p:nvSpPr>
        <p:spPr>
          <a:xfrm>
            <a:off x="1356778" y="1125458"/>
            <a:ext cx="1398297" cy="438149"/>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sz="1802"/>
          </a:p>
        </p:txBody>
      </p:sp>
      <p:sp>
        <p:nvSpPr>
          <p:cNvPr id="17" name="object 17"/>
          <p:cNvSpPr txBox="1"/>
          <p:nvPr/>
        </p:nvSpPr>
        <p:spPr>
          <a:xfrm>
            <a:off x="1598076" y="1167684"/>
            <a:ext cx="1156999" cy="290144"/>
          </a:xfrm>
          <a:prstGeom prst="rect">
            <a:avLst/>
          </a:prstGeom>
        </p:spPr>
        <p:txBody>
          <a:bodyPr vert="horz" wrap="square" lIns="0" tIns="12700" rIns="0" bIns="0" rtlCol="0">
            <a:spAutoFit/>
          </a:bodyPr>
          <a:lstStyle/>
          <a:p>
            <a:pPr marL="12954">
              <a:spcBef>
                <a:spcPts val="102"/>
              </a:spcBef>
            </a:pPr>
            <a:r>
              <a:rPr lang="pt-PT" sz="1802" b="1" spc="-28" dirty="0">
                <a:solidFill>
                  <a:srgbClr val="FFFFFF"/>
                </a:solidFill>
                <a:latin typeface="Trebuchet MS" panose="020B0703020202090204"/>
                <a:cs typeface="Trebuchet MS" panose="020B0703020202090204"/>
              </a:rPr>
              <a:t>Exercices</a:t>
            </a:r>
            <a:endParaRPr sz="1802" dirty="0">
              <a:latin typeface="Trebuchet MS" panose="020B0703020202090204"/>
              <a:cs typeface="Trebuchet MS" panose="020B0703020202090204"/>
            </a:endParaRPr>
          </a:p>
        </p:txBody>
      </p:sp>
      <p:sp>
        <p:nvSpPr>
          <p:cNvPr id="18" name="object 18"/>
          <p:cNvSpPr txBox="1"/>
          <p:nvPr/>
        </p:nvSpPr>
        <p:spPr>
          <a:xfrm>
            <a:off x="5792570" y="1744041"/>
            <a:ext cx="3652520" cy="1789401"/>
          </a:xfrm>
          <a:prstGeom prst="rect">
            <a:avLst/>
          </a:prstGeom>
        </p:spPr>
        <p:txBody>
          <a:bodyPr vert="horz" wrap="square" lIns="0" tIns="154940" rIns="0" bIns="0" rtlCol="0">
            <a:spAutoFit/>
          </a:bodyPr>
          <a:lstStyle/>
          <a:p>
            <a:pPr marL="12954">
              <a:spcBef>
                <a:spcPts val="1218"/>
              </a:spcBef>
            </a:pPr>
            <a:r>
              <a:rPr sz="2403" spc="15" dirty="0">
                <a:solidFill>
                  <a:srgbClr val="1D1D1B"/>
                </a:solidFill>
                <a:latin typeface="Trebuchet MS" panose="020B0703020202090204"/>
                <a:cs typeface="Trebuchet MS" panose="020B0703020202090204"/>
              </a:rPr>
              <a:t>3. </a:t>
            </a:r>
            <a:r>
              <a:rPr lang="pt-PT" sz="2403" spc="20" dirty="0" err="1">
                <a:solidFill>
                  <a:srgbClr val="1D1D1B"/>
                </a:solidFill>
                <a:latin typeface="Trebuchet MS" panose="020B0703020202090204"/>
                <a:cs typeface="Trebuchet MS" panose="020B0703020202090204"/>
              </a:rPr>
              <a:t>Soyez créatif</a:t>
            </a:r>
            <a:endParaRPr lang="pt-PT" sz="2403" spc="20" dirty="0">
              <a:solidFill>
                <a:srgbClr val="1D1D1B"/>
              </a:solidFill>
              <a:latin typeface="Trebuchet MS" panose="020B0703020202090204"/>
              <a:cs typeface="Trebuchet MS" panose="020B0703020202090204"/>
            </a:endParaRPr>
          </a:p>
          <a:p>
            <a:pPr marL="12954">
              <a:spcBef>
                <a:spcPts val="1218"/>
              </a:spcBef>
            </a:pPr>
            <a:r>
              <a:rPr lang="en-US" sz="1802" spc="-65" dirty="0">
                <a:solidFill>
                  <a:srgbClr val="1D1D1B"/>
                </a:solidFill>
                <a:cs typeface="Trebuchet MS" panose="020B0703020202090204"/>
              </a:rPr>
              <a:t>Dites, sans utiliser de mots (écrits ou parlés), quel est le principal sentiment que vous voulez transmettre au client avec votre produit/service.</a:t>
            </a:r>
            <a:endParaRPr sz="1802" dirty="0">
              <a:cs typeface="Trebuchet MS" panose="020B0703020202090204"/>
            </a:endParaRPr>
          </a:p>
        </p:txBody>
      </p:sp>
      <p:sp>
        <p:nvSpPr>
          <p:cNvPr id="19" name="object 19"/>
          <p:cNvSpPr/>
          <p:nvPr/>
        </p:nvSpPr>
        <p:spPr>
          <a:xfrm>
            <a:off x="9928297" y="584792"/>
            <a:ext cx="130176" cy="598806"/>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sz="1802"/>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alphaModFix amt="49000"/>
            <a:extLst>
              <a:ext uri="{28A0092B-C50C-407E-A947-70E740481C1C}">
                <a14:useLocalDpi xmlns:a14="http://schemas.microsoft.com/office/drawing/2010/main" val="0"/>
              </a:ext>
            </a:extLst>
          </a:blip>
          <a:srcRect/>
          <a:stretch>
            <a:fillRect/>
          </a:stretch>
        </p:blipFill>
        <p:spPr bwMode="auto">
          <a:xfrm>
            <a:off x="2" y="114302"/>
            <a:ext cx="10058400" cy="7543801"/>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6"/>
          <p:cNvSpPr txBox="1"/>
          <p:nvPr/>
        </p:nvSpPr>
        <p:spPr>
          <a:xfrm>
            <a:off x="1460489" y="3862022"/>
            <a:ext cx="6311913" cy="2244204"/>
          </a:xfrm>
          <a:prstGeom prst="rect">
            <a:avLst/>
          </a:prstGeom>
        </p:spPr>
        <p:txBody>
          <a:bodyPr vert="horz" wrap="square" lIns="0" tIns="12700" rIns="0" bIns="0" rtlCol="0">
            <a:spAutoFit/>
          </a:bodyPr>
          <a:lstStyle/>
          <a:p>
            <a:pPr marL="12954">
              <a:spcBef>
                <a:spcPts val="102"/>
              </a:spcBef>
            </a:pPr>
            <a:r>
              <a:rPr lang="en-US" sz="1802" dirty="0">
                <a:latin typeface="Trebuchet MS" panose="020B0703020202090204" pitchFamily="34" charset="0"/>
              </a:rPr>
              <a:t>... il y a un manque notable de recherche sur les pratiques des petites et moyennes entreprises et </a:t>
            </a:r>
            <a:r>
              <a:rPr lang="en-US" sz="1802" dirty="0" err="1">
                <a:latin typeface="Trebuchet MS" panose="020B0703020202090204" pitchFamily="34" charset="0"/>
              </a:rPr>
              <a:t>organisations</a:t>
            </a:r>
            <a:r>
              <a:rPr lang="en-US" sz="1802" dirty="0">
                <a:latin typeface="Trebuchet MS" panose="020B0703020202090204" pitchFamily="34" charset="0"/>
              </a:rPr>
              <a:t>, en particulier sur celles qui opèrent dans les industries créatives et culturelles (Munoz-Seca, 2011). </a:t>
            </a:r>
            <a:r>
              <a:rPr lang="en-US" sz="1802" dirty="0" err="1">
                <a:latin typeface="Trebuchet MS" panose="020B0703020202090204" pitchFamily="34" charset="0"/>
              </a:rPr>
              <a:t>Cependant</a:t>
            </a:r>
            <a:r>
              <a:rPr lang="en-US" sz="1802" dirty="0">
                <a:latin typeface="Trebuchet MS" panose="020B0703020202090204" pitchFamily="34" charset="0"/>
              </a:rPr>
              <a:t>, dans le climat économique actuel, la pertinence de façonner des modèles économiques durables </a:t>
            </a:r>
            <a:r>
              <a:rPr lang="en-US" sz="1802" dirty="0" err="1">
                <a:latin typeface="Trebuchet MS" panose="020B0703020202090204" pitchFamily="34" charset="0"/>
              </a:rPr>
              <a:t>devient</a:t>
            </a:r>
            <a:r>
              <a:rPr lang="en-US" sz="1802" dirty="0">
                <a:latin typeface="Trebuchet MS" panose="020B0703020202090204" pitchFamily="34" charset="0"/>
              </a:rPr>
              <a:t>, petit </a:t>
            </a:r>
            <a:r>
              <a:rPr lang="en-US" sz="1802" dirty="0" err="1">
                <a:latin typeface="Trebuchet MS" panose="020B0703020202090204" pitchFamily="34" charset="0"/>
              </a:rPr>
              <a:t>à</a:t>
            </a:r>
            <a:r>
              <a:rPr lang="en-US" sz="1802" dirty="0">
                <a:latin typeface="Trebuchet MS" panose="020B0703020202090204" pitchFamily="34" charset="0"/>
              </a:rPr>
              <a:t> petit, un défi majeur des organisations créatives et culturelles.</a:t>
            </a:r>
          </a:p>
          <a:p>
            <a:pPr marL="12954">
              <a:spcBef>
                <a:spcPts val="102"/>
              </a:spcBef>
            </a:pPr>
            <a:endParaRPr lang="en-US" sz="1802" dirty="0">
              <a:latin typeface="Trebuchet MS" panose="020B0703020202090204" pitchFamily="34" charset="0"/>
              <a:cs typeface="Trebuchet MS" panose="020B0703020202090204"/>
            </a:endParaRPr>
          </a:p>
        </p:txBody>
      </p:sp>
      <p:sp>
        <p:nvSpPr>
          <p:cNvPr id="7" name="object 7"/>
          <p:cNvSpPr txBox="1"/>
          <p:nvPr/>
        </p:nvSpPr>
        <p:spPr>
          <a:xfrm>
            <a:off x="406080" y="670550"/>
            <a:ext cx="306879" cy="2096135"/>
          </a:xfrm>
          <a:prstGeom prst="rect">
            <a:avLst/>
          </a:prstGeom>
        </p:spPr>
        <p:txBody>
          <a:bodyPr vert="vert270" wrap="square" lIns="0" tIns="4445" rIns="0" bIns="0" rtlCol="0">
            <a:spAutoFit/>
          </a:bodyPr>
          <a:lstStyle/>
          <a:p>
            <a:pPr marL="12954">
              <a:spcBef>
                <a:spcPts val="34"/>
              </a:spcBef>
            </a:pPr>
            <a:r>
              <a:rPr sz="997" b="1" spc="15" dirty="0">
                <a:solidFill>
                  <a:srgbClr val="FFFFFF"/>
                </a:solidFill>
                <a:latin typeface="Trebuchet MS" panose="020B0703020202090204"/>
                <a:cs typeface="Trebuchet MS" panose="020B0703020202090204"/>
              </a:rPr>
              <a:t>Photo </a:t>
            </a:r>
            <a:r>
              <a:rPr sz="997" b="1" spc="25" dirty="0">
                <a:solidFill>
                  <a:srgbClr val="FFFFFF"/>
                </a:solidFill>
                <a:latin typeface="Trebuchet MS" panose="020B0703020202090204"/>
                <a:cs typeface="Trebuchet MS" panose="020B0703020202090204"/>
              </a:rPr>
              <a:t>par </a:t>
            </a:r>
            <a:r>
              <a:rPr sz="997" b="1" dirty="0">
                <a:solidFill>
                  <a:srgbClr val="FFFFFF"/>
                </a:solidFill>
                <a:latin typeface="Trebuchet MS" panose="020B0703020202090204"/>
                <a:cs typeface="Trebuchet MS" panose="020B0703020202090204"/>
              </a:rPr>
              <a:t>Cem </a:t>
            </a:r>
            <a:r>
              <a:rPr sz="997" b="1" spc="-5" dirty="0">
                <a:solidFill>
                  <a:srgbClr val="FFFFFF"/>
                </a:solidFill>
                <a:latin typeface="Trebuchet MS" panose="020B0703020202090204"/>
                <a:cs typeface="Trebuchet MS" panose="020B0703020202090204"/>
              </a:rPr>
              <a:t>Ersozlu </a:t>
            </a:r>
            <a:r>
              <a:rPr sz="997" b="1" spc="28" dirty="0">
                <a:solidFill>
                  <a:srgbClr val="FFFFFF"/>
                </a:solidFill>
                <a:latin typeface="Trebuchet MS" panose="020B0703020202090204"/>
                <a:cs typeface="Trebuchet MS" panose="020B0703020202090204"/>
              </a:rPr>
              <a:t>sur </a:t>
            </a:r>
            <a:r>
              <a:rPr sz="997" b="1" spc="15" dirty="0">
                <a:solidFill>
                  <a:srgbClr val="FFFFFF"/>
                </a:solidFill>
                <a:latin typeface="Trebuchet MS" panose="020B0703020202090204"/>
                <a:cs typeface="Trebuchet MS" panose="020B0703020202090204"/>
              </a:rPr>
              <a:t>Unsplash</a:t>
            </a:r>
            <a:endParaRPr sz="997">
              <a:latin typeface="Trebuchet MS" panose="020B0703020202090204"/>
              <a:cs typeface="Trebuchet MS" panose="020B0703020202090204"/>
            </a:endParaRPr>
          </a:p>
        </p:txBody>
      </p:sp>
      <p:sp>
        <p:nvSpPr>
          <p:cNvPr id="8" name="object 8"/>
          <p:cNvSpPr/>
          <p:nvPr/>
        </p:nvSpPr>
        <p:spPr>
          <a:xfrm>
            <a:off x="984223" y="2598170"/>
            <a:ext cx="1473200" cy="438149"/>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sz="1802"/>
          </a:p>
        </p:txBody>
      </p:sp>
      <p:sp>
        <p:nvSpPr>
          <p:cNvPr id="9" name="object 9"/>
          <p:cNvSpPr txBox="1"/>
          <p:nvPr/>
        </p:nvSpPr>
        <p:spPr>
          <a:xfrm>
            <a:off x="1174723" y="2640402"/>
            <a:ext cx="1110615" cy="290144"/>
          </a:xfrm>
          <a:prstGeom prst="rect">
            <a:avLst/>
          </a:prstGeom>
        </p:spPr>
        <p:txBody>
          <a:bodyPr vert="horz" wrap="square" lIns="0" tIns="12700" rIns="0" bIns="0" rtlCol="0">
            <a:spAutoFit/>
          </a:bodyPr>
          <a:lstStyle/>
          <a:p>
            <a:pPr marL="12954">
              <a:spcBef>
                <a:spcPts val="102"/>
              </a:spcBef>
            </a:pPr>
            <a:r>
              <a:rPr lang="pt-PT" sz="1802" b="1" spc="20" dirty="0" err="1">
                <a:solidFill>
                  <a:srgbClr val="FFFFFF"/>
                </a:solidFill>
                <a:latin typeface="Trebuchet MS" panose="020B0703020202090204"/>
                <a:cs typeface="Trebuchet MS" panose="020B0703020202090204"/>
              </a:rPr>
              <a:t>Réflexion</a:t>
            </a:r>
            <a:endParaRPr sz="1802" dirty="0">
              <a:latin typeface="Trebuchet MS" panose="020B0703020202090204"/>
              <a:cs typeface="Trebuchet MS" panose="020B0703020202090204"/>
            </a:endParaRPr>
          </a:p>
        </p:txBody>
      </p:sp>
      <p:sp>
        <p:nvSpPr>
          <p:cNvPr id="12" name="CaixaDeTexto 11"/>
          <p:cNvSpPr txBox="1"/>
          <p:nvPr/>
        </p:nvSpPr>
        <p:spPr>
          <a:xfrm>
            <a:off x="228602" y="7284620"/>
            <a:ext cx="1473200" cy="461665"/>
          </a:xfrm>
          <a:prstGeom prst="rect">
            <a:avLst/>
          </a:prstGeom>
          <a:noFill/>
        </p:spPr>
        <p:txBody>
          <a:bodyPr wrap="square">
            <a:spAutoFit/>
          </a:bodyPr>
          <a:lstStyle/>
          <a:p>
            <a:r>
              <a:rPr lang="en-US" sz="1200" dirty="0">
                <a:hlinkClick r:id="rId3"/>
              </a:rPr>
              <a:t>dans (wordpress.com)</a:t>
            </a:r>
            <a:endParaRPr lang="pt-PT" sz="1200" dirty="0"/>
          </a:p>
        </p:txBody>
      </p:sp>
      <p:sp>
        <p:nvSpPr>
          <p:cNvPr id="16" name="object 9"/>
          <p:cNvSpPr txBox="1"/>
          <p:nvPr/>
        </p:nvSpPr>
        <p:spPr>
          <a:xfrm rot="5400000">
            <a:off x="4388069" y="2970007"/>
            <a:ext cx="306879" cy="6101079"/>
          </a:xfrm>
          <a:prstGeom prst="rect">
            <a:avLst/>
          </a:prstGeom>
        </p:spPr>
        <p:txBody>
          <a:bodyPr vert="vert270" wrap="square" lIns="0" tIns="1270" rIns="0" bIns="0" rtlCol="0">
            <a:spAutoFit/>
          </a:bodyPr>
          <a:lstStyle/>
          <a:p>
            <a:pPr marL="12954">
              <a:spcBef>
                <a:spcPts val="11"/>
              </a:spcBef>
            </a:pPr>
            <a:r>
              <a:rPr lang="pt-PT" sz="997" spc="-9" dirty="0">
                <a:solidFill>
                  <a:srgbClr val="1D1D1B"/>
                </a:solidFill>
                <a:latin typeface="Trebuchet MS" panose="020B0703020202090204"/>
                <a:cs typeface="Trebuchet MS" panose="020B0703020202090204"/>
              </a:rPr>
              <a:t>dans </a:t>
            </a:r>
            <a:r>
              <a:rPr lang="en-US" sz="997" spc="-9" dirty="0">
                <a:solidFill>
                  <a:srgbClr val="1D1D1B"/>
                </a:solidFill>
                <a:latin typeface="Trebuchet MS" panose="020B0703020202090204"/>
                <a:cs typeface="Trebuchet MS" panose="020B0703020202090204"/>
              </a:rPr>
              <a:t>"</a:t>
            </a:r>
            <a:r>
              <a:rPr lang="en-US" sz="997" dirty="0"/>
              <a:t>CREATIVE BUSINESS MODELS : Aperçus des modèles d'affaires des centres culturels dans les </a:t>
            </a:r>
            <a:r>
              <a:rPr lang="en-US" sz="997" dirty="0" err="1"/>
              <a:t>halles </a:t>
            </a:r>
            <a:r>
              <a:rPr lang="en-US" sz="997" dirty="0"/>
              <a:t>transeuropéennes".</a:t>
            </a:r>
            <a:endParaRPr sz="997" dirty="0">
              <a:latin typeface="Trebuchet MS" panose="020B0703020202090204"/>
              <a:cs typeface="Trebuchet MS" panose="020B070302020209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sz="1802"/>
          </a:p>
        </p:txBody>
      </p:sp>
      <p:pic>
        <p:nvPicPr>
          <p:cNvPr id="3" name="object 3"/>
          <p:cNvPicPr/>
          <p:nvPr/>
        </p:nvPicPr>
        <p:blipFill>
          <a:blip r:embed="rId2" cstate="print"/>
          <a:stretch>
            <a:fillRect/>
          </a:stretch>
        </p:blipFill>
        <p:spPr>
          <a:xfrm>
            <a:off x="4892275" y="5546295"/>
            <a:ext cx="4740999" cy="2226106"/>
          </a:xfrm>
          <a:prstGeom prst="rect">
            <a:avLst/>
          </a:prstGeom>
        </p:spPr>
      </p:pic>
      <p:grpSp>
        <p:nvGrpSpPr>
          <p:cNvPr id="6" name="object 6"/>
          <p:cNvGrpSpPr/>
          <p:nvPr/>
        </p:nvGrpSpPr>
        <p:grpSpPr>
          <a:xfrm>
            <a:off x="5022095" y="3580884"/>
            <a:ext cx="4578350" cy="4191634"/>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sz="1802"/>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6" name="object 16"/>
          <p:cNvSpPr/>
          <p:nvPr/>
        </p:nvSpPr>
        <p:spPr>
          <a:xfrm>
            <a:off x="1356778" y="1125458"/>
            <a:ext cx="1457960" cy="438149"/>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sz="1802"/>
          </a:p>
        </p:txBody>
      </p:sp>
      <p:sp>
        <p:nvSpPr>
          <p:cNvPr id="17" name="object 17"/>
          <p:cNvSpPr txBox="1"/>
          <p:nvPr/>
        </p:nvSpPr>
        <p:spPr>
          <a:xfrm>
            <a:off x="1586201" y="1179559"/>
            <a:ext cx="1216662" cy="290144"/>
          </a:xfrm>
          <a:prstGeom prst="rect">
            <a:avLst/>
          </a:prstGeom>
        </p:spPr>
        <p:txBody>
          <a:bodyPr vert="horz" wrap="square" lIns="0" tIns="12700" rIns="0" bIns="0" rtlCol="0">
            <a:spAutoFit/>
          </a:bodyPr>
          <a:lstStyle/>
          <a:p>
            <a:pPr marL="12954">
              <a:spcBef>
                <a:spcPts val="102"/>
              </a:spcBef>
            </a:pPr>
            <a:r>
              <a:rPr lang="pt-PT" sz="1802" b="1" spc="-28" dirty="0">
                <a:solidFill>
                  <a:srgbClr val="FFFFFF"/>
                </a:solidFill>
                <a:latin typeface="Trebuchet MS" panose="020B0703020202090204"/>
                <a:cs typeface="Trebuchet MS" panose="020B0703020202090204"/>
              </a:rPr>
              <a:t>Exercices</a:t>
            </a:r>
            <a:endParaRPr sz="1802" dirty="0">
              <a:latin typeface="Trebuchet MS" panose="020B0703020202090204"/>
              <a:cs typeface="Trebuchet MS" panose="020B0703020202090204"/>
            </a:endParaRPr>
          </a:p>
        </p:txBody>
      </p:sp>
      <p:sp>
        <p:nvSpPr>
          <p:cNvPr id="18" name="object 18"/>
          <p:cNvSpPr txBox="1"/>
          <p:nvPr/>
        </p:nvSpPr>
        <p:spPr>
          <a:xfrm>
            <a:off x="1344066" y="1828802"/>
            <a:ext cx="3652520" cy="3052567"/>
          </a:xfrm>
          <a:prstGeom prst="rect">
            <a:avLst/>
          </a:prstGeom>
        </p:spPr>
        <p:txBody>
          <a:bodyPr vert="horz" wrap="square" lIns="0" tIns="154940" rIns="0" bIns="0" rtlCol="0">
            <a:spAutoFit/>
          </a:bodyPr>
          <a:lstStyle/>
          <a:p>
            <a:pPr marL="12954">
              <a:spcBef>
                <a:spcPts val="1218"/>
              </a:spcBef>
            </a:pPr>
            <a:r>
              <a:rPr lang="pt-PT" sz="2403" spc="15" dirty="0">
                <a:solidFill>
                  <a:srgbClr val="1D1D1B"/>
                </a:solidFill>
                <a:latin typeface="Trebuchet MS" panose="020B0703020202090204"/>
                <a:cs typeface="Trebuchet MS" panose="020B0703020202090204"/>
              </a:rPr>
              <a:t>4</a:t>
            </a:r>
            <a:r>
              <a:rPr sz="2403" spc="15" dirty="0">
                <a:solidFill>
                  <a:srgbClr val="1D1D1B"/>
                </a:solidFill>
                <a:latin typeface="Trebuchet MS" panose="020B0703020202090204"/>
                <a:cs typeface="Trebuchet MS" panose="020B0703020202090204"/>
              </a:rPr>
              <a:t>. </a:t>
            </a:r>
            <a:r>
              <a:rPr lang="pt-PT" sz="2403" spc="20" dirty="0" err="1">
                <a:solidFill>
                  <a:srgbClr val="1D1D1B"/>
                </a:solidFill>
                <a:latin typeface="Trebuchet MS" panose="020B0703020202090204"/>
                <a:cs typeface="Trebuchet MS" panose="020B0703020202090204"/>
              </a:rPr>
              <a:t>Test pratique</a:t>
            </a:r>
            <a:endParaRPr lang="pt-PT" sz="2403" spc="20" dirty="0">
              <a:solidFill>
                <a:srgbClr val="1D1D1B"/>
              </a:solidFill>
              <a:latin typeface="Trebuchet MS" panose="020B0703020202090204"/>
              <a:cs typeface="Trebuchet MS" panose="020B0703020202090204"/>
            </a:endParaRPr>
          </a:p>
          <a:p>
            <a:pPr marL="12954">
              <a:spcBef>
                <a:spcPts val="1218"/>
              </a:spcBef>
            </a:pPr>
            <a:r>
              <a:rPr lang="en-US" sz="1802" spc="-65" dirty="0">
                <a:solidFill>
                  <a:srgbClr val="1D1D1B"/>
                </a:solidFill>
                <a:latin typeface="Trebuchet MS" panose="020B0703020202090204"/>
                <a:cs typeface="Trebuchet MS" panose="020B0703020202090204"/>
              </a:rPr>
              <a:t>Les participants sont invités à convaincre une personne, n'importe laquelle, de passer une commande pour l'un des produits et/ou services qu'ils ont l'intention de vendre.</a:t>
            </a:r>
          </a:p>
          <a:p>
            <a:pPr marL="12954">
              <a:spcBef>
                <a:spcPts val="1218"/>
              </a:spcBef>
            </a:pPr>
            <a:r>
              <a:rPr lang="en-US" sz="1802" spc="-65" dirty="0">
                <a:solidFill>
                  <a:srgbClr val="1D1D1B"/>
                </a:solidFill>
                <a:latin typeface="Trebuchet MS" panose="020B0703020202090204"/>
                <a:cs typeface="Trebuchet MS" panose="020B0703020202090204"/>
              </a:rPr>
              <a:t>La durée de </a:t>
            </a:r>
            <a:r>
              <a:rPr lang="en-US" sz="1802" spc="-65" dirty="0" err="1">
                <a:solidFill>
                  <a:srgbClr val="1D1D1B"/>
                </a:solidFill>
                <a:latin typeface="Trebuchet MS" panose="020B0703020202090204"/>
                <a:cs typeface="Trebuchet MS" panose="020B0703020202090204"/>
              </a:rPr>
              <a:t>l’exercice</a:t>
            </a:r>
            <a:r>
              <a:rPr lang="en-US" sz="1802" spc="-65" dirty="0">
                <a:solidFill>
                  <a:srgbClr val="1D1D1B"/>
                </a:solidFill>
                <a:latin typeface="Trebuchet MS" panose="020B0703020202090204"/>
                <a:cs typeface="Trebuchet MS" panose="020B0703020202090204"/>
              </a:rPr>
              <a:t> doit </a:t>
            </a:r>
            <a:r>
              <a:rPr lang="en-US" sz="1802" spc="-65" dirty="0" err="1">
                <a:solidFill>
                  <a:srgbClr val="1D1D1B"/>
                </a:solidFill>
                <a:latin typeface="Trebuchet MS" panose="020B0703020202090204"/>
                <a:cs typeface="Trebuchet MS" panose="020B0703020202090204"/>
              </a:rPr>
              <a:t>être</a:t>
            </a:r>
            <a:r>
              <a:rPr lang="en-US" sz="1802" spc="-65" dirty="0">
                <a:solidFill>
                  <a:srgbClr val="1D1D1B"/>
                </a:solidFill>
                <a:latin typeface="Trebuchet MS" panose="020B0703020202090204"/>
                <a:cs typeface="Trebuchet MS" panose="020B0703020202090204"/>
              </a:rPr>
              <a:t> </a:t>
            </a:r>
            <a:r>
              <a:rPr lang="en-US" sz="1802" spc="-65" dirty="0" err="1">
                <a:solidFill>
                  <a:srgbClr val="1D1D1B"/>
                </a:solidFill>
                <a:latin typeface="Trebuchet MS" panose="020B0703020202090204"/>
                <a:cs typeface="Trebuchet MS" panose="020B0703020202090204"/>
              </a:rPr>
              <a:t>adaptée</a:t>
            </a:r>
            <a:r>
              <a:rPr lang="en-US" sz="1802" spc="-65" dirty="0">
                <a:solidFill>
                  <a:srgbClr val="1D1D1B"/>
                </a:solidFill>
                <a:latin typeface="Trebuchet MS" panose="020B0703020202090204"/>
                <a:cs typeface="Trebuchet MS" panose="020B0703020202090204"/>
              </a:rPr>
              <a:t> aux </a:t>
            </a:r>
            <a:r>
              <a:rPr lang="en-US" sz="1802" spc="-65" dirty="0" err="1">
                <a:solidFill>
                  <a:srgbClr val="1D1D1B"/>
                </a:solidFill>
                <a:latin typeface="Trebuchet MS" panose="020B0703020202090204"/>
                <a:cs typeface="Trebuchet MS" panose="020B0703020202090204"/>
              </a:rPr>
              <a:t>personnes</a:t>
            </a:r>
            <a:r>
              <a:rPr lang="en-US" sz="1802" spc="-65" dirty="0">
                <a:solidFill>
                  <a:srgbClr val="1D1D1B"/>
                </a:solidFill>
                <a:latin typeface="Trebuchet MS" panose="020B0703020202090204"/>
                <a:cs typeface="Trebuchet MS" panose="020B0703020202090204"/>
              </a:rPr>
              <a:t> que </a:t>
            </a:r>
            <a:r>
              <a:rPr lang="en-US" sz="1802" spc="-65" dirty="0" err="1">
                <a:solidFill>
                  <a:srgbClr val="1D1D1B"/>
                </a:solidFill>
                <a:latin typeface="Trebuchet MS" panose="020B0703020202090204"/>
                <a:cs typeface="Trebuchet MS" panose="020B0703020202090204"/>
              </a:rPr>
              <a:t>vous</a:t>
            </a:r>
            <a:r>
              <a:rPr lang="en-US" sz="1802" spc="-65" dirty="0">
                <a:solidFill>
                  <a:srgbClr val="1D1D1B"/>
                </a:solidFill>
                <a:latin typeface="Trebuchet MS" panose="020B0703020202090204"/>
                <a:cs typeface="Trebuchet MS" panose="020B0703020202090204"/>
              </a:rPr>
              <a:t> </a:t>
            </a:r>
            <a:r>
              <a:rPr lang="en-US" sz="1802" spc="-65" dirty="0" err="1">
                <a:solidFill>
                  <a:srgbClr val="1D1D1B"/>
                </a:solidFill>
                <a:latin typeface="Trebuchet MS" panose="020B0703020202090204"/>
                <a:cs typeface="Trebuchet MS" panose="020B0703020202090204"/>
              </a:rPr>
              <a:t>avez</a:t>
            </a:r>
            <a:r>
              <a:rPr lang="en-US" sz="1802" spc="-65" dirty="0">
                <a:solidFill>
                  <a:srgbClr val="1D1D1B"/>
                </a:solidFill>
                <a:latin typeface="Trebuchet MS" panose="020B0703020202090204"/>
                <a:cs typeface="Trebuchet MS" panose="020B0703020202090204"/>
              </a:rPr>
              <a:t> </a:t>
            </a:r>
            <a:r>
              <a:rPr lang="en-US" sz="1802" spc="-65" dirty="0" err="1">
                <a:solidFill>
                  <a:srgbClr val="1D1D1B"/>
                </a:solidFill>
                <a:latin typeface="Trebuchet MS" panose="020B0703020202090204"/>
                <a:cs typeface="Trebuchet MS" panose="020B0703020202090204"/>
              </a:rPr>
              <a:t>en</a:t>
            </a:r>
            <a:r>
              <a:rPr lang="en-US" sz="1802" spc="-65" dirty="0">
                <a:solidFill>
                  <a:srgbClr val="1D1D1B"/>
                </a:solidFill>
                <a:latin typeface="Trebuchet MS" panose="020B0703020202090204"/>
                <a:cs typeface="Trebuchet MS" panose="020B0703020202090204"/>
              </a:rPr>
              <a:t> face de </a:t>
            </a:r>
            <a:r>
              <a:rPr lang="en-US" sz="1802" spc="-65" dirty="0" err="1">
                <a:solidFill>
                  <a:srgbClr val="1D1D1B"/>
                </a:solidFill>
                <a:latin typeface="Trebuchet MS" panose="020B0703020202090204"/>
                <a:cs typeface="Trebuchet MS" panose="020B0703020202090204"/>
              </a:rPr>
              <a:t>vous</a:t>
            </a:r>
            <a:r>
              <a:rPr lang="en-US" sz="1802" spc="-65" dirty="0">
                <a:solidFill>
                  <a:srgbClr val="1D1D1B"/>
                </a:solidFill>
                <a:latin typeface="Trebuchet MS" panose="020B0703020202090204"/>
                <a:cs typeface="Trebuchet MS" panose="020B0703020202090204"/>
              </a:rPr>
              <a:t>.</a:t>
            </a:r>
            <a:endParaRPr sz="1802" dirty="0">
              <a:latin typeface="Trebuchet MS" panose="020B0703020202090204"/>
              <a:cs typeface="Trebuchet MS" panose="020B0703020202090204"/>
            </a:endParaRPr>
          </a:p>
        </p:txBody>
      </p:sp>
      <p:sp>
        <p:nvSpPr>
          <p:cNvPr id="19" name="object 19"/>
          <p:cNvSpPr/>
          <p:nvPr/>
        </p:nvSpPr>
        <p:spPr>
          <a:xfrm>
            <a:off x="9928297" y="584792"/>
            <a:ext cx="130176" cy="598806"/>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sz="1802"/>
          </a:p>
        </p:txBody>
      </p:sp>
      <p:sp>
        <p:nvSpPr>
          <p:cNvPr id="24" name="object 4"/>
          <p:cNvSpPr/>
          <p:nvPr/>
        </p:nvSpPr>
        <p:spPr>
          <a:xfrm>
            <a:off x="8786535"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sz="1802"/>
          </a:p>
        </p:txBody>
      </p:sp>
      <p:sp>
        <p:nvSpPr>
          <p:cNvPr id="25" name="object 5"/>
          <p:cNvSpPr/>
          <p:nvPr/>
        </p:nvSpPr>
        <p:spPr>
          <a:xfrm>
            <a:off x="8403149"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sz="1802"/>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 y="0"/>
            <a:ext cx="2242186" cy="2339341"/>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sz="1802"/>
          </a:p>
        </p:txBody>
      </p:sp>
      <p:sp>
        <p:nvSpPr>
          <p:cNvPr id="3" name="object 3"/>
          <p:cNvSpPr/>
          <p:nvPr/>
        </p:nvSpPr>
        <p:spPr>
          <a:xfrm>
            <a:off x="5717239"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sz="1802"/>
          </a:p>
        </p:txBody>
      </p:sp>
      <p:grpSp>
        <p:nvGrpSpPr>
          <p:cNvPr id="4" name="object 4"/>
          <p:cNvGrpSpPr/>
          <p:nvPr/>
        </p:nvGrpSpPr>
        <p:grpSpPr>
          <a:xfrm>
            <a:off x="2" y="3101110"/>
            <a:ext cx="10058399" cy="4671416"/>
            <a:chOff x="0" y="3101108"/>
            <a:chExt cx="10058399" cy="4671416"/>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sz="1802"/>
            </a:p>
          </p:txBody>
        </p:sp>
        <p:pic>
          <p:nvPicPr>
            <p:cNvPr id="6" name="object 6"/>
            <p:cNvPicPr/>
            <p:nvPr/>
          </p:nvPicPr>
          <p:blipFill>
            <a:blip r:embed="rId2" cstate="print"/>
            <a:stretch>
              <a:fillRect/>
            </a:stretch>
          </p:blipFill>
          <p:spPr>
            <a:xfrm>
              <a:off x="2860994" y="3140214"/>
              <a:ext cx="7197405" cy="4632185"/>
            </a:xfrm>
            <a:prstGeom prst="rect">
              <a:avLst/>
            </a:prstGeom>
          </p:spPr>
        </p:pic>
        <p:sp>
          <p:nvSpPr>
            <p:cNvPr id="7" name="object 7"/>
            <p:cNvSpPr/>
            <p:nvPr/>
          </p:nvSpPr>
          <p:spPr>
            <a:xfrm>
              <a:off x="1133783" y="3101108"/>
              <a:ext cx="2013176"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sz="1802"/>
            </a:p>
          </p:txBody>
        </p:sp>
      </p:grpSp>
      <p:sp>
        <p:nvSpPr>
          <p:cNvPr id="8" name="object 8"/>
          <p:cNvSpPr txBox="1">
            <a:spLocks noGrp="1"/>
          </p:cNvSpPr>
          <p:nvPr>
            <p:ph type="title"/>
          </p:nvPr>
        </p:nvSpPr>
        <p:spPr>
          <a:xfrm>
            <a:off x="1044874" y="1161888"/>
            <a:ext cx="6790690" cy="1705594"/>
          </a:xfrm>
          <a:prstGeom prst="rect">
            <a:avLst/>
          </a:prstGeom>
        </p:spPr>
        <p:txBody>
          <a:bodyPr vert="horz" wrap="square" lIns="0" tIns="165099" rIns="0" bIns="0" rtlCol="0" anchor="ctr">
            <a:spAutoFit/>
          </a:bodyPr>
          <a:lstStyle/>
          <a:p>
            <a:pPr marL="12954" marR="5038">
              <a:lnSpc>
                <a:spcPts val="6000"/>
              </a:lnSpc>
              <a:spcBef>
                <a:spcPts val="1298"/>
              </a:spcBef>
            </a:pPr>
            <a:r>
              <a:rPr sz="6000" spc="290" dirty="0">
                <a:solidFill>
                  <a:srgbClr val="1D1D1B"/>
                </a:solidFill>
                <a:latin typeface="Trebuchet MS" panose="020B0703020202090204"/>
                <a:cs typeface="Trebuchet MS" panose="020B0703020202090204"/>
              </a:rPr>
              <a:t>Exercice d'</a:t>
            </a:r>
            <a:r>
              <a:rPr sz="6000" spc="508" dirty="0">
                <a:solidFill>
                  <a:srgbClr val="1D1D1B"/>
                </a:solidFill>
                <a:latin typeface="Trebuchet MS" panose="020B0703020202090204"/>
                <a:cs typeface="Trebuchet MS" panose="020B0703020202090204"/>
              </a:rPr>
              <a:t>auto-évaluation</a:t>
            </a:r>
            <a:endParaRPr sz="6000">
              <a:latin typeface="Trebuchet MS" panose="020B0703020202090204"/>
              <a:cs typeface="Trebuchet MS" panose="020B0703020202090204"/>
            </a:endParaRPr>
          </a:p>
        </p:txBody>
      </p:sp>
      <p:sp>
        <p:nvSpPr>
          <p:cNvPr id="9" name="object 9"/>
          <p:cNvSpPr txBox="1"/>
          <p:nvPr/>
        </p:nvSpPr>
        <p:spPr>
          <a:xfrm>
            <a:off x="1133785" y="3169402"/>
            <a:ext cx="4098926" cy="1979388"/>
          </a:xfrm>
          <a:prstGeom prst="rect">
            <a:avLst/>
          </a:prstGeom>
        </p:spPr>
        <p:txBody>
          <a:bodyPr vert="horz" wrap="square" lIns="0" tIns="12700" rIns="0" bIns="0" rtlCol="0">
            <a:spAutoFit/>
          </a:bodyPr>
          <a:lstStyle/>
          <a:p>
            <a:pPr marL="160478">
              <a:spcBef>
                <a:spcPts val="102"/>
              </a:spcBef>
            </a:pPr>
            <a:r>
              <a:rPr sz="2102" b="1" spc="114" dirty="0">
                <a:solidFill>
                  <a:srgbClr val="EEEDF3"/>
                </a:solidFill>
                <a:latin typeface="Trebuchet MS" panose="020B0703020202090204"/>
                <a:cs typeface="Trebuchet MS" panose="020B0703020202090204"/>
              </a:rPr>
              <a:t>MODULE </a:t>
            </a:r>
            <a:r>
              <a:rPr lang="pt-PT" sz="2102" b="1" spc="-60" dirty="0">
                <a:solidFill>
                  <a:srgbClr val="EEEDF3"/>
                </a:solidFill>
                <a:latin typeface="Trebuchet MS" panose="020B0703020202090204"/>
                <a:cs typeface="Trebuchet MS" panose="020B0703020202090204"/>
              </a:rPr>
              <a:t>2</a:t>
            </a:r>
          </a:p>
          <a:p>
            <a:pPr marL="160478">
              <a:spcBef>
                <a:spcPts val="102"/>
              </a:spcBef>
            </a:pPr>
            <a:endParaRPr lang="pt-PT" sz="2102" b="1" i="1" spc="-60" dirty="0">
              <a:solidFill>
                <a:srgbClr val="EEEDF3"/>
              </a:solidFill>
              <a:latin typeface="Trebuchet MS" panose="020B0703020202090204"/>
              <a:cs typeface="Trebuchet MS" panose="020B0703020202090204"/>
            </a:endParaRPr>
          </a:p>
          <a:p>
            <a:pPr marL="160478">
              <a:spcBef>
                <a:spcPts val="102"/>
              </a:spcBef>
            </a:pPr>
            <a:r>
              <a:rPr lang="en-US" sz="2102" b="1" i="1" spc="-50" dirty="0">
                <a:solidFill>
                  <a:srgbClr val="1D1D1B"/>
                </a:solidFill>
                <a:latin typeface="Trebuchet MS" panose="020B0703020202090204"/>
              </a:rPr>
              <a:t>Prendre l'initiative : identifier et rechercher de nouveaux modèles d'entreprise agiles et des </a:t>
            </a:r>
            <a:r>
              <a:rPr lang="en-US" sz="2102" b="1" i="1" spc="-50" dirty="0">
                <a:latin typeface="Trebuchet MS" panose="020B0703020202090204"/>
              </a:rPr>
              <a:t>facteurs de réussite.</a:t>
            </a:r>
            <a:endParaRPr lang="en-US" sz="2102" dirty="0">
              <a:latin typeface="Trebuchet MS" panose="020B0703020202090204"/>
              <a:cs typeface="Trebuchet MS" panose="020B070302020209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1" y="0"/>
            <a:ext cx="6729096"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sz="1802"/>
            </a:p>
          </p:txBody>
        </p:sp>
        <p:pic>
          <p:nvPicPr>
            <p:cNvPr id="4" name="object 4"/>
            <p:cNvPicPr/>
            <p:nvPr/>
          </p:nvPicPr>
          <p:blipFill>
            <a:blip r:embed="rId2" cstate="print"/>
            <a:stretch>
              <a:fillRect/>
            </a:stretch>
          </p:blipFill>
          <p:spPr>
            <a:xfrm>
              <a:off x="7019111" y="5866447"/>
              <a:ext cx="1503172" cy="1424305"/>
            </a:xfrm>
            <a:prstGeom prst="rect">
              <a:avLst/>
            </a:prstGeom>
          </p:spPr>
        </p:pic>
        <p:pic>
          <p:nvPicPr>
            <p:cNvPr id="5" name="object 5"/>
            <p:cNvPicPr/>
            <p:nvPr/>
          </p:nvPicPr>
          <p:blipFill>
            <a:blip r:embed="rId3" cstate="print"/>
            <a:stretch>
              <a:fillRect/>
            </a:stretch>
          </p:blipFill>
          <p:spPr>
            <a:xfrm>
              <a:off x="5785983" y="1130317"/>
              <a:ext cx="3983688" cy="5063960"/>
            </a:xfrm>
            <a:prstGeom prst="rect">
              <a:avLst/>
            </a:prstGeom>
          </p:spPr>
        </p:pic>
        <p:pic>
          <p:nvPicPr>
            <p:cNvPr id="6" name="object 6"/>
            <p:cNvPicPr/>
            <p:nvPr/>
          </p:nvPicPr>
          <p:blipFill>
            <a:blip r:embed="rId4" cstate="print"/>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sz="1802"/>
            </a:p>
          </p:txBody>
        </p:sp>
        <p:pic>
          <p:nvPicPr>
            <p:cNvPr id="8" name="object 8"/>
            <p:cNvPicPr/>
            <p:nvPr/>
          </p:nvPicPr>
          <p:blipFill>
            <a:blip r:embed="rId5" cstate="print"/>
            <a:stretch>
              <a:fillRect/>
            </a:stretch>
          </p:blipFill>
          <p:spPr>
            <a:xfrm>
              <a:off x="7750010" y="1784908"/>
              <a:ext cx="926795" cy="926261"/>
            </a:xfrm>
            <a:prstGeom prst="rect">
              <a:avLst/>
            </a:prstGeom>
          </p:spPr>
        </p:pic>
        <p:pic>
          <p:nvPicPr>
            <p:cNvPr id="9" name="object 9"/>
            <p:cNvPicPr/>
            <p:nvPr/>
          </p:nvPicPr>
          <p:blipFill>
            <a:blip r:embed="rId6" cstate="print"/>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sz="1802"/>
            </a:p>
          </p:txBody>
        </p:sp>
        <p:pic>
          <p:nvPicPr>
            <p:cNvPr id="11" name="object 11"/>
            <p:cNvPicPr/>
            <p:nvPr/>
          </p:nvPicPr>
          <p:blipFill>
            <a:blip r:embed="rId7" cstate="print"/>
            <a:stretch>
              <a:fillRect/>
            </a:stretch>
          </p:blipFill>
          <p:spPr>
            <a:xfrm>
              <a:off x="9217787" y="2696718"/>
              <a:ext cx="485660" cy="715777"/>
            </a:xfrm>
            <a:prstGeom prst="rect">
              <a:avLst/>
            </a:prstGeom>
          </p:spPr>
        </p:pic>
        <p:pic>
          <p:nvPicPr>
            <p:cNvPr id="12" name="object 12"/>
            <p:cNvPicPr/>
            <p:nvPr/>
          </p:nvPicPr>
          <p:blipFill>
            <a:blip r:embed="rId8" cstate="print"/>
            <a:stretch>
              <a:fillRect/>
            </a:stretch>
          </p:blipFill>
          <p:spPr>
            <a:xfrm>
              <a:off x="8735466" y="2453169"/>
              <a:ext cx="715187" cy="1284505"/>
            </a:xfrm>
            <a:prstGeom prst="rect">
              <a:avLst/>
            </a:prstGeom>
          </p:spPr>
        </p:pic>
        <p:pic>
          <p:nvPicPr>
            <p:cNvPr id="13" name="object 13"/>
            <p:cNvPicPr/>
            <p:nvPr/>
          </p:nvPicPr>
          <p:blipFill>
            <a:blip r:embed="rId9" cstate="print"/>
            <a:stretch>
              <a:fillRect/>
            </a:stretch>
          </p:blipFill>
          <p:spPr>
            <a:xfrm>
              <a:off x="9097954" y="3679469"/>
              <a:ext cx="554769" cy="852190"/>
            </a:xfrm>
            <a:prstGeom prst="rect">
              <a:avLst/>
            </a:prstGeom>
          </p:spPr>
        </p:pic>
        <p:pic>
          <p:nvPicPr>
            <p:cNvPr id="14" name="object 14"/>
            <p:cNvPicPr/>
            <p:nvPr/>
          </p:nvPicPr>
          <p:blipFill>
            <a:blip r:embed="rId10" cstate="print"/>
            <a:stretch>
              <a:fillRect/>
            </a:stretch>
          </p:blipFill>
          <p:spPr>
            <a:xfrm>
              <a:off x="9143859" y="4445330"/>
              <a:ext cx="255554" cy="3327070"/>
            </a:xfrm>
            <a:prstGeom prst="rect">
              <a:avLst/>
            </a:prstGeom>
          </p:spPr>
        </p:pic>
        <p:pic>
          <p:nvPicPr>
            <p:cNvPr id="15" name="object 15"/>
            <p:cNvPicPr/>
            <p:nvPr/>
          </p:nvPicPr>
          <p:blipFill>
            <a:blip r:embed="rId11" cstate="print"/>
            <a:stretch>
              <a:fillRect/>
            </a:stretch>
          </p:blipFill>
          <p:spPr>
            <a:xfrm>
              <a:off x="9511638" y="4449927"/>
              <a:ext cx="546761" cy="3322472"/>
            </a:xfrm>
            <a:prstGeom prst="rect">
              <a:avLst/>
            </a:prstGeom>
          </p:spPr>
        </p:pic>
        <p:pic>
          <p:nvPicPr>
            <p:cNvPr id="16" name="object 16"/>
            <p:cNvPicPr/>
            <p:nvPr/>
          </p:nvPicPr>
          <p:blipFill>
            <a:blip r:embed="rId12" cstate="print"/>
            <a:stretch>
              <a:fillRect/>
            </a:stretch>
          </p:blipFill>
          <p:spPr>
            <a:xfrm>
              <a:off x="9080406" y="2584221"/>
              <a:ext cx="311496" cy="349907"/>
            </a:xfrm>
            <a:prstGeom prst="rect">
              <a:avLst/>
            </a:prstGeom>
          </p:spPr>
        </p:pic>
        <p:pic>
          <p:nvPicPr>
            <p:cNvPr id="17" name="object 17"/>
            <p:cNvPicPr/>
            <p:nvPr/>
          </p:nvPicPr>
          <p:blipFill>
            <a:blip r:embed="rId13" cstate="print"/>
            <a:stretch>
              <a:fillRect/>
            </a:stretch>
          </p:blipFill>
          <p:spPr>
            <a:xfrm>
              <a:off x="9266542" y="2793949"/>
              <a:ext cx="66374" cy="82956"/>
            </a:xfrm>
            <a:prstGeom prst="rect">
              <a:avLst/>
            </a:prstGeom>
          </p:spPr>
        </p:pic>
        <p:pic>
          <p:nvPicPr>
            <p:cNvPr id="18" name="object 18"/>
            <p:cNvPicPr/>
            <p:nvPr/>
          </p:nvPicPr>
          <p:blipFill>
            <a:blip r:embed="rId14" cstate="print"/>
            <a:stretch>
              <a:fillRect/>
            </a:stretch>
          </p:blipFill>
          <p:spPr>
            <a:xfrm>
              <a:off x="8665486" y="2344267"/>
              <a:ext cx="137632" cy="201950"/>
            </a:xfrm>
            <a:prstGeom prst="rect">
              <a:avLst/>
            </a:prstGeom>
          </p:spPr>
        </p:pic>
        <p:pic>
          <p:nvPicPr>
            <p:cNvPr id="19" name="object 19"/>
            <p:cNvPicPr/>
            <p:nvPr/>
          </p:nvPicPr>
          <p:blipFill>
            <a:blip r:embed="rId15" cstate="print"/>
            <a:stretch>
              <a:fillRect/>
            </a:stretch>
          </p:blipFill>
          <p:spPr>
            <a:xfrm>
              <a:off x="8600008" y="3088830"/>
              <a:ext cx="884084" cy="443672"/>
            </a:xfrm>
            <a:prstGeom prst="rect">
              <a:avLst/>
            </a:prstGeom>
          </p:spPr>
        </p:pic>
        <p:pic>
          <p:nvPicPr>
            <p:cNvPr id="20" name="object 20"/>
            <p:cNvPicPr/>
            <p:nvPr/>
          </p:nvPicPr>
          <p:blipFill>
            <a:blip r:embed="rId16" cstate="print"/>
            <a:stretch>
              <a:fillRect/>
            </a:stretch>
          </p:blipFill>
          <p:spPr>
            <a:xfrm>
              <a:off x="9104324" y="5355412"/>
              <a:ext cx="954075" cy="1670634"/>
            </a:xfrm>
            <a:prstGeom prst="rect">
              <a:avLst/>
            </a:prstGeom>
          </p:spPr>
        </p:pic>
        <p:pic>
          <p:nvPicPr>
            <p:cNvPr id="21" name="object 21"/>
            <p:cNvPicPr/>
            <p:nvPr/>
          </p:nvPicPr>
          <p:blipFill>
            <a:blip r:embed="rId17" cstate="print"/>
            <a:stretch>
              <a:fillRect/>
            </a:stretch>
          </p:blipFill>
          <p:spPr>
            <a:xfrm>
              <a:off x="6375234" y="4890617"/>
              <a:ext cx="47231" cy="2881782"/>
            </a:xfrm>
            <a:prstGeom prst="rect">
              <a:avLst/>
            </a:prstGeom>
          </p:spPr>
        </p:pic>
        <p:pic>
          <p:nvPicPr>
            <p:cNvPr id="22" name="object 22"/>
            <p:cNvPicPr/>
            <p:nvPr/>
          </p:nvPicPr>
          <p:blipFill>
            <a:blip r:embed="rId18" cstate="print"/>
            <a:stretch>
              <a:fillRect/>
            </a:stretch>
          </p:blipFill>
          <p:spPr>
            <a:xfrm>
              <a:off x="4399051" y="4890617"/>
              <a:ext cx="1542389" cy="2881782"/>
            </a:xfrm>
            <a:prstGeom prst="rect">
              <a:avLst/>
            </a:prstGeom>
          </p:spPr>
        </p:pic>
        <p:pic>
          <p:nvPicPr>
            <p:cNvPr id="23" name="object 23"/>
            <p:cNvPicPr/>
            <p:nvPr/>
          </p:nvPicPr>
          <p:blipFill>
            <a:blip r:embed="rId19" cstate="print"/>
            <a:stretch>
              <a:fillRect/>
            </a:stretch>
          </p:blipFill>
          <p:spPr>
            <a:xfrm>
              <a:off x="4862804" y="4879416"/>
              <a:ext cx="1556698" cy="2892983"/>
            </a:xfrm>
            <a:prstGeom prst="rect">
              <a:avLst/>
            </a:prstGeom>
          </p:spPr>
        </p:pic>
        <p:pic>
          <p:nvPicPr>
            <p:cNvPr id="24" name="object 24"/>
            <p:cNvPicPr/>
            <p:nvPr/>
          </p:nvPicPr>
          <p:blipFill>
            <a:blip r:embed="rId20" cstate="print"/>
            <a:stretch>
              <a:fillRect/>
            </a:stretch>
          </p:blipFill>
          <p:spPr>
            <a:xfrm>
              <a:off x="5445953" y="5881598"/>
              <a:ext cx="254286" cy="277825"/>
            </a:xfrm>
            <a:prstGeom prst="rect">
              <a:avLst/>
            </a:prstGeom>
          </p:spPr>
        </p:pic>
        <p:pic>
          <p:nvPicPr>
            <p:cNvPr id="25" name="object 25"/>
            <p:cNvPicPr/>
            <p:nvPr/>
          </p:nvPicPr>
          <p:blipFill>
            <a:blip r:embed="rId21" cstate="print"/>
            <a:stretch>
              <a:fillRect/>
            </a:stretch>
          </p:blipFill>
          <p:spPr>
            <a:xfrm>
              <a:off x="5091429" y="4501489"/>
              <a:ext cx="1118108" cy="1874736"/>
            </a:xfrm>
            <a:prstGeom prst="rect">
              <a:avLst/>
            </a:prstGeom>
          </p:spPr>
        </p:pic>
        <p:pic>
          <p:nvPicPr>
            <p:cNvPr id="26" name="object 26"/>
            <p:cNvPicPr/>
            <p:nvPr/>
          </p:nvPicPr>
          <p:blipFill>
            <a:blip r:embed="rId22" cstate="print"/>
            <a:stretch>
              <a:fillRect/>
            </a:stretch>
          </p:blipFill>
          <p:spPr>
            <a:xfrm>
              <a:off x="6543344" y="3966959"/>
              <a:ext cx="376313" cy="131711"/>
            </a:xfrm>
            <a:prstGeom prst="rect">
              <a:avLst/>
            </a:prstGeom>
          </p:spPr>
        </p:pic>
        <p:pic>
          <p:nvPicPr>
            <p:cNvPr id="27" name="object 27"/>
            <p:cNvPicPr/>
            <p:nvPr/>
          </p:nvPicPr>
          <p:blipFill>
            <a:blip r:embed="rId23" cstate="print"/>
            <a:stretch>
              <a:fillRect/>
            </a:stretch>
          </p:blipFill>
          <p:spPr>
            <a:xfrm>
              <a:off x="5580626" y="3757714"/>
              <a:ext cx="365098" cy="542036"/>
            </a:xfrm>
            <a:prstGeom prst="rect">
              <a:avLst/>
            </a:prstGeom>
          </p:spPr>
        </p:pic>
        <p:pic>
          <p:nvPicPr>
            <p:cNvPr id="28" name="object 28"/>
            <p:cNvPicPr/>
            <p:nvPr/>
          </p:nvPicPr>
          <p:blipFill>
            <a:blip r:embed="rId24" cstate="print"/>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4" y="1634635"/>
            <a:ext cx="3526372" cy="1343958"/>
          </a:xfrm>
          <a:prstGeom prst="rect">
            <a:avLst/>
          </a:prstGeom>
        </p:spPr>
        <p:txBody>
          <a:bodyPr vert="horz" wrap="square" lIns="0" tIns="12700" rIns="0" bIns="0" rtlCol="0" anchor="ctr">
            <a:spAutoFit/>
          </a:bodyPr>
          <a:lstStyle/>
          <a:p>
            <a:pPr marL="12954" marR="5038">
              <a:spcBef>
                <a:spcPts val="102"/>
              </a:spcBef>
            </a:pPr>
            <a:r>
              <a:rPr lang="pt-PT" sz="2403" spc="5" dirty="0">
                <a:solidFill>
                  <a:srgbClr val="020304"/>
                </a:solidFill>
                <a:latin typeface="Trebuchet MS" panose="020B0703020202090204"/>
              </a:rPr>
              <a:t>Auto-évaluation du </a:t>
            </a:r>
            <a:r>
              <a:rPr lang="pt-PT" sz="2403" spc="5" dirty="0" err="1">
                <a:solidFill>
                  <a:srgbClr val="020304"/>
                </a:solidFill>
                <a:latin typeface="Trebuchet MS" panose="020B0703020202090204"/>
              </a:rPr>
              <a:t>potentiel entrepreneurial</a:t>
            </a:r>
            <a:br>
              <a:rPr lang="pt-PT" sz="799" dirty="0">
                <a:solidFill>
                  <a:srgbClr val="1F384B"/>
                </a:solidFill>
                <a:latin typeface="Circular-Black"/>
              </a:rPr>
            </a:br>
            <a:endParaRPr lang="en-US" sz="2403" dirty="0">
              <a:latin typeface="Trebuchet MS" panose="020B0703020202090204"/>
              <a:cs typeface="Trebuchet MS" panose="020B0703020202090204"/>
            </a:endParaRPr>
          </a:p>
        </p:txBody>
      </p:sp>
      <p:sp>
        <p:nvSpPr>
          <p:cNvPr id="30" name="object 30"/>
          <p:cNvSpPr txBox="1"/>
          <p:nvPr/>
        </p:nvSpPr>
        <p:spPr>
          <a:xfrm>
            <a:off x="1232385" y="3102557"/>
            <a:ext cx="3621403" cy="4314194"/>
          </a:xfrm>
          <a:prstGeom prst="rect">
            <a:avLst/>
          </a:prstGeom>
        </p:spPr>
        <p:txBody>
          <a:bodyPr vert="horz" wrap="square" lIns="0" tIns="12700" rIns="0" bIns="0" rtlCol="0">
            <a:spAutoFit/>
          </a:bodyPr>
          <a:lstStyle/>
          <a:p>
            <a:pPr marL="12954" marR="30225">
              <a:spcBef>
                <a:spcPts val="102"/>
              </a:spcBef>
            </a:pPr>
            <a:r>
              <a:rPr sz="1802" spc="-82" dirty="0">
                <a:solidFill>
                  <a:srgbClr val="1D1D1B"/>
                </a:solidFill>
                <a:latin typeface="Trebuchet MS" panose="020B0703020202090204"/>
                <a:cs typeface="Trebuchet MS" panose="020B0703020202090204"/>
              </a:rPr>
              <a:t>Vous </a:t>
            </a:r>
            <a:r>
              <a:rPr sz="1802" spc="-45" dirty="0">
                <a:solidFill>
                  <a:srgbClr val="1D1D1B"/>
                </a:solidFill>
                <a:latin typeface="Trebuchet MS" panose="020B0703020202090204"/>
                <a:cs typeface="Trebuchet MS" panose="020B0703020202090204"/>
              </a:rPr>
              <a:t>trouverez </a:t>
            </a:r>
            <a:r>
              <a:rPr sz="1802" spc="-70" dirty="0">
                <a:solidFill>
                  <a:srgbClr val="1D1D1B"/>
                </a:solidFill>
                <a:latin typeface="Trebuchet MS" panose="020B0703020202090204"/>
                <a:cs typeface="Trebuchet MS" panose="020B0703020202090204"/>
              </a:rPr>
              <a:t>ici </a:t>
            </a:r>
            <a:r>
              <a:rPr sz="1802" spc="-15" dirty="0" err="1">
                <a:solidFill>
                  <a:srgbClr val="1D1D1B"/>
                </a:solidFill>
                <a:latin typeface="Trebuchet MS" panose="020B0703020202090204"/>
                <a:cs typeface="Trebuchet MS" panose="020B0703020202090204"/>
              </a:rPr>
              <a:t>une</a:t>
            </a:r>
            <a:r>
              <a:rPr sz="1802" spc="-15" dirty="0">
                <a:solidFill>
                  <a:srgbClr val="1D1D1B"/>
                </a:solidFill>
                <a:latin typeface="Trebuchet MS" panose="020B0703020202090204"/>
                <a:cs typeface="Trebuchet MS" panose="020B0703020202090204"/>
              </a:rPr>
              <a:t> </a:t>
            </a:r>
            <a:r>
              <a:rPr lang="fr-FR" sz="1802" spc="-15" dirty="0">
                <a:solidFill>
                  <a:srgbClr val="1D1D1B"/>
                </a:solidFill>
                <a:latin typeface="Trebuchet MS" panose="020B0703020202090204"/>
                <a:cs typeface="Trebuchet MS" panose="020B0703020202090204"/>
              </a:rPr>
              <a:t>auto-</a:t>
            </a:r>
            <a:r>
              <a:rPr sz="1802" spc="-20" dirty="0" err="1">
                <a:solidFill>
                  <a:srgbClr val="1D1D1B"/>
                </a:solidFill>
                <a:latin typeface="Trebuchet MS" panose="020B0703020202090204"/>
                <a:cs typeface="Trebuchet MS" panose="020B0703020202090204"/>
              </a:rPr>
              <a:t>évaluation</a:t>
            </a:r>
            <a:r>
              <a:rPr sz="1802" spc="-20" dirty="0">
                <a:solidFill>
                  <a:srgbClr val="1D1D1B"/>
                </a:solidFill>
                <a:latin typeface="Trebuchet MS" panose="020B0703020202090204"/>
                <a:cs typeface="Trebuchet MS" panose="020B0703020202090204"/>
              </a:rPr>
              <a:t> d</a:t>
            </a:r>
            <a:r>
              <a:rPr lang="fr-FR" sz="1802" spc="-20" dirty="0">
                <a:solidFill>
                  <a:srgbClr val="1D1D1B"/>
                </a:solidFill>
                <a:latin typeface="Trebuchet MS" panose="020B0703020202090204"/>
                <a:cs typeface="Trebuchet MS" panose="020B0703020202090204"/>
              </a:rPr>
              <a:t>e votre</a:t>
            </a:r>
            <a:r>
              <a:rPr sz="1802" spc="-20" dirty="0">
                <a:solidFill>
                  <a:srgbClr val="1D1D1B"/>
                </a:solidFill>
                <a:latin typeface="Trebuchet MS" panose="020B0703020202090204"/>
                <a:cs typeface="Trebuchet MS" panose="020B0703020202090204"/>
              </a:rPr>
              <a:t> </a:t>
            </a:r>
            <a:r>
              <a:rPr lang="pt-PT" sz="1802" spc="-60" dirty="0" err="1">
                <a:solidFill>
                  <a:srgbClr val="1D1D1B"/>
                </a:solidFill>
                <a:latin typeface="Trebuchet MS" panose="020B0703020202090204"/>
                <a:cs typeface="Trebuchet MS" panose="020B0703020202090204"/>
              </a:rPr>
              <a:t>potentiel </a:t>
            </a:r>
            <a:r>
              <a:rPr sz="1802" spc="-60" dirty="0">
                <a:solidFill>
                  <a:srgbClr val="1D1D1B"/>
                </a:solidFill>
                <a:latin typeface="Trebuchet MS" panose="020B0703020202090204"/>
                <a:cs typeface="Trebuchet MS" panose="020B0703020202090204"/>
              </a:rPr>
              <a:t>entrepreneurial </a:t>
            </a:r>
            <a:r>
              <a:rPr lang="pt-PT" sz="1802" spc="-20" dirty="0">
                <a:solidFill>
                  <a:srgbClr val="1D1D1B"/>
                </a:solidFill>
                <a:latin typeface="Trebuchet MS" panose="020B0703020202090204"/>
                <a:cs typeface="Trebuchet MS" panose="020B0703020202090204"/>
              </a:rPr>
              <a:t>mise à </a:t>
            </a:r>
            <a:r>
              <a:rPr lang="pt-PT" sz="1802" spc="-20" dirty="0" err="1">
                <a:solidFill>
                  <a:srgbClr val="1D1D1B"/>
                </a:solidFill>
                <a:latin typeface="Trebuchet MS" panose="020B0703020202090204"/>
                <a:cs typeface="Trebuchet MS" panose="020B0703020202090204"/>
              </a:rPr>
              <a:t>disposition</a:t>
            </a:r>
            <a:r>
              <a:rPr lang="pt-PT" sz="1802" spc="-20" dirty="0">
                <a:solidFill>
                  <a:srgbClr val="1D1D1B"/>
                </a:solidFill>
                <a:latin typeface="Trebuchet MS" panose="020B0703020202090204"/>
                <a:cs typeface="Trebuchet MS" panose="020B0703020202090204"/>
              </a:rPr>
              <a:t> par la </a:t>
            </a:r>
            <a:r>
              <a:rPr lang="pt-PT" spc="-20" dirty="0" err="1">
                <a:solidFill>
                  <a:srgbClr val="1D1D1B"/>
                </a:solidFill>
                <a:latin typeface="Trebuchet MS"/>
                <a:cs typeface="Trebuchet MS"/>
              </a:rPr>
              <a:t>Development</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Bank</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of</a:t>
            </a:r>
            <a:r>
              <a:rPr lang="pt-PT" spc="-20" dirty="0">
                <a:solidFill>
                  <a:srgbClr val="1D1D1B"/>
                </a:solidFill>
                <a:latin typeface="Trebuchet MS"/>
                <a:cs typeface="Trebuchet MS"/>
              </a:rPr>
              <a:t> Canada</a:t>
            </a:r>
            <a:r>
              <a:rPr lang="pt-PT" sz="1802" spc="-20" dirty="0">
                <a:solidFill>
                  <a:srgbClr val="1D1D1B"/>
                </a:solidFill>
                <a:latin typeface="Trebuchet MS" panose="020B0703020202090204"/>
                <a:cs typeface="Trebuchet MS" panose="020B0703020202090204"/>
              </a:rPr>
              <a:t>, qui </a:t>
            </a:r>
            <a:r>
              <a:rPr lang="pt-PT" sz="1802" spc="-20" dirty="0" err="1">
                <a:solidFill>
                  <a:srgbClr val="1D1D1B"/>
                </a:solidFill>
                <a:latin typeface="Trebuchet MS" panose="020B0703020202090204"/>
                <a:cs typeface="Trebuchet MS" panose="020B0703020202090204"/>
              </a:rPr>
              <a:t>est</a:t>
            </a:r>
            <a:r>
              <a:rPr lang="pt-PT" sz="1802" spc="-20" dirty="0">
                <a:solidFill>
                  <a:srgbClr val="1D1D1B"/>
                </a:solidFill>
                <a:latin typeface="Trebuchet MS" panose="020B0703020202090204"/>
                <a:cs typeface="Trebuchet MS" panose="020B0703020202090204"/>
              </a:rPr>
              <a:t> </a:t>
            </a:r>
            <a:r>
              <a:rPr lang="pt-PT" sz="1802" spc="-20" dirty="0" err="1">
                <a:solidFill>
                  <a:srgbClr val="1D1D1B"/>
                </a:solidFill>
                <a:latin typeface="Trebuchet MS" panose="020B0703020202090204"/>
              </a:rPr>
              <a:t>l'institution</a:t>
            </a:r>
            <a:r>
              <a:rPr lang="pt-PT" sz="1802" spc="-20" dirty="0">
                <a:solidFill>
                  <a:srgbClr val="1D1D1B"/>
                </a:solidFill>
                <a:latin typeface="Trebuchet MS" panose="020B0703020202090204"/>
              </a:rPr>
              <a:t> financière </a:t>
            </a:r>
            <a:r>
              <a:rPr lang="pt-PT" sz="1802" spc="-20" dirty="0" err="1">
                <a:solidFill>
                  <a:srgbClr val="1D1D1B"/>
                </a:solidFill>
                <a:latin typeface="Trebuchet MS" panose="020B0703020202090204"/>
              </a:rPr>
              <a:t>canadienne</a:t>
            </a:r>
            <a:r>
              <a:rPr lang="pt-PT" sz="1802" spc="-20" dirty="0">
                <a:solidFill>
                  <a:srgbClr val="1D1D1B"/>
                </a:solidFill>
                <a:latin typeface="Trebuchet MS" panose="020B0703020202090204"/>
              </a:rPr>
              <a:t> </a:t>
            </a:r>
            <a:r>
              <a:rPr lang="pt-PT" sz="1802" spc="-20" dirty="0" err="1">
                <a:solidFill>
                  <a:srgbClr val="1D1D1B"/>
                </a:solidFill>
                <a:latin typeface="Trebuchet MS" panose="020B0703020202090204"/>
              </a:rPr>
              <a:t>dédiée</a:t>
            </a:r>
            <a:r>
              <a:rPr lang="pt-PT" sz="1802" spc="-20" dirty="0">
                <a:solidFill>
                  <a:srgbClr val="1D1D1B"/>
                </a:solidFill>
                <a:latin typeface="Trebuchet MS" panose="020B0703020202090204"/>
              </a:rPr>
              <a:t> aux </a:t>
            </a:r>
            <a:r>
              <a:rPr lang="pt-PT" sz="1802" spc="-20" dirty="0" err="1">
                <a:solidFill>
                  <a:srgbClr val="1D1D1B"/>
                </a:solidFill>
                <a:latin typeface="Trebuchet MS" panose="020B0703020202090204"/>
              </a:rPr>
              <a:t>entrepreneurs</a:t>
            </a:r>
            <a:r>
              <a:rPr lang="pt-PT" sz="1802" spc="-20" dirty="0">
                <a:solidFill>
                  <a:srgbClr val="1D1D1B"/>
                </a:solidFill>
                <a:latin typeface="Trebuchet MS" panose="020B0703020202090204"/>
              </a:rPr>
              <a:t> </a:t>
            </a:r>
            <a:r>
              <a:rPr lang="pt-PT" sz="1802" spc="-20" dirty="0" err="1">
                <a:solidFill>
                  <a:srgbClr val="1D1D1B"/>
                </a:solidFill>
                <a:latin typeface="Trebuchet MS" panose="020B0703020202090204"/>
              </a:rPr>
              <a:t>nationaux</a:t>
            </a:r>
            <a:r>
              <a:rPr lang="pt-PT" sz="1802" spc="-20" dirty="0">
                <a:solidFill>
                  <a:srgbClr val="1D1D1B"/>
                </a:solidFill>
                <a:latin typeface="Trebuchet MS" panose="020B0703020202090204"/>
              </a:rPr>
              <a:t>.</a:t>
            </a:r>
          </a:p>
          <a:p>
            <a:pPr marL="12954" marR="30225">
              <a:spcBef>
                <a:spcPts val="102"/>
              </a:spcBef>
            </a:pPr>
            <a:r>
              <a:rPr lang="pt-PT" sz="1802" spc="-20" dirty="0" err="1">
                <a:solidFill>
                  <a:srgbClr val="1D1D1B"/>
                </a:solidFill>
                <a:latin typeface="Trebuchet MS" panose="020B0703020202090204"/>
              </a:rPr>
              <a:t>Grâce</a:t>
            </a:r>
            <a:r>
              <a:rPr lang="pt-PT" sz="1802" spc="-20" dirty="0">
                <a:solidFill>
                  <a:srgbClr val="1D1D1B"/>
                </a:solidFill>
                <a:latin typeface="Trebuchet MS" panose="020B0703020202090204"/>
              </a:rPr>
              <a:t> à </a:t>
            </a:r>
            <a:r>
              <a:rPr lang="pt-PT" sz="1802" spc="-20" dirty="0" err="1">
                <a:solidFill>
                  <a:srgbClr val="1D1D1B"/>
                </a:solidFill>
                <a:latin typeface="Trebuchet MS" panose="020B0703020202090204"/>
              </a:rPr>
              <a:t>cette</a:t>
            </a:r>
            <a:r>
              <a:rPr lang="pt-PT" sz="1802" spc="-20" dirty="0">
                <a:solidFill>
                  <a:srgbClr val="1D1D1B"/>
                </a:solidFill>
                <a:latin typeface="Trebuchet MS" panose="020B0703020202090204"/>
              </a:rPr>
              <a:t> </a:t>
            </a:r>
            <a:r>
              <a:rPr lang="pt-PT" sz="1802" spc="-20" dirty="0" err="1">
                <a:solidFill>
                  <a:srgbClr val="1D1D1B"/>
                </a:solidFill>
                <a:latin typeface="Trebuchet MS" panose="020B0703020202090204"/>
              </a:rPr>
              <a:t>évaluation</a:t>
            </a:r>
            <a:r>
              <a:rPr lang="pt-PT" sz="1802" spc="-20" dirty="0">
                <a:solidFill>
                  <a:srgbClr val="1D1D1B"/>
                </a:solidFill>
                <a:latin typeface="Trebuchet MS" panose="020B0703020202090204"/>
              </a:rPr>
              <a:t>, </a:t>
            </a:r>
            <a:r>
              <a:rPr lang="pt-PT" sz="1802" spc="-20" dirty="0" err="1">
                <a:solidFill>
                  <a:srgbClr val="1D1D1B"/>
                </a:solidFill>
                <a:latin typeface="Trebuchet MS" panose="020B0703020202090204"/>
              </a:rPr>
              <a:t>vous</a:t>
            </a:r>
            <a:r>
              <a:rPr lang="pt-PT" sz="1802" spc="-20" dirty="0">
                <a:solidFill>
                  <a:srgbClr val="1D1D1B"/>
                </a:solidFill>
                <a:latin typeface="Trebuchet MS" panose="020B0703020202090204"/>
              </a:rPr>
              <a:t> </a:t>
            </a:r>
            <a:r>
              <a:rPr lang="pt-PT" sz="1802" spc="-20" dirty="0" err="1">
                <a:solidFill>
                  <a:srgbClr val="1D1D1B"/>
                </a:solidFill>
                <a:latin typeface="Trebuchet MS" panose="020B0703020202090204"/>
              </a:rPr>
              <a:t>saurez</a:t>
            </a:r>
            <a:r>
              <a:rPr lang="pt-PT" sz="1802" spc="-20" dirty="0">
                <a:solidFill>
                  <a:srgbClr val="1D1D1B"/>
                </a:solidFill>
                <a:latin typeface="Trebuchet MS" panose="020B0703020202090204"/>
              </a:rPr>
              <a:t> </a:t>
            </a:r>
            <a:r>
              <a:rPr lang="pt-PT" sz="1802" spc="-20" dirty="0" err="1">
                <a:solidFill>
                  <a:srgbClr val="1D1D1B"/>
                </a:solidFill>
                <a:latin typeface="Trebuchet MS" panose="020B0703020202090204"/>
              </a:rPr>
              <a:t>quel</a:t>
            </a:r>
            <a:r>
              <a:rPr lang="pt-PT" sz="1802" spc="-20" dirty="0">
                <a:solidFill>
                  <a:srgbClr val="1D1D1B"/>
                </a:solidFill>
                <a:latin typeface="Trebuchet MS" panose="020B0703020202090204"/>
              </a:rPr>
              <a:t> </a:t>
            </a:r>
            <a:r>
              <a:rPr lang="pt-PT" sz="1802" spc="-20" dirty="0" err="1">
                <a:solidFill>
                  <a:srgbClr val="1D1D1B"/>
                </a:solidFill>
                <a:latin typeface="Trebuchet MS" panose="020B0703020202090204"/>
              </a:rPr>
              <a:t>est</a:t>
            </a:r>
            <a:r>
              <a:rPr lang="pt-PT" sz="1802" spc="-20" dirty="0">
                <a:solidFill>
                  <a:srgbClr val="1D1D1B"/>
                </a:solidFill>
                <a:latin typeface="Trebuchet MS" panose="020B0703020202090204"/>
              </a:rPr>
              <a:t> </a:t>
            </a:r>
            <a:r>
              <a:rPr lang="pt-PT" sz="1802" spc="-20" dirty="0" err="1">
                <a:solidFill>
                  <a:srgbClr val="1D1D1B"/>
                </a:solidFill>
                <a:latin typeface="Trebuchet MS" panose="020B0703020202090204"/>
              </a:rPr>
              <a:t>votre</a:t>
            </a:r>
            <a:r>
              <a:rPr lang="pt-PT" sz="1802" spc="-20" dirty="0">
                <a:solidFill>
                  <a:srgbClr val="1D1D1B"/>
                </a:solidFill>
                <a:latin typeface="Trebuchet MS" panose="020B0703020202090204"/>
              </a:rPr>
              <a:t> </a:t>
            </a:r>
            <a:r>
              <a:rPr lang="pt-PT" sz="1802" spc="-20" dirty="0" err="1">
                <a:solidFill>
                  <a:srgbClr val="1D1D1B"/>
                </a:solidFill>
                <a:latin typeface="Trebuchet MS" panose="020B0703020202090204"/>
              </a:rPr>
              <a:t>potentiel</a:t>
            </a:r>
            <a:r>
              <a:rPr lang="pt-PT" sz="1802" spc="-20" dirty="0">
                <a:solidFill>
                  <a:srgbClr val="1D1D1B"/>
                </a:solidFill>
                <a:latin typeface="Trebuchet MS" panose="020B0703020202090204"/>
              </a:rPr>
              <a:t> à devenir un entrepreneur </a:t>
            </a:r>
            <a:r>
              <a:rPr lang="pt-PT" sz="1802" spc="-20" dirty="0" err="1">
                <a:solidFill>
                  <a:srgbClr val="1D1D1B"/>
                </a:solidFill>
                <a:latin typeface="Trebuchet MS" panose="020B0703020202090204"/>
              </a:rPr>
              <a:t>prospère</a:t>
            </a:r>
            <a:r>
              <a:rPr lang="pt-PT" sz="1802" spc="-20" dirty="0">
                <a:solidFill>
                  <a:srgbClr val="1D1D1B"/>
                </a:solidFill>
                <a:latin typeface="Trebuchet MS" panose="020B0703020202090204"/>
              </a:rPr>
              <a:t>.  </a:t>
            </a:r>
          </a:p>
          <a:p>
            <a:pPr>
              <a:spcBef>
                <a:spcPts val="11"/>
              </a:spcBef>
            </a:pPr>
            <a:endParaRPr lang="pt-PT" sz="1847" dirty="0">
              <a:latin typeface="Trebuchet MS" panose="020B0703020202090204"/>
              <a:cs typeface="Trebuchet MS" panose="020B0703020202090204"/>
            </a:endParaRPr>
          </a:p>
          <a:p>
            <a:pPr marL="12954" marR="187106"/>
            <a:r>
              <a:rPr lang="pt-PT" sz="1600" b="1" dirty="0">
                <a:solidFill>
                  <a:srgbClr val="1D1D1B"/>
                </a:solidFill>
                <a:latin typeface="Trebuchet MS" panose="020B0703020202090204"/>
                <a:cs typeface="Trebuchet MS" panose="020B0703020202090204"/>
                <a:hlinkClick r:id="rId25"/>
              </a:rPr>
              <a:t>https://www.bdc.ca/en/articles-tools/entrepreneur-toolkit/business-assessments/self-assessment-test-your-entrepreneurial-potential</a:t>
            </a:r>
            <a:endParaRPr sz="1600" dirty="0">
              <a:latin typeface="Trebuchet MS" panose="020B0703020202090204"/>
              <a:cs typeface="Trebuchet MS" panose="020B0703020202090204"/>
            </a:endParaRPr>
          </a:p>
        </p:txBody>
      </p:sp>
      <p:sp>
        <p:nvSpPr>
          <p:cNvPr id="31" name="object 31"/>
          <p:cNvSpPr/>
          <p:nvPr/>
        </p:nvSpPr>
        <p:spPr>
          <a:xfrm>
            <a:off x="1245088" y="1125458"/>
            <a:ext cx="2198756" cy="438149"/>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sz="1802"/>
          </a:p>
        </p:txBody>
      </p:sp>
      <p:sp>
        <p:nvSpPr>
          <p:cNvPr id="32" name="object 32"/>
          <p:cNvSpPr txBox="1"/>
          <p:nvPr/>
        </p:nvSpPr>
        <p:spPr>
          <a:xfrm>
            <a:off x="1486383" y="1167684"/>
            <a:ext cx="1843308" cy="290144"/>
          </a:xfrm>
          <a:prstGeom prst="rect">
            <a:avLst/>
          </a:prstGeom>
        </p:spPr>
        <p:txBody>
          <a:bodyPr vert="horz" wrap="square" lIns="0" tIns="12700" rIns="0" bIns="0" rtlCol="0">
            <a:spAutoFit/>
          </a:bodyPr>
          <a:lstStyle/>
          <a:p>
            <a:pPr marL="12954">
              <a:spcBef>
                <a:spcPts val="102"/>
              </a:spcBef>
            </a:pPr>
            <a:r>
              <a:rPr sz="1802" b="1" spc="20" dirty="0">
                <a:solidFill>
                  <a:srgbClr val="FFFFFF"/>
                </a:solidFill>
                <a:latin typeface="Trebuchet MS" panose="020B0703020202090204"/>
                <a:cs typeface="Trebuchet MS" panose="020B0703020202090204"/>
              </a:rPr>
              <a:t>Auto-évaluation</a:t>
            </a:r>
            <a:endParaRPr sz="1802" dirty="0">
              <a:latin typeface="Trebuchet MS" panose="020B0703020202090204"/>
              <a:cs typeface="Trebuchet MS" panose="020B070302020209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76600" y="3048000"/>
            <a:ext cx="3692184" cy="2044149"/>
          </a:xfrm>
          <a:prstGeom prst="rect">
            <a:avLst/>
          </a:prstGeom>
        </p:spPr>
        <p:txBody>
          <a:bodyPr vert="horz" wrap="square" lIns="0" tIns="12700" rIns="0" bIns="0" rtlCol="0">
            <a:spAutoFit/>
          </a:bodyPr>
          <a:lstStyle/>
          <a:p>
            <a:pPr marL="49530" marR="5080" algn="ctr">
              <a:lnSpc>
                <a:spcPct val="100000"/>
              </a:lnSpc>
              <a:spcBef>
                <a:spcPts val="100"/>
              </a:spcBef>
            </a:pPr>
            <a:r>
              <a:rPr spc="370" dirty="0"/>
              <a:t>Merci </a:t>
            </a:r>
            <a:r>
              <a:rPr spc="390" dirty="0"/>
              <a:t>!</a:t>
            </a:r>
          </a:p>
          <a:p>
            <a:pPr marL="36830" algn="ctr">
              <a:lnSpc>
                <a:spcPct val="100000"/>
              </a:lnSpc>
            </a:pPr>
            <a:r>
              <a:rPr spc="130" dirty="0"/>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65802" y="879092"/>
            <a:ext cx="4281170" cy="1037143"/>
          </a:xfrm>
          <a:prstGeom prst="rect">
            <a:avLst/>
          </a:prstGeom>
        </p:spPr>
        <p:txBody>
          <a:bodyPr vert="horz" wrap="square" lIns="0" tIns="12700" rIns="0" bIns="0" rtlCol="0">
            <a:spAutoFit/>
          </a:bodyPr>
          <a:lstStyle/>
          <a:p>
            <a:pPr marR="5038" algn="r">
              <a:spcBef>
                <a:spcPts val="102"/>
              </a:spcBef>
            </a:pPr>
            <a:r>
              <a:rPr lang="en-GB" sz="1802" spc="-85" dirty="0">
                <a:solidFill>
                  <a:srgbClr val="1D1D1B"/>
                </a:solidFill>
                <a:latin typeface="Trebuchet MS" panose="020B0703020202090204"/>
                <a:cs typeface="Trebuchet MS" panose="020B0703020202090204"/>
                <a:hlinkClick r:id="rId3"/>
              </a:rPr>
              <a:t>https://www.street-culture.eu</a:t>
            </a:r>
            <a:endParaRPr lang="en-GB" sz="1802" spc="-85" dirty="0">
              <a:solidFill>
                <a:srgbClr val="1D1D1B"/>
              </a:solidFill>
              <a:latin typeface="Trebuchet MS" panose="020B0703020202090204"/>
              <a:cs typeface="Trebuchet MS" panose="020B0703020202090204"/>
            </a:endParaRPr>
          </a:p>
          <a:p>
            <a:pPr marR="5038" algn="r">
              <a:spcBef>
                <a:spcPts val="102"/>
              </a:spcBef>
            </a:pPr>
            <a:r>
              <a:rPr sz="1802" spc="-54" dirty="0">
                <a:solidFill>
                  <a:srgbClr val="1D1D1B"/>
                </a:solidFill>
                <a:latin typeface="Trebuchet MS" panose="020B0703020202090204"/>
                <a:cs typeface="Trebuchet MS" panose="020B0703020202090204"/>
                <a:hlinkClick r:id="rId4"/>
              </a:rPr>
              <a:t>www.facebook.com/streetcultureforregions</a:t>
            </a:r>
            <a:endParaRPr sz="1802" dirty="0">
              <a:latin typeface="Trebuchet MS" panose="020B0703020202090204"/>
              <a:cs typeface="Trebuchet MS" panose="020B0703020202090204"/>
            </a:endParaRPr>
          </a:p>
          <a:p>
            <a:pPr marR="5038" algn="r">
              <a:spcBef>
                <a:spcPts val="1439"/>
              </a:spcBef>
            </a:pPr>
            <a:r>
              <a:rPr sz="1802" spc="-54" dirty="0">
                <a:solidFill>
                  <a:srgbClr val="1D1D1B"/>
                </a:solidFill>
                <a:latin typeface="Trebuchet MS" panose="020B0703020202090204"/>
                <a:cs typeface="Trebuchet MS" panose="020B0703020202090204"/>
              </a:rPr>
              <a:t>@streetcultureforregions</a:t>
            </a:r>
            <a:endParaRPr sz="1802" dirty="0">
              <a:latin typeface="Trebuchet MS" panose="020B0703020202090204"/>
              <a:cs typeface="Trebuchet MS" panose="020B0703020202090204"/>
            </a:endParaRPr>
          </a:p>
        </p:txBody>
      </p:sp>
      <p:sp>
        <p:nvSpPr>
          <p:cNvPr id="10" name="object 10"/>
          <p:cNvSpPr/>
          <p:nvPr/>
        </p:nvSpPr>
        <p:spPr>
          <a:xfrm>
            <a:off x="609600" y="5348949"/>
            <a:ext cx="504825" cy="325756"/>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sz="1802"/>
          </a:p>
        </p:txBody>
      </p:sp>
      <p:sp>
        <p:nvSpPr>
          <p:cNvPr id="11" name="object 11"/>
          <p:cNvSpPr/>
          <p:nvPr/>
        </p:nvSpPr>
        <p:spPr>
          <a:xfrm>
            <a:off x="1168243" y="5353470"/>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sz="1802"/>
          </a:p>
        </p:txBody>
      </p:sp>
      <p:sp>
        <p:nvSpPr>
          <p:cNvPr id="12" name="object 12"/>
          <p:cNvSpPr/>
          <p:nvPr/>
        </p:nvSpPr>
        <p:spPr>
          <a:xfrm>
            <a:off x="1474022" y="5353474"/>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sz="1802"/>
          </a:p>
        </p:txBody>
      </p:sp>
      <p:sp>
        <p:nvSpPr>
          <p:cNvPr id="13" name="object 13"/>
          <p:cNvSpPr/>
          <p:nvPr/>
        </p:nvSpPr>
        <p:spPr>
          <a:xfrm>
            <a:off x="1731837" y="5353471"/>
            <a:ext cx="480058"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sz="1802"/>
          </a:p>
        </p:txBody>
      </p:sp>
      <p:sp>
        <p:nvSpPr>
          <p:cNvPr id="14" name="object 14"/>
          <p:cNvSpPr/>
          <p:nvPr/>
        </p:nvSpPr>
        <p:spPr>
          <a:xfrm>
            <a:off x="2371011" y="5349843"/>
            <a:ext cx="257810" cy="325122"/>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sz="1802"/>
          </a:p>
        </p:txBody>
      </p:sp>
      <p:sp>
        <p:nvSpPr>
          <p:cNvPr id="15" name="object 15"/>
          <p:cNvSpPr/>
          <p:nvPr/>
        </p:nvSpPr>
        <p:spPr>
          <a:xfrm>
            <a:off x="2682221" y="5353019"/>
            <a:ext cx="242570" cy="320676"/>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sz="1802"/>
          </a:p>
        </p:txBody>
      </p:sp>
      <p:sp>
        <p:nvSpPr>
          <p:cNvPr id="16" name="object 16"/>
          <p:cNvSpPr/>
          <p:nvPr/>
        </p:nvSpPr>
        <p:spPr>
          <a:xfrm>
            <a:off x="3003374" y="5353471"/>
            <a:ext cx="434974"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sz="1802"/>
          </a:p>
        </p:txBody>
      </p:sp>
      <p:sp>
        <p:nvSpPr>
          <p:cNvPr id="17" name="object 17"/>
          <p:cNvSpPr/>
          <p:nvPr/>
        </p:nvSpPr>
        <p:spPr>
          <a:xfrm>
            <a:off x="3492369" y="5353019"/>
            <a:ext cx="242570" cy="320676"/>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sz="1802"/>
          </a:p>
        </p:txBody>
      </p:sp>
      <p:sp>
        <p:nvSpPr>
          <p:cNvPr id="18" name="object 18"/>
          <p:cNvSpPr/>
          <p:nvPr/>
        </p:nvSpPr>
        <p:spPr>
          <a:xfrm>
            <a:off x="3813525" y="5353470"/>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sz="1802"/>
          </a:p>
        </p:txBody>
      </p:sp>
      <p:sp>
        <p:nvSpPr>
          <p:cNvPr id="19" name="object 19"/>
          <p:cNvSpPr/>
          <p:nvPr/>
        </p:nvSpPr>
        <p:spPr>
          <a:xfrm>
            <a:off x="4119299" y="5353474"/>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sz="1802"/>
          </a:p>
        </p:txBody>
      </p:sp>
      <p:sp>
        <p:nvSpPr>
          <p:cNvPr id="20" name="object 20"/>
          <p:cNvSpPr/>
          <p:nvPr/>
        </p:nvSpPr>
        <p:spPr>
          <a:xfrm>
            <a:off x="634912" y="5846445"/>
            <a:ext cx="534670" cy="325756"/>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sz="1802"/>
          </a:p>
        </p:txBody>
      </p:sp>
      <p:sp>
        <p:nvSpPr>
          <p:cNvPr id="21" name="object 21"/>
          <p:cNvSpPr/>
          <p:nvPr/>
        </p:nvSpPr>
        <p:spPr>
          <a:xfrm>
            <a:off x="1233379" y="5850971"/>
            <a:ext cx="238762"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sz="1802"/>
          </a:p>
        </p:txBody>
      </p:sp>
      <p:sp>
        <p:nvSpPr>
          <p:cNvPr id="22" name="object 22"/>
          <p:cNvSpPr/>
          <p:nvPr/>
        </p:nvSpPr>
        <p:spPr>
          <a:xfrm>
            <a:off x="1659949" y="5850971"/>
            <a:ext cx="238762"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sz="1802"/>
          </a:p>
        </p:txBody>
      </p:sp>
      <p:sp>
        <p:nvSpPr>
          <p:cNvPr id="23" name="object 23"/>
          <p:cNvSpPr/>
          <p:nvPr/>
        </p:nvSpPr>
        <p:spPr>
          <a:xfrm>
            <a:off x="1963001" y="5846445"/>
            <a:ext cx="502284" cy="325756"/>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sz="1802"/>
          </a:p>
        </p:txBody>
      </p:sp>
      <p:sp>
        <p:nvSpPr>
          <p:cNvPr id="24" name="object 24"/>
          <p:cNvSpPr/>
          <p:nvPr/>
        </p:nvSpPr>
        <p:spPr>
          <a:xfrm>
            <a:off x="2534313" y="5850976"/>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sz="1802"/>
          </a:p>
        </p:txBody>
      </p:sp>
      <p:sp>
        <p:nvSpPr>
          <p:cNvPr id="25" name="object 25"/>
          <p:cNvSpPr/>
          <p:nvPr/>
        </p:nvSpPr>
        <p:spPr>
          <a:xfrm>
            <a:off x="2626604" y="5846444"/>
            <a:ext cx="303530" cy="325756"/>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sz="1802"/>
          </a:p>
        </p:txBody>
      </p:sp>
      <p:sp>
        <p:nvSpPr>
          <p:cNvPr id="26" name="object 26"/>
          <p:cNvSpPr/>
          <p:nvPr/>
        </p:nvSpPr>
        <p:spPr>
          <a:xfrm>
            <a:off x="2993899" y="5850971"/>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sz="1802"/>
          </a:p>
        </p:txBody>
      </p:sp>
      <p:sp>
        <p:nvSpPr>
          <p:cNvPr id="27" name="object 27"/>
          <p:cNvSpPr/>
          <p:nvPr/>
        </p:nvSpPr>
        <p:spPr>
          <a:xfrm>
            <a:off x="3296990" y="5846443"/>
            <a:ext cx="216536" cy="325756"/>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sz="1802"/>
          </a:p>
        </p:txBody>
      </p:sp>
      <p:grpSp>
        <p:nvGrpSpPr>
          <p:cNvPr id="28" name="object 28"/>
          <p:cNvGrpSpPr/>
          <p:nvPr/>
        </p:nvGrpSpPr>
        <p:grpSpPr>
          <a:xfrm>
            <a:off x="654793" y="2869569"/>
            <a:ext cx="1298574"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sz="1802"/>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sz="1802"/>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sz="1802"/>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sz="1802"/>
            </a:p>
          </p:txBody>
        </p:sp>
        <p:pic>
          <p:nvPicPr>
            <p:cNvPr id="33" name="object 33"/>
            <p:cNvPicPr/>
            <p:nvPr/>
          </p:nvPicPr>
          <p:blipFill>
            <a:blip r:embed="rId5" cstate="print"/>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sz="1802"/>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sz="1802"/>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sz="1802"/>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sz="1802"/>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sz="1802"/>
            </a:p>
          </p:txBody>
        </p:sp>
        <p:pic>
          <p:nvPicPr>
            <p:cNvPr id="39" name="object 39"/>
            <p:cNvPicPr/>
            <p:nvPr/>
          </p:nvPicPr>
          <p:blipFill>
            <a:blip r:embed="rId6" cstate="print"/>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sz="1802"/>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sz="1802"/>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sz="1802"/>
            </a:p>
          </p:txBody>
        </p:sp>
      </p:grpSp>
      <p:pic>
        <p:nvPicPr>
          <p:cNvPr id="44" name="Picture 43" descr="Graphical user interface, text, application&#10;&#10;Description automatically generated">
            <a:extLst>
              <a:ext uri="{FF2B5EF4-FFF2-40B4-BE49-F238E27FC236}">
                <a16:creationId xmlns:a16="http://schemas.microsoft.com/office/drawing/2014/main" id="{C6C5815B-9B80-F7B7-4620-0364655157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3362" y="6274131"/>
            <a:ext cx="3015038" cy="618977"/>
          </a:xfrm>
          <a:prstGeom prst="rect">
            <a:avLst/>
          </a:prstGeom>
        </p:spPr>
      </p:pic>
      <p:sp>
        <p:nvSpPr>
          <p:cNvPr id="45" name="ZoneTexte 44">
            <a:extLst>
              <a:ext uri="{FF2B5EF4-FFF2-40B4-BE49-F238E27FC236}">
                <a16:creationId xmlns:a16="http://schemas.microsoft.com/office/drawing/2014/main" id="{3AF5508B-6C05-8545-8ABD-5A04458B4750}"/>
              </a:ext>
            </a:extLst>
          </p:cNvPr>
          <p:cNvSpPr txBox="1"/>
          <p:nvPr/>
        </p:nvSpPr>
        <p:spPr>
          <a:xfrm>
            <a:off x="0" y="7354152"/>
            <a:ext cx="9931655" cy="430887"/>
          </a:xfrm>
          <a:prstGeom prst="rect">
            <a:avLst/>
          </a:prstGeom>
          <a:noFill/>
        </p:spPr>
        <p:txBody>
          <a:bodyPr wrap="square">
            <a:spAutoFit/>
          </a:bodyPr>
          <a:lstStyle/>
          <a:p>
            <a:r>
              <a:rPr lang="fr-FR" sz="1100" b="0" i="0" dirty="0">
                <a:solidFill>
                  <a:srgbClr val="020202"/>
                </a:solidFill>
                <a:effectLst/>
                <a:latin typeface="Arial" panose="020B0604020202020204" pitchFamily="34" charset="0"/>
                <a:cs typeface="Arial" panose="020B0604020202020204" pitchFamily="34" charset="0"/>
              </a:rPr>
              <a:t>Le soutien de la Commission </a:t>
            </a:r>
            <a:r>
              <a:rPr lang="fr-FR" sz="1100" b="0" i="0" dirty="0" err="1">
                <a:solidFill>
                  <a:srgbClr val="020202"/>
                </a:solidFill>
                <a:effectLst/>
                <a:latin typeface="Arial" panose="020B0604020202020204" pitchFamily="34" charset="0"/>
                <a:cs typeface="Arial" panose="020B0604020202020204" pitchFamily="34" charset="0"/>
              </a:rPr>
              <a:t>européenne</a:t>
            </a:r>
            <a:r>
              <a:rPr lang="fr-FR" sz="1100" b="0" i="0" dirty="0">
                <a:solidFill>
                  <a:srgbClr val="020202"/>
                </a:solidFill>
                <a:effectLst/>
                <a:latin typeface="Arial" panose="020B0604020202020204" pitchFamily="34" charset="0"/>
                <a:cs typeface="Arial" panose="020B0604020202020204" pitchFamily="34" charset="0"/>
              </a:rPr>
              <a:t> à la production de cette publication ne constitue pas une approbation du contenu, qui </a:t>
            </a:r>
            <a:r>
              <a:rPr lang="fr-FR" sz="1100" b="0" i="0" dirty="0" err="1">
                <a:solidFill>
                  <a:srgbClr val="020202"/>
                </a:solidFill>
                <a:effectLst/>
                <a:latin typeface="Arial" panose="020B0604020202020204" pitchFamily="34" charset="0"/>
                <a:cs typeface="Arial" panose="020B0604020202020204" pitchFamily="34" charset="0"/>
              </a:rPr>
              <a:t>reflète</a:t>
            </a:r>
            <a:r>
              <a:rPr lang="fr-FR" sz="1100" b="0" i="0" dirty="0">
                <a:solidFill>
                  <a:srgbClr val="020202"/>
                </a:solidFill>
                <a:effectLst/>
                <a:latin typeface="Arial" panose="020B0604020202020204" pitchFamily="34" charset="0"/>
                <a:cs typeface="Arial" panose="020B0604020202020204" pitchFamily="34" charset="0"/>
              </a:rPr>
              <a:t> uniquement le point de vue des auteurs, et la Commission ne peut pas </a:t>
            </a:r>
            <a:r>
              <a:rPr lang="fr-FR" sz="1100" b="0" i="0" dirty="0" err="1">
                <a:solidFill>
                  <a:srgbClr val="020202"/>
                </a:solidFill>
                <a:effectLst/>
                <a:latin typeface="Arial" panose="020B0604020202020204" pitchFamily="34" charset="0"/>
                <a:cs typeface="Arial" panose="020B0604020202020204" pitchFamily="34" charset="0"/>
              </a:rPr>
              <a:t>être</a:t>
            </a:r>
            <a:r>
              <a:rPr lang="fr-FR" sz="1100" b="0" i="0" dirty="0">
                <a:solidFill>
                  <a:srgbClr val="020202"/>
                </a:solidFill>
                <a:effectLst/>
                <a:latin typeface="Arial" panose="020B0604020202020204" pitchFamily="34" charset="0"/>
                <a:cs typeface="Arial" panose="020B0604020202020204" pitchFamily="34" charset="0"/>
              </a:rPr>
              <a:t> tenue responsable de toute utilisation qui pourrait </a:t>
            </a:r>
            <a:r>
              <a:rPr lang="fr-FR" sz="1100" b="0" i="0" dirty="0" err="1">
                <a:solidFill>
                  <a:srgbClr val="020202"/>
                </a:solidFill>
                <a:effectLst/>
                <a:latin typeface="Arial" panose="020B0604020202020204" pitchFamily="34" charset="0"/>
                <a:cs typeface="Arial" panose="020B0604020202020204" pitchFamily="34" charset="0"/>
              </a:rPr>
              <a:t>être</a:t>
            </a:r>
            <a:r>
              <a:rPr lang="fr-FR" sz="1100" b="0" i="0" dirty="0">
                <a:solidFill>
                  <a:srgbClr val="020202"/>
                </a:solidFill>
                <a:effectLst/>
                <a:latin typeface="Arial" panose="020B0604020202020204" pitchFamily="34" charset="0"/>
                <a:cs typeface="Arial" panose="020B0604020202020204" pitchFamily="34" charset="0"/>
              </a:rPr>
              <a:t> faite des informations qu’elle contient.</a:t>
            </a:r>
            <a:endParaRPr lang="fr-FR" sz="1100"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rotWithShape="1">
          <a:blip r:embed="rId3">
            <a:alphaModFix amt="59000"/>
          </a:blip>
          <a:srcRect l="28260" t="25657" r="29282" b="22286"/>
          <a:stretch>
            <a:fillRect/>
          </a:stretch>
        </p:blipFill>
        <p:spPr>
          <a:xfrm>
            <a:off x="15998" y="0"/>
            <a:ext cx="10042404" cy="7772400"/>
          </a:xfrm>
          <a:prstGeom prst="rect">
            <a:avLst/>
          </a:prstGeom>
        </p:spPr>
      </p:pic>
      <p:sp>
        <p:nvSpPr>
          <p:cNvPr id="3" name="object 3"/>
          <p:cNvSpPr txBox="1"/>
          <p:nvPr/>
        </p:nvSpPr>
        <p:spPr>
          <a:xfrm>
            <a:off x="3714945" y="1939137"/>
            <a:ext cx="4850765" cy="1399422"/>
          </a:xfrm>
          <a:prstGeom prst="rect">
            <a:avLst/>
          </a:prstGeom>
        </p:spPr>
        <p:txBody>
          <a:bodyPr vert="horz" wrap="square" lIns="0" tIns="12700" rIns="0" bIns="0" rtlCol="0">
            <a:spAutoFit/>
          </a:bodyPr>
          <a:lstStyle/>
          <a:p>
            <a:pPr marL="12954" marR="62608">
              <a:spcBef>
                <a:spcPts val="102"/>
              </a:spcBef>
            </a:pPr>
            <a:r>
              <a:rPr lang="en-US" sz="1802" spc="-82" dirty="0" err="1">
                <a:solidFill>
                  <a:srgbClr val="1D1D1B"/>
                </a:solidFill>
                <a:latin typeface="Trebuchet MS" panose="020B0703020202090204"/>
              </a:rPr>
              <a:t>Cet</a:t>
            </a:r>
            <a:r>
              <a:rPr lang="en-US" sz="1802" spc="-82" dirty="0">
                <a:solidFill>
                  <a:srgbClr val="1D1D1B"/>
                </a:solidFill>
                <a:latin typeface="Trebuchet MS" panose="020B0703020202090204"/>
              </a:rPr>
              <a:t> </a:t>
            </a:r>
            <a:r>
              <a:rPr lang="en-US" sz="1802" spc="-82" dirty="0" err="1">
                <a:solidFill>
                  <a:srgbClr val="1D1D1B"/>
                </a:solidFill>
                <a:latin typeface="Trebuchet MS" panose="020B0703020202090204"/>
              </a:rPr>
              <a:t>outil</a:t>
            </a:r>
            <a:r>
              <a:rPr lang="en-US" sz="1802" spc="-82" dirty="0">
                <a:solidFill>
                  <a:srgbClr val="1D1D1B"/>
                </a:solidFill>
                <a:latin typeface="Trebuchet MS" panose="020B0703020202090204"/>
              </a:rPr>
              <a:t> </a:t>
            </a:r>
            <a:r>
              <a:rPr lang="en-US" sz="1802" spc="-82" dirty="0" err="1">
                <a:solidFill>
                  <a:srgbClr val="1D1D1B"/>
                </a:solidFill>
                <a:latin typeface="Trebuchet MS" panose="020B0703020202090204"/>
              </a:rPr>
              <a:t>consiste</a:t>
            </a:r>
            <a:r>
              <a:rPr lang="en-US" sz="1802" spc="-82" dirty="0">
                <a:solidFill>
                  <a:srgbClr val="1D1D1B"/>
                </a:solidFill>
                <a:latin typeface="Trebuchet MS" panose="020B0703020202090204"/>
              </a:rPr>
              <a:t> en un plan utilisé pour organiser les différentes ressources et les points clés </a:t>
            </a:r>
            <a:r>
              <a:rPr lang="en-US" sz="1802" spc="-82" dirty="0" err="1">
                <a:solidFill>
                  <a:srgbClr val="1D1D1B"/>
                </a:solidFill>
                <a:latin typeface="Trebuchet MS" panose="020B0703020202090204"/>
              </a:rPr>
              <a:t>d'une</a:t>
            </a:r>
            <a:r>
              <a:rPr lang="en-US" sz="1802" spc="-82" dirty="0">
                <a:solidFill>
                  <a:srgbClr val="1D1D1B"/>
                </a:solidFill>
                <a:latin typeface="Trebuchet MS" panose="020B0703020202090204"/>
              </a:rPr>
              <a:t> </a:t>
            </a:r>
            <a:r>
              <a:rPr lang="en-US" sz="1802" spc="-82" dirty="0" err="1">
                <a:solidFill>
                  <a:srgbClr val="1D1D1B"/>
                </a:solidFill>
                <a:latin typeface="Trebuchet MS" panose="020B0703020202090204"/>
              </a:rPr>
              <a:t>entreprise</a:t>
            </a:r>
            <a:r>
              <a:rPr lang="en-US" sz="1802" spc="-82" dirty="0">
                <a:solidFill>
                  <a:srgbClr val="1D1D1B"/>
                </a:solidFill>
                <a:latin typeface="Trebuchet MS" panose="020B0703020202090204"/>
              </a:rPr>
              <a:t> : </a:t>
            </a:r>
            <a:r>
              <a:rPr lang="en-US" sz="1802" spc="-82" dirty="0" err="1">
                <a:solidFill>
                  <a:srgbClr val="1D1D1B"/>
                </a:solidFill>
                <a:latin typeface="Trebuchet MS" panose="020B0703020202090204"/>
              </a:rPr>
              <a:t>positionnement</a:t>
            </a:r>
            <a:r>
              <a:rPr lang="en-US" sz="1802" spc="-82" dirty="0">
                <a:solidFill>
                  <a:srgbClr val="1D1D1B"/>
                </a:solidFill>
                <a:latin typeface="Trebuchet MS" panose="020B0703020202090204"/>
              </a:rPr>
              <a:t> de </a:t>
            </a:r>
            <a:r>
              <a:rPr lang="en-US" sz="1802" spc="-82" dirty="0" err="1">
                <a:solidFill>
                  <a:srgbClr val="1D1D1B"/>
                </a:solidFill>
                <a:latin typeface="Trebuchet MS" panose="020B0703020202090204"/>
              </a:rPr>
              <a:t>l’entreprise</a:t>
            </a:r>
            <a:r>
              <a:rPr lang="en-US" sz="1802" spc="-82" dirty="0">
                <a:solidFill>
                  <a:srgbClr val="1D1D1B"/>
                </a:solidFill>
                <a:latin typeface="Trebuchet MS" panose="020B0703020202090204"/>
              </a:rPr>
              <a:t>, </a:t>
            </a:r>
            <a:r>
              <a:rPr lang="en-US" sz="1802" spc="-82" dirty="0" err="1">
                <a:solidFill>
                  <a:srgbClr val="1D1D1B"/>
                </a:solidFill>
                <a:latin typeface="Trebuchet MS" panose="020B0703020202090204"/>
              </a:rPr>
              <a:t>objectifs</a:t>
            </a:r>
            <a:r>
              <a:rPr lang="en-US" sz="1802" spc="-82" dirty="0">
                <a:solidFill>
                  <a:srgbClr val="1D1D1B"/>
                </a:solidFill>
                <a:latin typeface="Trebuchet MS" panose="020B0703020202090204"/>
              </a:rPr>
              <a:t> de </a:t>
            </a:r>
            <a:r>
              <a:rPr lang="en-US" sz="1802" spc="-82" dirty="0" err="1">
                <a:solidFill>
                  <a:srgbClr val="1D1D1B"/>
                </a:solidFill>
                <a:latin typeface="Trebuchet MS" panose="020B0703020202090204"/>
              </a:rPr>
              <a:t>l’activité</a:t>
            </a:r>
            <a:r>
              <a:rPr lang="en-US" sz="1802" spc="-82" dirty="0">
                <a:solidFill>
                  <a:srgbClr val="1D1D1B"/>
                </a:solidFill>
                <a:latin typeface="Trebuchet MS" panose="020B0703020202090204"/>
              </a:rPr>
              <a:t>, </a:t>
            </a:r>
            <a:r>
              <a:rPr lang="en-US" sz="1802" spc="-82" dirty="0" err="1">
                <a:solidFill>
                  <a:srgbClr val="1D1D1B"/>
                </a:solidFill>
                <a:latin typeface="Trebuchet MS" panose="020B0703020202090204"/>
              </a:rPr>
              <a:t>moyens</a:t>
            </a:r>
            <a:r>
              <a:rPr lang="en-US" sz="1802" spc="-82" dirty="0">
                <a:solidFill>
                  <a:srgbClr val="1D1D1B"/>
                </a:solidFill>
                <a:latin typeface="Trebuchet MS" panose="020B0703020202090204"/>
              </a:rPr>
              <a:t> et </a:t>
            </a:r>
            <a:r>
              <a:rPr lang="en-US" sz="1802" spc="-82" dirty="0" err="1">
                <a:solidFill>
                  <a:srgbClr val="1D1D1B"/>
                </a:solidFill>
                <a:latin typeface="Trebuchet MS" panose="020B0703020202090204"/>
              </a:rPr>
              <a:t>ressources</a:t>
            </a:r>
            <a:r>
              <a:rPr lang="en-US" sz="1802" spc="-82" dirty="0">
                <a:solidFill>
                  <a:srgbClr val="1D1D1B"/>
                </a:solidFill>
                <a:latin typeface="Trebuchet MS" panose="020B0703020202090204"/>
              </a:rPr>
              <a:t> pour les </a:t>
            </a:r>
            <a:r>
              <a:rPr lang="en-US" sz="1802" spc="-82" dirty="0" err="1">
                <a:solidFill>
                  <a:srgbClr val="1D1D1B"/>
                </a:solidFill>
                <a:latin typeface="Trebuchet MS" panose="020B0703020202090204"/>
              </a:rPr>
              <a:t>atteindres</a:t>
            </a:r>
            <a:r>
              <a:rPr lang="en-US" sz="1802" spc="-82" dirty="0">
                <a:solidFill>
                  <a:srgbClr val="1D1D1B"/>
                </a:solidFill>
                <a:latin typeface="Trebuchet MS" panose="020B0703020202090204"/>
              </a:rPr>
              <a:t>, etc.</a:t>
            </a:r>
            <a:endParaRPr lang="en-US" sz="1802" spc="-82" dirty="0">
              <a:solidFill>
                <a:srgbClr val="1D1D1B"/>
              </a:solidFill>
              <a:latin typeface="Calibri" panose="020F0502020204030204" pitchFamily="34" charset="0"/>
              <a:cs typeface="Times New Roman" panose="02020503050405090304" pitchFamily="18" charset="0"/>
            </a:endParaRPr>
          </a:p>
        </p:txBody>
      </p:sp>
      <p:sp>
        <p:nvSpPr>
          <p:cNvPr id="4" name="object 4"/>
          <p:cNvSpPr txBox="1">
            <a:spLocks noGrp="1"/>
          </p:cNvSpPr>
          <p:nvPr>
            <p:ph type="title"/>
          </p:nvPr>
        </p:nvSpPr>
        <p:spPr>
          <a:xfrm>
            <a:off x="1028703" y="1346426"/>
            <a:ext cx="5413375" cy="566374"/>
          </a:xfrm>
          <a:prstGeom prst="rect">
            <a:avLst/>
          </a:prstGeom>
        </p:spPr>
        <p:txBody>
          <a:bodyPr vert="horz" wrap="square" lIns="0" tIns="12700" rIns="0" bIns="0" rtlCol="0" anchor="ctr">
            <a:spAutoFit/>
          </a:bodyPr>
          <a:lstStyle/>
          <a:p>
            <a:pPr marL="12954">
              <a:lnSpc>
                <a:spcPct val="100000"/>
              </a:lnSpc>
              <a:spcBef>
                <a:spcPts val="102"/>
              </a:spcBef>
            </a:pPr>
            <a:r>
              <a:rPr lang="pt-PT" sz="3597" spc="-5" dirty="0">
                <a:solidFill>
                  <a:srgbClr val="1D1D1B"/>
                </a:solidFill>
                <a:latin typeface="Trebuchet MS" panose="020B0703020202090204"/>
                <a:cs typeface="Trebuchet MS" panose="020B0703020202090204"/>
              </a:rPr>
              <a:t>BUSINESS MODEL</a:t>
            </a:r>
            <a:endParaRPr sz="3597" dirty="0">
              <a:latin typeface="Trebuchet MS" panose="020B0703020202090204"/>
              <a:cs typeface="Trebuchet MS" panose="020B0703020202090204"/>
            </a:endParaRPr>
          </a:p>
        </p:txBody>
      </p:sp>
      <p:sp>
        <p:nvSpPr>
          <p:cNvPr id="5" name="object 5"/>
          <p:cNvSpPr/>
          <p:nvPr/>
        </p:nvSpPr>
        <p:spPr>
          <a:xfrm>
            <a:off x="1041398" y="795971"/>
            <a:ext cx="1473200" cy="438149"/>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sz="1802"/>
          </a:p>
        </p:txBody>
      </p:sp>
      <p:sp>
        <p:nvSpPr>
          <p:cNvPr id="6" name="object 6"/>
          <p:cNvSpPr txBox="1"/>
          <p:nvPr/>
        </p:nvSpPr>
        <p:spPr>
          <a:xfrm>
            <a:off x="1231901" y="838200"/>
            <a:ext cx="1110615" cy="290144"/>
          </a:xfrm>
          <a:prstGeom prst="rect">
            <a:avLst/>
          </a:prstGeom>
        </p:spPr>
        <p:txBody>
          <a:bodyPr vert="horz" wrap="square" lIns="0" tIns="12700" rIns="0" bIns="0" rtlCol="0">
            <a:spAutoFit/>
          </a:bodyPr>
          <a:lstStyle/>
          <a:p>
            <a:pPr marL="12954">
              <a:spcBef>
                <a:spcPts val="102"/>
              </a:spcBef>
            </a:pPr>
            <a:r>
              <a:rPr sz="1802" b="1" spc="20" dirty="0">
                <a:solidFill>
                  <a:srgbClr val="FFFFFF"/>
                </a:solidFill>
                <a:latin typeface="Trebuchet MS" panose="020B0703020202090204"/>
                <a:cs typeface="Trebuchet MS" panose="020B0703020202090204"/>
              </a:rPr>
              <a:t>Définition</a:t>
            </a:r>
            <a:endParaRPr sz="1802" dirty="0">
              <a:latin typeface="Trebuchet MS" panose="020B0703020202090204"/>
              <a:cs typeface="Trebuchet MS" panose="020B0703020202090204"/>
            </a:endParaRPr>
          </a:p>
        </p:txBody>
      </p:sp>
      <p:sp>
        <p:nvSpPr>
          <p:cNvPr id="7" name="object 7"/>
          <p:cNvSpPr/>
          <p:nvPr/>
        </p:nvSpPr>
        <p:spPr>
          <a:xfrm>
            <a:off x="1104903" y="6180455"/>
            <a:ext cx="4610100" cy="1363346"/>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sz="1802"/>
          </a:p>
        </p:txBody>
      </p:sp>
      <p:sp>
        <p:nvSpPr>
          <p:cNvPr id="8" name="object 8"/>
          <p:cNvSpPr txBox="1"/>
          <p:nvPr/>
        </p:nvSpPr>
        <p:spPr>
          <a:xfrm>
            <a:off x="1380069" y="6342949"/>
            <a:ext cx="4012566" cy="1042273"/>
          </a:xfrm>
          <a:prstGeom prst="rect">
            <a:avLst/>
          </a:prstGeom>
        </p:spPr>
        <p:txBody>
          <a:bodyPr vert="horz" wrap="square" lIns="0" tIns="12700" rIns="0" bIns="0" rtlCol="0">
            <a:spAutoFit/>
          </a:bodyPr>
          <a:lstStyle/>
          <a:p>
            <a:pPr marL="12954" marR="5038">
              <a:spcBef>
                <a:spcPts val="102"/>
              </a:spcBef>
            </a:pPr>
            <a:r>
              <a:rPr lang="en-US" sz="1802" b="1" spc="-15" dirty="0">
                <a:solidFill>
                  <a:srgbClr val="FFFFFF"/>
                </a:solidFill>
                <a:latin typeface="Trebuchet MS" panose="020B0703020202090204"/>
              </a:rPr>
              <a:t>Le street art est devenu un commerce mondial - et les artistes s'inquiètent de son avenir.</a:t>
            </a:r>
          </a:p>
          <a:p>
            <a:pPr marL="12954" marR="5038">
              <a:spcBef>
                <a:spcPts val="102"/>
              </a:spcBef>
            </a:pPr>
            <a:r>
              <a:rPr lang="en-US" sz="1200" b="1" spc="-15" dirty="0">
                <a:solidFill>
                  <a:srgbClr val="FFFFFF"/>
                </a:solidFill>
                <a:latin typeface="Trebuchet MS" panose="020B0703020202090204"/>
              </a:rPr>
              <a:t>			Diana Hubbell</a:t>
            </a:r>
            <a:endParaRPr lang="en-US" sz="1802" b="1" spc="-15" dirty="0">
              <a:solidFill>
                <a:srgbClr val="FFFFFF"/>
              </a:solidFill>
              <a:latin typeface="Trebuchet MS" panose="020B0703020202090204"/>
            </a:endParaRPr>
          </a:p>
        </p:txBody>
      </p:sp>
      <p:sp>
        <p:nvSpPr>
          <p:cNvPr id="9" name="object 9"/>
          <p:cNvSpPr txBox="1"/>
          <p:nvPr/>
        </p:nvSpPr>
        <p:spPr>
          <a:xfrm>
            <a:off x="9753602" y="1137922"/>
            <a:ext cx="306879" cy="6101079"/>
          </a:xfrm>
          <a:prstGeom prst="rect">
            <a:avLst/>
          </a:prstGeom>
        </p:spPr>
        <p:txBody>
          <a:bodyPr vert="vert270" wrap="square" lIns="0" tIns="1270" rIns="0" bIns="0" rtlCol="0">
            <a:spAutoFit/>
          </a:bodyPr>
          <a:lstStyle/>
          <a:p>
            <a:pPr marL="12954">
              <a:spcBef>
                <a:spcPts val="11"/>
              </a:spcBef>
            </a:pPr>
            <a:r>
              <a:rPr lang="pt-PT" sz="997" spc="-9" dirty="0">
                <a:solidFill>
                  <a:srgbClr val="1D1D1B"/>
                </a:solidFill>
                <a:latin typeface="Trebuchet MS" panose="020B0703020202090204"/>
                <a:cs typeface="Trebuchet MS" panose="020B0703020202090204"/>
              </a:rPr>
              <a:t>Photo dans </a:t>
            </a:r>
            <a:r>
              <a:rPr lang="en-US" sz="997" spc="-9" dirty="0">
                <a:solidFill>
                  <a:srgbClr val="1D1D1B"/>
                </a:solidFill>
                <a:latin typeface="Trebuchet MS" panose="020B0703020202090204"/>
                <a:cs typeface="Trebuchet MS" panose="020B0703020202090204"/>
              </a:rPr>
              <a:t>"</a:t>
            </a:r>
            <a:r>
              <a:rPr lang="en-US" sz="997" dirty="0"/>
              <a:t>CREATIVE BUSINESS MODELS : Aperçus des modèles d'affaires des centres culturels dans les </a:t>
            </a:r>
            <a:r>
              <a:rPr lang="en-US" sz="997" dirty="0" err="1"/>
              <a:t>Halles de </a:t>
            </a:r>
            <a:r>
              <a:rPr lang="en-US" sz="997" dirty="0"/>
              <a:t>Trans Europe".</a:t>
            </a:r>
            <a:endParaRPr sz="997" dirty="0">
              <a:latin typeface="Trebuchet MS" panose="020B0703020202090204"/>
              <a:cs typeface="Trebuchet MS" panose="020B0703020202090204"/>
            </a:endParaRPr>
          </a:p>
        </p:txBody>
      </p:sp>
      <p:sp>
        <p:nvSpPr>
          <p:cNvPr id="20" name="CaixaDeTexto 19"/>
          <p:cNvSpPr txBox="1"/>
          <p:nvPr/>
        </p:nvSpPr>
        <p:spPr>
          <a:xfrm>
            <a:off x="1" y="7467601"/>
            <a:ext cx="1431803" cy="276999"/>
          </a:xfrm>
          <a:prstGeom prst="rect">
            <a:avLst/>
          </a:prstGeom>
          <a:noFill/>
        </p:spPr>
        <p:txBody>
          <a:bodyPr wrap="square">
            <a:spAutoFit/>
          </a:bodyPr>
          <a:lstStyle/>
          <a:p>
            <a:r>
              <a:rPr lang="pt-PT" sz="1200" dirty="0" err="1"/>
              <a:t>Mejeriet</a:t>
            </a:r>
            <a:r>
              <a:rPr lang="pt-PT" sz="1200" dirty="0"/>
              <a:t>, Suède </a:t>
            </a:r>
          </a:p>
        </p:txBody>
      </p:sp>
      <p:sp>
        <p:nvSpPr>
          <p:cNvPr id="19" name="CaixaDeTexto 18"/>
          <p:cNvSpPr txBox="1"/>
          <p:nvPr/>
        </p:nvSpPr>
        <p:spPr>
          <a:xfrm>
            <a:off x="3631818" y="3518603"/>
            <a:ext cx="4743257" cy="2964145"/>
          </a:xfrm>
          <a:prstGeom prst="rect">
            <a:avLst/>
          </a:prstGeom>
          <a:noFill/>
        </p:spPr>
        <p:txBody>
          <a:bodyPr wrap="square" rtlCol="0">
            <a:spAutoFit/>
          </a:bodyPr>
          <a:lstStyle/>
          <a:p>
            <a:pPr marL="12954" marR="62608" algn="just">
              <a:spcBef>
                <a:spcPts val="102"/>
              </a:spcBef>
            </a:pPr>
            <a:r>
              <a:rPr lang="en-US" sz="1802" spc="-82" dirty="0">
                <a:solidFill>
                  <a:srgbClr val="1D1D1B"/>
                </a:solidFill>
                <a:latin typeface="Trebuchet MS" panose="020B0703020202090204"/>
              </a:rPr>
              <a:t>Il est largement reconnu qu'il est important de mieux comprendre et de soutenir la gestion et l'innovation des modèles d'entreprise des organismes culturels afin de rendre leur capacité de création de valeur plus durable et plus efficace.</a:t>
            </a:r>
          </a:p>
          <a:p>
            <a:pPr>
              <a:spcBef>
                <a:spcPts val="11"/>
              </a:spcBef>
            </a:pPr>
            <a:endParaRPr lang="en-US" sz="1847" dirty="0">
              <a:latin typeface="Trebuchet MS" panose="020B0703020202090204"/>
              <a:cs typeface="Trebuchet MS" panose="020B0703020202090204"/>
            </a:endParaRPr>
          </a:p>
          <a:p>
            <a:pPr marL="12954"/>
            <a:r>
              <a:rPr lang="en-US" sz="1400" b="1" spc="5" dirty="0">
                <a:solidFill>
                  <a:srgbClr val="1D1D1B"/>
                </a:solidFill>
                <a:latin typeface="Trebuchet MS" panose="020B0703020202090204"/>
              </a:rPr>
              <a:t>Rapport basé sur les résultats du projet "Creative Business Models for Creative </a:t>
            </a:r>
            <a:r>
              <a:rPr lang="en-US" sz="1400" b="1" spc="5" dirty="0" err="1">
                <a:solidFill>
                  <a:srgbClr val="1D1D1B"/>
                </a:solidFill>
                <a:latin typeface="Trebuchet MS" panose="020B0703020202090204"/>
              </a:rPr>
              <a:t>Organisations</a:t>
            </a:r>
            <a:r>
              <a:rPr lang="en-US" sz="1400" b="1" spc="5" dirty="0">
                <a:solidFill>
                  <a:srgbClr val="1D1D1B"/>
                </a:solidFill>
                <a:latin typeface="Trebuchet MS" panose="020B0703020202090204"/>
              </a:rPr>
              <a:t>, </a:t>
            </a:r>
          </a:p>
          <a:p>
            <a:pPr marL="12954"/>
            <a:r>
              <a:rPr lang="en-US" sz="1400" b="1" spc="5" dirty="0">
                <a:solidFill>
                  <a:srgbClr val="1D1D1B"/>
                </a:solidFill>
                <a:latin typeface="Trebuchet MS" panose="020B0703020202090204"/>
              </a:rPr>
              <a:t>p. 10</a:t>
            </a:r>
          </a:p>
          <a:p>
            <a:endParaRPr lang="pt-PT" sz="1802"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34210"/>
          <a:stretch>
            <a:fillRect/>
          </a:stretch>
        </p:blipFill>
        <p:spPr bwMode="auto">
          <a:xfrm>
            <a:off x="3451794" y="0"/>
            <a:ext cx="6606606" cy="7772400"/>
          </a:xfrm>
          <a:prstGeom prst="rect">
            <a:avLst/>
          </a:prstGeom>
          <a:noFill/>
          <a:extLst>
            <a:ext uri="{909E8E84-426E-40DD-AFC4-6F175D3DCCD1}">
              <a14:hiddenFill xmlns:a14="http://schemas.microsoft.com/office/drawing/2010/main">
                <a:solidFill>
                  <a:srgbClr val="FFFFFF"/>
                </a:solidFill>
              </a14:hiddenFill>
            </a:ext>
          </a:extLst>
        </p:spPr>
      </p:pic>
      <p:sp>
        <p:nvSpPr>
          <p:cNvPr id="13" name="object 13"/>
          <p:cNvSpPr txBox="1"/>
          <p:nvPr/>
        </p:nvSpPr>
        <p:spPr>
          <a:xfrm rot="5400000">
            <a:off x="7733045" y="5295374"/>
            <a:ext cx="306879" cy="4647764"/>
          </a:xfrm>
          <a:prstGeom prst="rect">
            <a:avLst/>
          </a:prstGeom>
        </p:spPr>
        <p:txBody>
          <a:bodyPr vert="vert270" wrap="square" lIns="0" tIns="1270" rIns="0" bIns="0" rtlCol="0">
            <a:spAutoFit/>
          </a:bodyPr>
          <a:lstStyle/>
          <a:p>
            <a:pPr marL="12954">
              <a:spcBef>
                <a:spcPts val="11"/>
              </a:spcBef>
            </a:pPr>
            <a:r>
              <a:rPr lang="en-US" sz="997" dirty="0">
                <a:latin typeface="inherit"/>
              </a:rPr>
              <a:t>Une des pièces de Georgetown </a:t>
            </a:r>
            <a:r>
              <a:rPr lang="en-US" sz="997" dirty="0" err="1">
                <a:latin typeface="inherit"/>
              </a:rPr>
              <a:t>de Zacharevic </a:t>
            </a:r>
            <a:r>
              <a:rPr lang="en-US" sz="997" dirty="0">
                <a:latin typeface="inherit"/>
              </a:rPr>
              <a:t>sur www.searchingforstreetart.wordpress.com.</a:t>
            </a:r>
            <a:endParaRPr sz="997" dirty="0">
              <a:latin typeface="Trebuchet MS" panose="020B0703020202090204"/>
              <a:cs typeface="Trebuchet MS" panose="020B0703020202090204"/>
            </a:endParaRPr>
          </a:p>
        </p:txBody>
      </p:sp>
      <p:sp>
        <p:nvSpPr>
          <p:cNvPr id="15" name="AutoShape 4" descr="Street art: Zacharevic"/>
          <p:cNvSpPr>
            <a:spLocks noChangeAspect="1" noChangeArrowheads="1"/>
          </p:cNvSpPr>
          <p:nvPr/>
        </p:nvSpPr>
        <p:spPr bwMode="auto">
          <a:xfrm>
            <a:off x="5029202" y="388620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pt-PT" sz="1802"/>
          </a:p>
        </p:txBody>
      </p:sp>
      <p:pic>
        <p:nvPicPr>
          <p:cNvPr id="19" name="Imagem 18"/>
          <p:cNvPicPr>
            <a:picLocks noChangeAspect="1"/>
          </p:cNvPicPr>
          <p:nvPr/>
        </p:nvPicPr>
        <p:blipFill rotWithShape="1">
          <a:blip r:embed="rId4"/>
          <a:srcRect l="34531" t="13636" r="36368" b="9597"/>
          <a:stretch>
            <a:fillRect/>
          </a:stretch>
        </p:blipFill>
        <p:spPr>
          <a:xfrm>
            <a:off x="609602" y="259486"/>
            <a:ext cx="4888249" cy="7253432"/>
          </a:xfrm>
          <a:prstGeom prst="rect">
            <a:avLst/>
          </a:prstGeom>
          <a:effectLst>
            <a:softEdge rad="12700"/>
          </a:effectLst>
        </p:spPr>
      </p:pic>
      <p:sp>
        <p:nvSpPr>
          <p:cNvPr id="27" name="object 6"/>
          <p:cNvSpPr txBox="1"/>
          <p:nvPr/>
        </p:nvSpPr>
        <p:spPr>
          <a:xfrm>
            <a:off x="7422809" y="4774381"/>
            <a:ext cx="2559393" cy="1399422"/>
          </a:xfrm>
          <a:prstGeom prst="rect">
            <a:avLst/>
          </a:prstGeom>
        </p:spPr>
        <p:txBody>
          <a:bodyPr vert="horz" wrap="square" lIns="0" tIns="12700" rIns="0" bIns="0" rtlCol="0">
            <a:spAutoFit/>
          </a:bodyPr>
          <a:lstStyle/>
          <a:p>
            <a:pPr marL="12954" marR="5038">
              <a:spcBef>
                <a:spcPts val="102"/>
              </a:spcBef>
            </a:pPr>
            <a:r>
              <a:rPr sz="1802" spc="-45" dirty="0">
                <a:solidFill>
                  <a:srgbClr val="1D1D1B"/>
                </a:solidFill>
                <a:latin typeface="Trebuchet MS" panose="020B0703020202090204"/>
                <a:cs typeface="Trebuchet MS" panose="020B0703020202090204"/>
              </a:rPr>
              <a:t>"</a:t>
            </a:r>
            <a:r>
              <a:rPr lang="pt-PT" sz="1802" spc="-50" dirty="0">
                <a:solidFill>
                  <a:srgbClr val="1D1D1B"/>
                </a:solidFill>
                <a:latin typeface="Trebuchet MS" panose="020B0703020202090204"/>
              </a:rPr>
              <a:t>Dans le </a:t>
            </a:r>
            <a:r>
              <a:rPr lang="pt-PT" sz="1802" spc="-50" dirty="0" err="1">
                <a:solidFill>
                  <a:srgbClr val="1D1D1B"/>
                </a:solidFill>
                <a:latin typeface="Trebuchet MS" panose="020B0703020202090204"/>
              </a:rPr>
              <a:t>livre </a:t>
            </a:r>
            <a:r>
              <a:rPr lang="en-US" sz="1802" i="1" dirty="0">
                <a:solidFill>
                  <a:srgbClr val="282828"/>
                </a:solidFill>
                <a:latin typeface="Tiempos Text"/>
                <a:hlinkClick r:id="rId5"/>
              </a:rPr>
              <a:t>The New, New Thing</a:t>
            </a:r>
            <a:r>
              <a:rPr lang="en-US" sz="1802" dirty="0">
                <a:solidFill>
                  <a:srgbClr val="282828"/>
                </a:solidFill>
                <a:latin typeface="Tiempos Text"/>
              </a:rPr>
              <a:t>, </a:t>
            </a:r>
            <a:r>
              <a:rPr lang="en-US" sz="1802" spc="-50" dirty="0">
                <a:solidFill>
                  <a:srgbClr val="1D1D1B"/>
                </a:solidFill>
                <a:latin typeface="Trebuchet MS" panose="020B0703020202090204"/>
              </a:rPr>
              <a:t>Michael Lewis qualifie l'expression "business model" de "terme d'art"</a:t>
            </a:r>
            <a:r>
              <a:rPr sz="1802" spc="-90" dirty="0">
                <a:solidFill>
                  <a:srgbClr val="1D1D1B"/>
                </a:solidFill>
                <a:latin typeface="Trebuchet MS" panose="020B0703020202090204"/>
                <a:cs typeface="Trebuchet MS" panose="020B0703020202090204"/>
              </a:rPr>
              <a:t>.</a:t>
            </a:r>
            <a:endParaRPr sz="1400" dirty="0">
              <a:latin typeface="Trebuchet MS" panose="020B0703020202090204"/>
              <a:cs typeface="Trebuchet MS" panose="020B0703020202090204"/>
            </a:endParaRPr>
          </a:p>
        </p:txBody>
      </p:sp>
      <p:sp>
        <p:nvSpPr>
          <p:cNvPr id="28" name="object 12"/>
          <p:cNvSpPr/>
          <p:nvPr/>
        </p:nvSpPr>
        <p:spPr>
          <a:xfrm>
            <a:off x="7238999" y="4495801"/>
            <a:ext cx="2743202" cy="182880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sz="1802" dirty="0"/>
          </a:p>
        </p:txBody>
      </p:sp>
      <p:sp>
        <p:nvSpPr>
          <p:cNvPr id="29" name="object 11"/>
          <p:cNvSpPr/>
          <p:nvPr/>
        </p:nvSpPr>
        <p:spPr>
          <a:xfrm>
            <a:off x="9198610" y="6083937"/>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sz="1802"/>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22305"/>
            <a:ext cx="10058400" cy="4968874"/>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4" descr="Street art: Zacharevic"/>
          <p:cNvSpPr>
            <a:spLocks noChangeAspect="1" noChangeArrowheads="1"/>
          </p:cNvSpPr>
          <p:nvPr/>
        </p:nvSpPr>
        <p:spPr bwMode="auto">
          <a:xfrm>
            <a:off x="5029202" y="388620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pt-PT" sz="1802"/>
          </a:p>
        </p:txBody>
      </p:sp>
      <p:sp>
        <p:nvSpPr>
          <p:cNvPr id="24" name="object 13"/>
          <p:cNvSpPr txBox="1"/>
          <p:nvPr/>
        </p:nvSpPr>
        <p:spPr>
          <a:xfrm rot="5400000">
            <a:off x="9248333" y="4657466"/>
            <a:ext cx="153440" cy="1049762"/>
          </a:xfrm>
          <a:prstGeom prst="rect">
            <a:avLst/>
          </a:prstGeom>
        </p:spPr>
        <p:txBody>
          <a:bodyPr vert="vert270" wrap="square" lIns="0" tIns="1270" rIns="0" bIns="0" rtlCol="0">
            <a:spAutoFit/>
          </a:bodyPr>
          <a:lstStyle/>
          <a:p>
            <a:pPr marL="12954">
              <a:spcBef>
                <a:spcPts val="11"/>
              </a:spcBef>
            </a:pPr>
            <a:r>
              <a:rPr lang="en-US" sz="997" dirty="0">
                <a:latin typeface="inherit"/>
              </a:rPr>
              <a:t>photo : </a:t>
            </a:r>
            <a:r>
              <a:rPr lang="en-US" sz="997" dirty="0" err="1">
                <a:latin typeface="inherit"/>
              </a:rPr>
              <a:t>Bordalo </a:t>
            </a:r>
            <a:r>
              <a:rPr lang="en-US" sz="997" dirty="0">
                <a:latin typeface="inherit"/>
              </a:rPr>
              <a:t>ii</a:t>
            </a:r>
            <a:endParaRPr sz="997" dirty="0">
              <a:latin typeface="Trebuchet MS" panose="020B0703020202090204"/>
              <a:cs typeface="Trebuchet MS" panose="020B0703020202090204"/>
            </a:endParaRPr>
          </a:p>
        </p:txBody>
      </p:sp>
      <p:sp>
        <p:nvSpPr>
          <p:cNvPr id="14" name="object 4"/>
          <p:cNvSpPr/>
          <p:nvPr/>
        </p:nvSpPr>
        <p:spPr>
          <a:xfrm>
            <a:off x="1244602" y="3886204"/>
            <a:ext cx="5080000" cy="3200398"/>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92999"/>
            </a:srgbClr>
          </a:solidFill>
        </p:spPr>
        <p:txBody>
          <a:bodyPr wrap="square" lIns="0" tIns="0" rIns="0" bIns="0" rtlCol="0"/>
          <a:lstStyle/>
          <a:p>
            <a:endParaRPr sz="1802"/>
          </a:p>
        </p:txBody>
      </p:sp>
      <p:sp>
        <p:nvSpPr>
          <p:cNvPr id="16" name="CaixaDeTexto 15"/>
          <p:cNvSpPr txBox="1"/>
          <p:nvPr/>
        </p:nvSpPr>
        <p:spPr>
          <a:xfrm>
            <a:off x="1429214" y="4168677"/>
            <a:ext cx="4742986" cy="2588209"/>
          </a:xfrm>
          <a:prstGeom prst="rect">
            <a:avLst/>
          </a:prstGeom>
          <a:noFill/>
        </p:spPr>
        <p:txBody>
          <a:bodyPr wrap="square">
            <a:spAutoFit/>
          </a:bodyPr>
          <a:lstStyle/>
          <a:p>
            <a:r>
              <a:rPr lang="en-US" sz="1802" dirty="0">
                <a:solidFill>
                  <a:srgbClr val="000000"/>
                </a:solidFill>
                <a:latin typeface="Roboto" panose="02000000000000000000" pitchFamily="2" charset="0"/>
              </a:rPr>
              <a:t>Le Business Plan </a:t>
            </a:r>
            <a:r>
              <a:rPr lang="en-US" sz="1802" dirty="0" err="1">
                <a:solidFill>
                  <a:srgbClr val="000000"/>
                </a:solidFill>
                <a:latin typeface="Roboto" panose="02000000000000000000" pitchFamily="2" charset="0"/>
              </a:rPr>
              <a:t>est</a:t>
            </a:r>
            <a:r>
              <a:rPr lang="en-US" sz="1802" dirty="0">
                <a:solidFill>
                  <a:srgbClr val="000000"/>
                </a:solidFill>
                <a:latin typeface="Roboto" panose="02000000000000000000" pitchFamily="2" charset="0"/>
              </a:rPr>
              <a:t> une étude réalisée pour comprendre la viabilité d'une entreprise, en </a:t>
            </a:r>
            <a:r>
              <a:rPr lang="en-US" sz="1802" dirty="0" err="1">
                <a:solidFill>
                  <a:srgbClr val="000000"/>
                </a:solidFill>
                <a:latin typeface="Roboto" panose="02000000000000000000" pitchFamily="2" charset="0"/>
              </a:rPr>
              <a:t>analysant</a:t>
            </a:r>
            <a:r>
              <a:rPr lang="en-US" sz="1802" dirty="0">
                <a:solidFill>
                  <a:srgbClr val="000000"/>
                </a:solidFill>
                <a:latin typeface="Roboto" panose="02000000000000000000" pitchFamily="2" charset="0"/>
              </a:rPr>
              <a:t> les aspects financiers, </a:t>
            </a:r>
            <a:r>
              <a:rPr lang="en-US" sz="1802" dirty="0" err="1">
                <a:solidFill>
                  <a:srgbClr val="000000"/>
                </a:solidFill>
                <a:latin typeface="Roboto" panose="02000000000000000000" pitchFamily="2" charset="0"/>
              </a:rPr>
              <a:t>commerciaux</a:t>
            </a:r>
            <a:r>
              <a:rPr lang="en-US" sz="1802" dirty="0">
                <a:solidFill>
                  <a:srgbClr val="000000"/>
                </a:solidFill>
                <a:latin typeface="Roboto" panose="02000000000000000000" pitchFamily="2" charset="0"/>
              </a:rPr>
              <a:t>, </a:t>
            </a:r>
            <a:r>
              <a:rPr lang="en-US" sz="1802" dirty="0" err="1">
                <a:solidFill>
                  <a:srgbClr val="000000"/>
                </a:solidFill>
                <a:latin typeface="Roboto" panose="02000000000000000000" pitchFamily="2" charset="0"/>
              </a:rPr>
              <a:t>bureaucratiques</a:t>
            </a:r>
            <a:r>
              <a:rPr lang="en-US" sz="1802" dirty="0">
                <a:solidFill>
                  <a:srgbClr val="000000"/>
                </a:solidFill>
                <a:latin typeface="Roboto" panose="02000000000000000000" pitchFamily="2" charset="0"/>
              </a:rPr>
              <a:t> et autres. En bref, il s'agit d'une manière claire et organisée de projeter les ressources nécessaires et les rendements attendus pour une entreprise. Cela permet de réduire les risques et les incertitudes.</a:t>
            </a:r>
            <a:endParaRPr lang="pt-PT" sz="1802" dirty="0"/>
          </a:p>
        </p:txBody>
      </p:sp>
      <p:sp>
        <p:nvSpPr>
          <p:cNvPr id="17" name="object 4"/>
          <p:cNvSpPr txBox="1">
            <a:spLocks noGrp="1"/>
          </p:cNvSpPr>
          <p:nvPr>
            <p:ph type="title"/>
          </p:nvPr>
        </p:nvSpPr>
        <p:spPr>
          <a:xfrm>
            <a:off x="1028703" y="1346425"/>
            <a:ext cx="5413375" cy="566374"/>
          </a:xfrm>
          <a:prstGeom prst="rect">
            <a:avLst/>
          </a:prstGeom>
        </p:spPr>
        <p:txBody>
          <a:bodyPr vert="horz" wrap="square" lIns="0" tIns="12700" rIns="0" bIns="0" rtlCol="0" anchor="ctr">
            <a:spAutoFit/>
          </a:bodyPr>
          <a:lstStyle/>
          <a:p>
            <a:pPr marL="12954">
              <a:lnSpc>
                <a:spcPct val="100000"/>
              </a:lnSpc>
              <a:spcBef>
                <a:spcPts val="102"/>
              </a:spcBef>
            </a:pPr>
            <a:r>
              <a:rPr lang="pt-PT" sz="3597" spc="-5" dirty="0">
                <a:solidFill>
                  <a:srgbClr val="1D1D1B"/>
                </a:solidFill>
                <a:latin typeface="Trebuchet MS" panose="020B0703020202090204"/>
                <a:cs typeface="Trebuchet MS" panose="020B0703020202090204"/>
              </a:rPr>
              <a:t>BUSINESS PLAN </a:t>
            </a:r>
            <a:endParaRPr sz="3597" dirty="0">
              <a:latin typeface="Trebuchet MS" panose="020B0703020202090204"/>
              <a:cs typeface="Trebuchet MS" panose="020B0703020202090204"/>
            </a:endParaRPr>
          </a:p>
        </p:txBody>
      </p:sp>
      <p:sp>
        <p:nvSpPr>
          <p:cNvPr id="18" name="object 5"/>
          <p:cNvSpPr/>
          <p:nvPr/>
        </p:nvSpPr>
        <p:spPr>
          <a:xfrm>
            <a:off x="1041398" y="795971"/>
            <a:ext cx="1473200" cy="438149"/>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sz="1802"/>
          </a:p>
        </p:txBody>
      </p:sp>
      <p:sp>
        <p:nvSpPr>
          <p:cNvPr id="20" name="object 6"/>
          <p:cNvSpPr txBox="1"/>
          <p:nvPr/>
        </p:nvSpPr>
        <p:spPr>
          <a:xfrm>
            <a:off x="1231901" y="838200"/>
            <a:ext cx="1110615" cy="290144"/>
          </a:xfrm>
          <a:prstGeom prst="rect">
            <a:avLst/>
          </a:prstGeom>
        </p:spPr>
        <p:txBody>
          <a:bodyPr vert="horz" wrap="square" lIns="0" tIns="12700" rIns="0" bIns="0" rtlCol="0">
            <a:spAutoFit/>
          </a:bodyPr>
          <a:lstStyle/>
          <a:p>
            <a:pPr marL="12954">
              <a:spcBef>
                <a:spcPts val="102"/>
              </a:spcBef>
            </a:pPr>
            <a:r>
              <a:rPr sz="1802" b="1" spc="20" dirty="0">
                <a:solidFill>
                  <a:srgbClr val="FFFFFF"/>
                </a:solidFill>
                <a:latin typeface="Trebuchet MS" panose="020B0703020202090204"/>
                <a:cs typeface="Trebuchet MS" panose="020B0703020202090204"/>
              </a:rPr>
              <a:t>Définition</a:t>
            </a:r>
            <a:endParaRPr sz="1802" dirty="0">
              <a:latin typeface="Trebuchet MS" panose="020B0703020202090204"/>
              <a:cs typeface="Trebuchet MS" panose="020B070302020209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15507"/>
            <a:ext cx="10059002" cy="7772399"/>
            <a:chOff x="0" y="0"/>
            <a:chExt cx="10059002" cy="7772399"/>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sz="1802"/>
            </a:p>
          </p:txBody>
        </p:sp>
        <p:pic>
          <p:nvPicPr>
            <p:cNvPr id="4" name="object 4"/>
            <p:cNvPicPr/>
            <p:nvPr/>
          </p:nvPicPr>
          <p:blipFill>
            <a:blip r:embed="rId2" cstate="print"/>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sz="1802"/>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sz="1802"/>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sz="1802"/>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sz="1802"/>
            </a:p>
          </p:txBody>
        </p:sp>
        <p:pic>
          <p:nvPicPr>
            <p:cNvPr id="9" name="object 9"/>
            <p:cNvPicPr/>
            <p:nvPr/>
          </p:nvPicPr>
          <p:blipFill>
            <a:blip r:embed="rId3" cstate="print"/>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sz="1802"/>
            </a:p>
          </p:txBody>
        </p:sp>
        <p:pic>
          <p:nvPicPr>
            <p:cNvPr id="11" name="object 11"/>
            <p:cNvPicPr/>
            <p:nvPr/>
          </p:nvPicPr>
          <p:blipFill>
            <a:blip r:embed="rId4" cstate="print"/>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sz="1802"/>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sz="1802"/>
            </a:p>
          </p:txBody>
        </p:sp>
        <p:pic>
          <p:nvPicPr>
            <p:cNvPr id="14" name="object 14"/>
            <p:cNvPicPr/>
            <p:nvPr/>
          </p:nvPicPr>
          <p:blipFill>
            <a:blip r:embed="rId5" cstate="print"/>
            <a:stretch>
              <a:fillRect/>
            </a:stretch>
          </p:blipFill>
          <p:spPr>
            <a:xfrm>
              <a:off x="8248105" y="440234"/>
              <a:ext cx="1400112" cy="1261512"/>
            </a:xfrm>
            <a:prstGeom prst="rect">
              <a:avLst/>
            </a:prstGeom>
          </p:spPr>
        </p:pic>
        <p:pic>
          <p:nvPicPr>
            <p:cNvPr id="15" name="object 15"/>
            <p:cNvPicPr/>
            <p:nvPr/>
          </p:nvPicPr>
          <p:blipFill>
            <a:blip r:embed="rId6" cstate="print"/>
            <a:stretch>
              <a:fillRect/>
            </a:stretch>
          </p:blipFill>
          <p:spPr>
            <a:xfrm>
              <a:off x="7152119" y="1637068"/>
              <a:ext cx="1521894" cy="1507791"/>
            </a:xfrm>
            <a:prstGeom prst="rect">
              <a:avLst/>
            </a:prstGeom>
          </p:spPr>
        </p:pic>
        <p:pic>
          <p:nvPicPr>
            <p:cNvPr id="16" name="object 16"/>
            <p:cNvPicPr/>
            <p:nvPr/>
          </p:nvPicPr>
          <p:blipFill>
            <a:blip r:embed="rId7" cstate="print"/>
            <a:stretch>
              <a:fillRect/>
            </a:stretch>
          </p:blipFill>
          <p:spPr>
            <a:xfrm>
              <a:off x="8178914" y="4517681"/>
              <a:ext cx="331812" cy="145572"/>
            </a:xfrm>
            <a:prstGeom prst="rect">
              <a:avLst/>
            </a:prstGeom>
          </p:spPr>
        </p:pic>
        <p:pic>
          <p:nvPicPr>
            <p:cNvPr id="17" name="object 17"/>
            <p:cNvPicPr/>
            <p:nvPr/>
          </p:nvPicPr>
          <p:blipFill>
            <a:blip r:embed="rId8" cstate="print"/>
            <a:stretch>
              <a:fillRect/>
            </a:stretch>
          </p:blipFill>
          <p:spPr>
            <a:xfrm>
              <a:off x="8387664" y="4436579"/>
              <a:ext cx="92697" cy="112536"/>
            </a:xfrm>
            <a:prstGeom prst="rect">
              <a:avLst/>
            </a:prstGeom>
          </p:spPr>
        </p:pic>
        <p:pic>
          <p:nvPicPr>
            <p:cNvPr id="18" name="object 18"/>
            <p:cNvPicPr/>
            <p:nvPr/>
          </p:nvPicPr>
          <p:blipFill>
            <a:blip r:embed="rId9" cstate="print"/>
            <a:stretch>
              <a:fillRect/>
            </a:stretch>
          </p:blipFill>
          <p:spPr>
            <a:xfrm>
              <a:off x="8977473" y="4435969"/>
              <a:ext cx="188954" cy="227267"/>
            </a:xfrm>
            <a:prstGeom prst="rect">
              <a:avLst/>
            </a:prstGeom>
          </p:spPr>
        </p:pic>
        <p:pic>
          <p:nvPicPr>
            <p:cNvPr id="19" name="object 19"/>
            <p:cNvPicPr/>
            <p:nvPr/>
          </p:nvPicPr>
          <p:blipFill>
            <a:blip r:embed="rId10" cstate="print"/>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sz="1802"/>
            </a:p>
          </p:txBody>
        </p:sp>
        <p:pic>
          <p:nvPicPr>
            <p:cNvPr id="21" name="object 21"/>
            <p:cNvPicPr/>
            <p:nvPr/>
          </p:nvPicPr>
          <p:blipFill>
            <a:blip r:embed="rId11" cstate="print"/>
            <a:stretch>
              <a:fillRect/>
            </a:stretch>
          </p:blipFill>
          <p:spPr>
            <a:xfrm>
              <a:off x="8304682" y="3013570"/>
              <a:ext cx="107772" cy="101828"/>
            </a:xfrm>
            <a:prstGeom prst="rect">
              <a:avLst/>
            </a:prstGeom>
          </p:spPr>
        </p:pic>
        <p:pic>
          <p:nvPicPr>
            <p:cNvPr id="22" name="object 22"/>
            <p:cNvPicPr/>
            <p:nvPr/>
          </p:nvPicPr>
          <p:blipFill>
            <a:blip r:embed="rId12" cstate="print"/>
            <a:stretch>
              <a:fillRect/>
            </a:stretch>
          </p:blipFill>
          <p:spPr>
            <a:xfrm>
              <a:off x="8611310" y="3036023"/>
              <a:ext cx="107772" cy="40131"/>
            </a:xfrm>
            <a:prstGeom prst="rect">
              <a:avLst/>
            </a:prstGeom>
          </p:spPr>
        </p:pic>
        <p:pic>
          <p:nvPicPr>
            <p:cNvPr id="23" name="object 23"/>
            <p:cNvPicPr/>
            <p:nvPr/>
          </p:nvPicPr>
          <p:blipFill>
            <a:blip r:embed="rId13" cstate="print"/>
            <a:stretch>
              <a:fillRect/>
            </a:stretch>
          </p:blipFill>
          <p:spPr>
            <a:xfrm>
              <a:off x="8309402" y="2891079"/>
              <a:ext cx="373518" cy="160489"/>
            </a:xfrm>
            <a:prstGeom prst="rect">
              <a:avLst/>
            </a:prstGeom>
          </p:spPr>
        </p:pic>
        <p:pic>
          <p:nvPicPr>
            <p:cNvPr id="24" name="object 24"/>
            <p:cNvPicPr/>
            <p:nvPr/>
          </p:nvPicPr>
          <p:blipFill>
            <a:blip r:embed="rId14" cstate="print"/>
            <a:stretch>
              <a:fillRect/>
            </a:stretch>
          </p:blipFill>
          <p:spPr>
            <a:xfrm>
              <a:off x="8314975" y="2936915"/>
              <a:ext cx="108620" cy="82613"/>
            </a:xfrm>
            <a:prstGeom prst="rect">
              <a:avLst/>
            </a:prstGeom>
          </p:spPr>
        </p:pic>
        <p:pic>
          <p:nvPicPr>
            <p:cNvPr id="25" name="object 25"/>
            <p:cNvPicPr/>
            <p:nvPr/>
          </p:nvPicPr>
          <p:blipFill>
            <a:blip r:embed="rId15" cstate="print"/>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sz="1802"/>
            </a:p>
          </p:txBody>
        </p:sp>
        <p:pic>
          <p:nvPicPr>
            <p:cNvPr id="27" name="object 27"/>
            <p:cNvPicPr/>
            <p:nvPr/>
          </p:nvPicPr>
          <p:blipFill>
            <a:blip r:embed="rId16" cstate="print"/>
            <a:stretch>
              <a:fillRect/>
            </a:stretch>
          </p:blipFill>
          <p:spPr>
            <a:xfrm>
              <a:off x="8468374" y="3297212"/>
              <a:ext cx="172400" cy="158902"/>
            </a:xfrm>
            <a:prstGeom prst="rect">
              <a:avLst/>
            </a:prstGeom>
          </p:spPr>
        </p:pic>
        <p:pic>
          <p:nvPicPr>
            <p:cNvPr id="28" name="object 28"/>
            <p:cNvPicPr/>
            <p:nvPr/>
          </p:nvPicPr>
          <p:blipFill>
            <a:blip r:embed="rId17" cstate="print"/>
            <a:stretch>
              <a:fillRect/>
            </a:stretch>
          </p:blipFill>
          <p:spPr>
            <a:xfrm>
              <a:off x="8340382" y="2131453"/>
              <a:ext cx="375729" cy="926295"/>
            </a:xfrm>
            <a:prstGeom prst="rect">
              <a:avLst/>
            </a:prstGeom>
          </p:spPr>
        </p:pic>
        <p:pic>
          <p:nvPicPr>
            <p:cNvPr id="29" name="object 29"/>
            <p:cNvPicPr/>
            <p:nvPr/>
          </p:nvPicPr>
          <p:blipFill>
            <a:blip r:embed="rId18" cstate="print"/>
            <a:stretch>
              <a:fillRect/>
            </a:stretch>
          </p:blipFill>
          <p:spPr>
            <a:xfrm>
              <a:off x="6282278" y="4408957"/>
              <a:ext cx="215510" cy="253971"/>
            </a:xfrm>
            <a:prstGeom prst="rect">
              <a:avLst/>
            </a:prstGeom>
          </p:spPr>
        </p:pic>
        <p:pic>
          <p:nvPicPr>
            <p:cNvPr id="30" name="object 30"/>
            <p:cNvPicPr/>
            <p:nvPr/>
          </p:nvPicPr>
          <p:blipFill>
            <a:blip r:embed="rId19" cstate="print"/>
            <a:stretch>
              <a:fillRect/>
            </a:stretch>
          </p:blipFill>
          <p:spPr>
            <a:xfrm>
              <a:off x="6610629" y="4491151"/>
              <a:ext cx="312068" cy="163258"/>
            </a:xfrm>
            <a:prstGeom prst="rect">
              <a:avLst/>
            </a:prstGeom>
          </p:spPr>
        </p:pic>
        <p:pic>
          <p:nvPicPr>
            <p:cNvPr id="31" name="object 31"/>
            <p:cNvPicPr/>
            <p:nvPr/>
          </p:nvPicPr>
          <p:blipFill>
            <a:blip r:embed="rId20" cstate="print"/>
            <a:stretch>
              <a:fillRect/>
            </a:stretch>
          </p:blipFill>
          <p:spPr>
            <a:xfrm>
              <a:off x="6175774" y="1859076"/>
              <a:ext cx="567574" cy="2653792"/>
            </a:xfrm>
            <a:prstGeom prst="rect">
              <a:avLst/>
            </a:prstGeom>
          </p:spPr>
        </p:pic>
        <p:pic>
          <p:nvPicPr>
            <p:cNvPr id="32" name="object 32"/>
            <p:cNvPicPr/>
            <p:nvPr/>
          </p:nvPicPr>
          <p:blipFill>
            <a:blip r:embed="rId21" cstate="print"/>
            <a:stretch>
              <a:fillRect/>
            </a:stretch>
          </p:blipFill>
          <p:spPr>
            <a:xfrm>
              <a:off x="6424653" y="1623554"/>
              <a:ext cx="347658" cy="405455"/>
            </a:xfrm>
            <a:prstGeom prst="rect">
              <a:avLst/>
            </a:prstGeom>
          </p:spPr>
        </p:pic>
        <p:pic>
          <p:nvPicPr>
            <p:cNvPr id="33" name="object 33"/>
            <p:cNvPicPr/>
            <p:nvPr/>
          </p:nvPicPr>
          <p:blipFill>
            <a:blip r:embed="rId22" cstate="print"/>
            <a:stretch>
              <a:fillRect/>
            </a:stretch>
          </p:blipFill>
          <p:spPr>
            <a:xfrm>
              <a:off x="6515386" y="1860143"/>
              <a:ext cx="61664" cy="87033"/>
            </a:xfrm>
            <a:prstGeom prst="rect">
              <a:avLst/>
            </a:prstGeom>
          </p:spPr>
        </p:pic>
        <p:pic>
          <p:nvPicPr>
            <p:cNvPr id="34" name="object 34"/>
            <p:cNvPicPr/>
            <p:nvPr/>
          </p:nvPicPr>
          <p:blipFill>
            <a:blip r:embed="rId23" cstate="print"/>
            <a:stretch>
              <a:fillRect/>
            </a:stretch>
          </p:blipFill>
          <p:spPr>
            <a:xfrm>
              <a:off x="6700608" y="2193391"/>
              <a:ext cx="546443" cy="281927"/>
            </a:xfrm>
            <a:prstGeom prst="rect">
              <a:avLst/>
            </a:prstGeom>
          </p:spPr>
        </p:pic>
        <p:pic>
          <p:nvPicPr>
            <p:cNvPr id="35" name="object 35"/>
            <p:cNvPicPr/>
            <p:nvPr/>
          </p:nvPicPr>
          <p:blipFill>
            <a:blip r:embed="rId24" cstate="print"/>
            <a:stretch>
              <a:fillRect/>
            </a:stretch>
          </p:blipFill>
          <p:spPr>
            <a:xfrm>
              <a:off x="7202767" y="2159762"/>
              <a:ext cx="273888" cy="96887"/>
            </a:xfrm>
            <a:prstGeom prst="rect">
              <a:avLst/>
            </a:prstGeom>
          </p:spPr>
        </p:pic>
        <p:pic>
          <p:nvPicPr>
            <p:cNvPr id="36" name="object 36"/>
            <p:cNvPicPr/>
            <p:nvPr/>
          </p:nvPicPr>
          <p:blipFill>
            <a:blip r:embed="rId25" cstate="print"/>
            <a:stretch>
              <a:fillRect/>
            </a:stretch>
          </p:blipFill>
          <p:spPr>
            <a:xfrm>
              <a:off x="6365722" y="2113660"/>
              <a:ext cx="978446" cy="598613"/>
            </a:xfrm>
            <a:prstGeom prst="rect">
              <a:avLst/>
            </a:prstGeom>
          </p:spPr>
        </p:pic>
      </p:grpSp>
      <p:sp>
        <p:nvSpPr>
          <p:cNvPr id="37" name="object 37"/>
          <p:cNvSpPr txBox="1"/>
          <p:nvPr/>
        </p:nvSpPr>
        <p:spPr>
          <a:xfrm>
            <a:off x="1061735" y="1687984"/>
            <a:ext cx="4255135" cy="2581925"/>
          </a:xfrm>
          <a:prstGeom prst="rect">
            <a:avLst/>
          </a:prstGeom>
        </p:spPr>
        <p:txBody>
          <a:bodyPr vert="horz" wrap="square" lIns="0" tIns="59690" rIns="0" bIns="0" rtlCol="0">
            <a:spAutoFit/>
          </a:bodyPr>
          <a:lstStyle/>
          <a:p>
            <a:pPr marL="12954" marR="5038">
              <a:lnSpc>
                <a:spcPts val="2159"/>
              </a:lnSpc>
              <a:spcBef>
                <a:spcPts val="470"/>
              </a:spcBef>
              <a:tabLst>
                <a:tab pos="1487481" algn="l"/>
              </a:tabLst>
            </a:pPr>
            <a:r>
              <a:rPr sz="2102" b="1" spc="114" dirty="0">
                <a:solidFill>
                  <a:srgbClr val="1D1D1B"/>
                </a:solidFill>
                <a:latin typeface="Trebuchet MS" panose="020B0703020202090204"/>
                <a:cs typeface="Trebuchet MS" panose="020B0703020202090204"/>
              </a:rPr>
              <a:t>Le MODULE </a:t>
            </a:r>
            <a:r>
              <a:rPr lang="pt-PT" sz="2102" b="1" spc="-50" dirty="0">
                <a:solidFill>
                  <a:srgbClr val="1D1D1B"/>
                </a:solidFill>
                <a:latin typeface="Trebuchet MS" panose="020B0703020202090204"/>
                <a:cs typeface="Trebuchet MS" panose="020B0703020202090204"/>
              </a:rPr>
              <a:t>2 </a:t>
            </a:r>
            <a:r>
              <a:rPr sz="2102" b="1" spc="20" dirty="0">
                <a:solidFill>
                  <a:srgbClr val="1D1D1B"/>
                </a:solidFill>
                <a:latin typeface="Trebuchet MS" panose="020B0703020202090204"/>
                <a:cs typeface="Trebuchet MS" panose="020B0703020202090204"/>
              </a:rPr>
              <a:t>a pour but </a:t>
            </a:r>
            <a:r>
              <a:rPr sz="1802" spc="-15" dirty="0">
                <a:solidFill>
                  <a:srgbClr val="1D1D1B"/>
                </a:solidFill>
                <a:latin typeface="Trebuchet MS" panose="020B0703020202090204"/>
                <a:cs typeface="Trebuchet MS" panose="020B0703020202090204"/>
              </a:rPr>
              <a:t>de </a:t>
            </a:r>
            <a:r>
              <a:rPr lang="en-US" sz="1802" spc="-50" dirty="0">
                <a:solidFill>
                  <a:srgbClr val="1D1D1B"/>
                </a:solidFill>
                <a:latin typeface="Trebuchet MS" panose="020B0703020202090204"/>
              </a:rPr>
              <a:t>vous sensibiliser à l'importance de développer un Business Model et un Business Plan, dès lors que vous souhaitez créer un projet entrepreneurial. En complément, il vise à donner un aperçu des points les plus importants que vous devez prendre en considération lorsque vous travaillez sur ces instruments.</a:t>
            </a:r>
            <a:endParaRPr sz="1802" spc="-50" dirty="0">
              <a:solidFill>
                <a:srgbClr val="1D1D1B"/>
              </a:solidFill>
              <a:latin typeface="Trebuchet MS" panose="020B0703020202090204"/>
            </a:endParaRPr>
          </a:p>
        </p:txBody>
      </p:sp>
      <p:sp>
        <p:nvSpPr>
          <p:cNvPr id="39" name="object 39"/>
          <p:cNvSpPr txBox="1"/>
          <p:nvPr/>
        </p:nvSpPr>
        <p:spPr>
          <a:xfrm>
            <a:off x="5743930" y="5228283"/>
            <a:ext cx="3963154" cy="2508700"/>
          </a:xfrm>
          <a:prstGeom prst="rect">
            <a:avLst/>
          </a:prstGeom>
        </p:spPr>
        <p:txBody>
          <a:bodyPr vert="horz" wrap="square" lIns="0" tIns="12700" rIns="0" bIns="0" rtlCol="0">
            <a:spAutoFit/>
          </a:bodyPr>
          <a:lstStyle/>
          <a:p>
            <a:pPr marL="12954" marR="5038">
              <a:spcBef>
                <a:spcPts val="102"/>
              </a:spcBef>
            </a:pPr>
            <a:r>
              <a:rPr sz="1802" spc="-15" dirty="0">
                <a:solidFill>
                  <a:srgbClr val="1D1D1B"/>
                </a:solidFill>
                <a:latin typeface="Trebuchet MS" panose="020B0703020202090204"/>
                <a:cs typeface="Trebuchet MS" panose="020B0703020202090204"/>
              </a:rPr>
              <a:t>Vous </a:t>
            </a:r>
            <a:r>
              <a:rPr sz="1802" spc="-50" dirty="0">
                <a:solidFill>
                  <a:srgbClr val="1D1D1B"/>
                </a:solidFill>
                <a:latin typeface="Trebuchet MS" panose="020B0703020202090204"/>
                <a:cs typeface="Trebuchet MS" panose="020B0703020202090204"/>
              </a:rPr>
              <a:t>aidera à </a:t>
            </a:r>
            <a:r>
              <a:rPr lang="pt-PT" sz="1802" spc="-40" dirty="0">
                <a:solidFill>
                  <a:srgbClr val="1D1D1B"/>
                </a:solidFill>
                <a:latin typeface="Trebuchet MS" panose="020B0703020202090204"/>
                <a:cs typeface="Trebuchet MS" panose="020B0703020202090204"/>
              </a:rPr>
              <a:t>mieux </a:t>
            </a:r>
            <a:r>
              <a:rPr sz="1802" spc="-28" dirty="0">
                <a:solidFill>
                  <a:srgbClr val="1D1D1B"/>
                </a:solidFill>
                <a:latin typeface="Trebuchet MS" panose="020B0703020202090204"/>
                <a:cs typeface="Trebuchet MS" panose="020B0703020202090204"/>
              </a:rPr>
              <a:t>comprendre </a:t>
            </a:r>
            <a:r>
              <a:rPr lang="en-US" sz="1802" spc="-45" dirty="0">
                <a:solidFill>
                  <a:srgbClr val="1D1D1B"/>
                </a:solidFill>
                <a:latin typeface="Trebuchet MS" panose="020B0703020202090204"/>
                <a:cs typeface="Trebuchet MS" panose="020B0703020202090204"/>
              </a:rPr>
              <a:t>les éléments </a:t>
            </a:r>
            <a:r>
              <a:rPr lang="en-US" sz="1802" spc="-45" dirty="0" err="1">
                <a:solidFill>
                  <a:srgbClr val="1D1D1B"/>
                </a:solidFill>
                <a:latin typeface="Trebuchet MS" panose="020B0703020202090204"/>
                <a:cs typeface="Trebuchet MS" panose="020B0703020202090204"/>
              </a:rPr>
              <a:t>constitutifs</a:t>
            </a:r>
            <a:r>
              <a:rPr lang="en-US" sz="1802" spc="-45" dirty="0">
                <a:solidFill>
                  <a:srgbClr val="1D1D1B"/>
                </a:solidFill>
                <a:latin typeface="Trebuchet MS" panose="020B0703020202090204"/>
                <a:cs typeface="Trebuchet MS" panose="020B0703020202090204"/>
              </a:rPr>
              <a:t> d’un Business Model et d’un Business Plan et la manière dont ces deux instruments sont liés l'un à l'autre, afin de </a:t>
            </a:r>
            <a:r>
              <a:rPr lang="en-US" sz="1802" spc="-15" dirty="0">
                <a:solidFill>
                  <a:srgbClr val="1D1D1B"/>
                </a:solidFill>
                <a:latin typeface="Trebuchet MS" panose="020B0703020202090204"/>
                <a:cs typeface="Trebuchet MS" panose="020B0703020202090204"/>
              </a:rPr>
              <a:t>promouvoir </a:t>
            </a:r>
            <a:r>
              <a:rPr lang="en-US" sz="1802" spc="-50" dirty="0">
                <a:solidFill>
                  <a:srgbClr val="1D1D1B"/>
                </a:solidFill>
                <a:latin typeface="Trebuchet MS" panose="020B0703020202090204"/>
                <a:cs typeface="Trebuchet MS" panose="020B0703020202090204"/>
              </a:rPr>
              <a:t>une </a:t>
            </a:r>
            <a:r>
              <a:rPr lang="en-US" sz="1802" spc="-25" dirty="0">
                <a:solidFill>
                  <a:srgbClr val="1D1D1B"/>
                </a:solidFill>
                <a:latin typeface="Trebuchet MS" panose="020B0703020202090204"/>
                <a:cs typeface="Trebuchet MS" panose="020B0703020202090204"/>
              </a:rPr>
              <a:t>approche </a:t>
            </a:r>
            <a:r>
              <a:rPr lang="en-US" sz="1802" spc="-125" dirty="0">
                <a:solidFill>
                  <a:srgbClr val="1D1D1B"/>
                </a:solidFill>
                <a:latin typeface="Trebuchet MS" panose="020B0703020202090204"/>
                <a:cs typeface="Trebuchet MS" panose="020B0703020202090204"/>
              </a:rPr>
              <a:t>"</a:t>
            </a:r>
            <a:r>
              <a:rPr lang="en-US" sz="1802" spc="-90" dirty="0">
                <a:solidFill>
                  <a:srgbClr val="1D1D1B"/>
                </a:solidFill>
                <a:latin typeface="Trebuchet MS" panose="020B0703020202090204"/>
                <a:cs typeface="Trebuchet MS" panose="020B0703020202090204"/>
              </a:rPr>
              <a:t>créative" </a:t>
            </a:r>
            <a:r>
              <a:rPr lang="en-US" sz="1802" spc="-15" dirty="0">
                <a:solidFill>
                  <a:srgbClr val="1D1D1B"/>
                </a:solidFill>
                <a:latin typeface="Trebuchet MS" panose="020B0703020202090204"/>
                <a:cs typeface="Trebuchet MS" panose="020B0703020202090204"/>
              </a:rPr>
              <a:t>du développement </a:t>
            </a:r>
            <a:r>
              <a:rPr lang="en-US" sz="1802" spc="-20" dirty="0">
                <a:solidFill>
                  <a:srgbClr val="1D1D1B"/>
                </a:solidFill>
                <a:latin typeface="Trebuchet MS" panose="020B0703020202090204"/>
                <a:cs typeface="Trebuchet MS" panose="020B0703020202090204"/>
              </a:rPr>
              <a:t>de </a:t>
            </a:r>
            <a:r>
              <a:rPr lang="en-US" sz="1802" spc="-5" dirty="0">
                <a:solidFill>
                  <a:srgbClr val="1D1D1B"/>
                </a:solidFill>
                <a:latin typeface="Trebuchet MS" panose="020B0703020202090204"/>
                <a:cs typeface="Trebuchet MS" panose="020B0703020202090204"/>
              </a:rPr>
              <a:t>nouvelles </a:t>
            </a:r>
            <a:r>
              <a:rPr lang="en-US" sz="1802" spc="-40" dirty="0">
                <a:solidFill>
                  <a:srgbClr val="1D1D1B"/>
                </a:solidFill>
                <a:latin typeface="Trebuchet MS" panose="020B0703020202090204"/>
                <a:cs typeface="Trebuchet MS" panose="020B0703020202090204"/>
              </a:rPr>
              <a:t>entreprises </a:t>
            </a:r>
            <a:r>
              <a:rPr lang="en-US" sz="1802" spc="-15" dirty="0">
                <a:solidFill>
                  <a:srgbClr val="1D1D1B"/>
                </a:solidFill>
                <a:latin typeface="Trebuchet MS" panose="020B0703020202090204"/>
                <a:cs typeface="Trebuchet MS" panose="020B0703020202090204"/>
              </a:rPr>
              <a:t>et de </a:t>
            </a:r>
            <a:r>
              <a:rPr lang="en-US" sz="1802" spc="-45" dirty="0">
                <a:solidFill>
                  <a:srgbClr val="1D1D1B"/>
                </a:solidFill>
                <a:latin typeface="Trebuchet MS" panose="020B0703020202090204"/>
                <a:cs typeface="Trebuchet MS" panose="020B0703020202090204"/>
              </a:rPr>
              <a:t>l</a:t>
            </a:r>
            <a:r>
              <a:rPr lang="en-US" sz="1802" spc="-15" dirty="0">
                <a:solidFill>
                  <a:srgbClr val="1D1D1B"/>
                </a:solidFill>
                <a:latin typeface="Trebuchet MS" panose="020B0703020202090204"/>
                <a:cs typeface="Trebuchet MS" panose="020B0703020202090204"/>
              </a:rPr>
              <a:t>'</a:t>
            </a:r>
            <a:r>
              <a:rPr lang="en-US" sz="1802" spc="-65" dirty="0">
                <a:solidFill>
                  <a:srgbClr val="1D1D1B"/>
                </a:solidFill>
                <a:latin typeface="Trebuchet MS" panose="020B0703020202090204"/>
                <a:cs typeface="Trebuchet MS" panose="020B0703020202090204"/>
              </a:rPr>
              <a:t>infrastructure </a:t>
            </a:r>
            <a:r>
              <a:rPr lang="en-US" sz="1802" spc="-40" dirty="0">
                <a:solidFill>
                  <a:srgbClr val="1D1D1B"/>
                </a:solidFill>
                <a:latin typeface="Trebuchet MS" panose="020B0703020202090204"/>
                <a:cs typeface="Trebuchet MS" panose="020B0703020202090204"/>
              </a:rPr>
              <a:t>qui </a:t>
            </a:r>
            <a:r>
              <a:rPr lang="en-US" sz="1802" spc="-60" dirty="0">
                <a:solidFill>
                  <a:srgbClr val="1D1D1B"/>
                </a:solidFill>
                <a:latin typeface="Trebuchet MS" panose="020B0703020202090204"/>
                <a:cs typeface="Trebuchet MS" panose="020B0703020202090204"/>
              </a:rPr>
              <a:t>les </a:t>
            </a:r>
            <a:r>
              <a:rPr lang="en-US" sz="1802" spc="-25" dirty="0">
                <a:solidFill>
                  <a:srgbClr val="1D1D1B"/>
                </a:solidFill>
                <a:latin typeface="Trebuchet MS" panose="020B0703020202090204"/>
                <a:cs typeface="Trebuchet MS" panose="020B0703020202090204"/>
              </a:rPr>
              <a:t>soutient</a:t>
            </a:r>
            <a:r>
              <a:rPr lang="en-US" sz="1802" spc="-60" dirty="0">
                <a:solidFill>
                  <a:srgbClr val="1D1D1B"/>
                </a:solidFill>
                <a:latin typeface="Trebuchet MS" panose="020B0703020202090204"/>
                <a:cs typeface="Trebuchet MS" panose="020B0703020202090204"/>
              </a:rPr>
              <a:t>.</a:t>
            </a:r>
            <a:endParaRPr sz="1802" dirty="0">
              <a:latin typeface="Trebuchet MS" panose="020B0703020202090204"/>
              <a:cs typeface="Trebuchet MS" panose="020B0703020202090204"/>
            </a:endParaRPr>
          </a:p>
        </p:txBody>
      </p:sp>
      <p:sp>
        <p:nvSpPr>
          <p:cNvPr id="40" name="object 40"/>
          <p:cNvSpPr/>
          <p:nvPr/>
        </p:nvSpPr>
        <p:spPr>
          <a:xfrm>
            <a:off x="1013737" y="986817"/>
            <a:ext cx="3297006" cy="438149"/>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sz="1802"/>
          </a:p>
        </p:txBody>
      </p:sp>
      <p:sp>
        <p:nvSpPr>
          <p:cNvPr id="41" name="object 41"/>
          <p:cNvSpPr txBox="1"/>
          <p:nvPr/>
        </p:nvSpPr>
        <p:spPr>
          <a:xfrm>
            <a:off x="1278861" y="1028071"/>
            <a:ext cx="2936299" cy="290144"/>
          </a:xfrm>
          <a:prstGeom prst="rect">
            <a:avLst/>
          </a:prstGeom>
        </p:spPr>
        <p:txBody>
          <a:bodyPr vert="horz" wrap="square" lIns="0" tIns="12700" rIns="0" bIns="0" rtlCol="0">
            <a:spAutoFit/>
          </a:bodyPr>
          <a:lstStyle/>
          <a:p>
            <a:pPr marL="12954">
              <a:spcBef>
                <a:spcPts val="102"/>
              </a:spcBef>
            </a:pPr>
            <a:r>
              <a:rPr lang="fr-FR" sz="1802" b="1" spc="15" dirty="0">
                <a:solidFill>
                  <a:srgbClr val="FFFFFF"/>
                </a:solidFill>
                <a:latin typeface="Trebuchet MS" panose="020B0703020202090204"/>
                <a:cs typeface="Trebuchet MS" panose="020B0703020202090204"/>
              </a:rPr>
              <a:t>Objectif d’</a:t>
            </a:r>
            <a:r>
              <a:rPr sz="1802" b="1" spc="9" dirty="0" err="1">
                <a:solidFill>
                  <a:srgbClr val="FFFFFF"/>
                </a:solidFill>
                <a:latin typeface="Trebuchet MS" panose="020B0703020202090204"/>
                <a:cs typeface="Trebuchet MS" panose="020B0703020202090204"/>
              </a:rPr>
              <a:t>apprentissage</a:t>
            </a:r>
            <a:endParaRPr sz="1802" dirty="0">
              <a:latin typeface="Trebuchet MS" panose="020B0703020202090204"/>
              <a:cs typeface="Trebuchet MS" panose="020B0703020202090204"/>
            </a:endParaRPr>
          </a:p>
        </p:txBody>
      </p:sp>
      <p:sp>
        <p:nvSpPr>
          <p:cNvPr id="42" name="object 42"/>
          <p:cNvSpPr/>
          <p:nvPr/>
        </p:nvSpPr>
        <p:spPr>
          <a:xfrm>
            <a:off x="5756633" y="4521294"/>
            <a:ext cx="3456940" cy="438149"/>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sz="1802"/>
          </a:p>
        </p:txBody>
      </p:sp>
      <p:sp>
        <p:nvSpPr>
          <p:cNvPr id="43" name="object 43"/>
          <p:cNvSpPr txBox="1"/>
          <p:nvPr/>
        </p:nvSpPr>
        <p:spPr>
          <a:xfrm>
            <a:off x="6000388" y="4562549"/>
            <a:ext cx="3357368" cy="290144"/>
          </a:xfrm>
          <a:prstGeom prst="rect">
            <a:avLst/>
          </a:prstGeom>
        </p:spPr>
        <p:txBody>
          <a:bodyPr vert="horz" wrap="square" lIns="0" tIns="12700" rIns="0" bIns="0" rtlCol="0">
            <a:spAutoFit/>
          </a:bodyPr>
          <a:lstStyle/>
          <a:p>
            <a:pPr marL="12954">
              <a:spcBef>
                <a:spcPts val="102"/>
              </a:spcBef>
            </a:pPr>
            <a:r>
              <a:rPr sz="1802" b="1" spc="28" dirty="0">
                <a:solidFill>
                  <a:srgbClr val="FFFFFF"/>
                </a:solidFill>
                <a:latin typeface="Trebuchet MS" panose="020B0703020202090204"/>
                <a:cs typeface="Trebuchet MS" panose="020B0703020202090204"/>
              </a:rPr>
              <a:t>En complétant </a:t>
            </a:r>
            <a:r>
              <a:rPr sz="1802" b="1" spc="9" dirty="0">
                <a:solidFill>
                  <a:srgbClr val="FFFFFF"/>
                </a:solidFill>
                <a:latin typeface="Trebuchet MS" panose="020B0703020202090204"/>
                <a:cs typeface="Trebuchet MS" panose="020B0703020202090204"/>
              </a:rPr>
              <a:t>ce </a:t>
            </a:r>
            <a:r>
              <a:rPr sz="1802" b="1" spc="-40" dirty="0">
                <a:solidFill>
                  <a:srgbClr val="FFFFFF"/>
                </a:solidFill>
                <a:latin typeface="Trebuchet MS" panose="020B0703020202090204"/>
                <a:cs typeface="Trebuchet MS" panose="020B0703020202090204"/>
              </a:rPr>
              <a:t>module...</a:t>
            </a:r>
            <a:endParaRPr sz="1802" dirty="0">
              <a:latin typeface="Trebuchet MS" panose="020B0703020202090204"/>
              <a:cs typeface="Trebuchet MS" panose="020B0703020202090204"/>
            </a:endParaRPr>
          </a:p>
        </p:txBody>
      </p:sp>
      <p:grpSp>
        <p:nvGrpSpPr>
          <p:cNvPr id="44" name="object 44"/>
          <p:cNvGrpSpPr/>
          <p:nvPr/>
        </p:nvGrpSpPr>
        <p:grpSpPr>
          <a:xfrm>
            <a:off x="1013738" y="4877140"/>
            <a:ext cx="2781934"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sz="1802"/>
            </a:p>
          </p:txBody>
        </p:sp>
        <p:pic>
          <p:nvPicPr>
            <p:cNvPr id="46" name="object 46"/>
            <p:cNvPicPr/>
            <p:nvPr/>
          </p:nvPicPr>
          <p:blipFill>
            <a:blip r:embed="rId26" cstate="print"/>
            <a:stretch>
              <a:fillRect/>
            </a:stretch>
          </p:blipFill>
          <p:spPr>
            <a:xfrm>
              <a:off x="1054026" y="5069116"/>
              <a:ext cx="1242052" cy="1209942"/>
            </a:xfrm>
            <a:prstGeom prst="rect">
              <a:avLst/>
            </a:prstGeom>
          </p:spPr>
        </p:pic>
        <p:pic>
          <p:nvPicPr>
            <p:cNvPr id="47" name="object 47"/>
            <p:cNvPicPr/>
            <p:nvPr/>
          </p:nvPicPr>
          <p:blipFill>
            <a:blip r:embed="rId27" cstate="print"/>
            <a:stretch>
              <a:fillRect/>
            </a:stretch>
          </p:blipFill>
          <p:spPr>
            <a:xfrm>
              <a:off x="1143326" y="5837936"/>
              <a:ext cx="1770481" cy="1934464"/>
            </a:xfrm>
            <a:prstGeom prst="rect">
              <a:avLst/>
            </a:prstGeom>
          </p:spPr>
        </p:pic>
        <p:pic>
          <p:nvPicPr>
            <p:cNvPr id="48" name="object 48"/>
            <p:cNvPicPr/>
            <p:nvPr/>
          </p:nvPicPr>
          <p:blipFill>
            <a:blip r:embed="rId28" cstate="print"/>
            <a:stretch>
              <a:fillRect/>
            </a:stretch>
          </p:blipFill>
          <p:spPr>
            <a:xfrm>
              <a:off x="3057410" y="7679385"/>
              <a:ext cx="97830" cy="93014"/>
            </a:xfrm>
            <a:prstGeom prst="rect">
              <a:avLst/>
            </a:prstGeom>
          </p:spPr>
        </p:pic>
        <p:pic>
          <p:nvPicPr>
            <p:cNvPr id="49" name="object 49"/>
            <p:cNvPicPr/>
            <p:nvPr/>
          </p:nvPicPr>
          <p:blipFill>
            <a:blip r:embed="rId29" cstate="print"/>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sz="1802"/>
            </a:p>
          </p:txBody>
        </p:sp>
        <p:pic>
          <p:nvPicPr>
            <p:cNvPr id="51" name="object 51"/>
            <p:cNvPicPr/>
            <p:nvPr/>
          </p:nvPicPr>
          <p:blipFill>
            <a:blip r:embed="rId30" cstate="print"/>
            <a:stretch>
              <a:fillRect/>
            </a:stretch>
          </p:blipFill>
          <p:spPr>
            <a:xfrm>
              <a:off x="2774407" y="6093394"/>
              <a:ext cx="241622" cy="192849"/>
            </a:xfrm>
            <a:prstGeom prst="rect">
              <a:avLst/>
            </a:prstGeom>
          </p:spPr>
        </p:pic>
        <p:pic>
          <p:nvPicPr>
            <p:cNvPr id="52" name="object 52"/>
            <p:cNvPicPr/>
            <p:nvPr/>
          </p:nvPicPr>
          <p:blipFill>
            <a:blip r:embed="rId31" cstate="print"/>
            <a:stretch>
              <a:fillRect/>
            </a:stretch>
          </p:blipFill>
          <p:spPr>
            <a:xfrm>
              <a:off x="2920834" y="4999799"/>
              <a:ext cx="578150" cy="896492"/>
            </a:xfrm>
            <a:prstGeom prst="rect">
              <a:avLst/>
            </a:prstGeom>
          </p:spPr>
        </p:pic>
        <p:pic>
          <p:nvPicPr>
            <p:cNvPr id="53" name="object 53"/>
            <p:cNvPicPr/>
            <p:nvPr/>
          </p:nvPicPr>
          <p:blipFill>
            <a:blip r:embed="rId32" cstate="print"/>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sz="1802"/>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sz="1802"/>
            </a:p>
          </p:txBody>
        </p:sp>
        <p:pic>
          <p:nvPicPr>
            <p:cNvPr id="56" name="object 56"/>
            <p:cNvPicPr/>
            <p:nvPr/>
          </p:nvPicPr>
          <p:blipFill>
            <a:blip r:embed="rId33" cstate="print"/>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sz="1802"/>
            </a:p>
          </p:txBody>
        </p:sp>
        <p:pic>
          <p:nvPicPr>
            <p:cNvPr id="58" name="object 58"/>
            <p:cNvPicPr/>
            <p:nvPr/>
          </p:nvPicPr>
          <p:blipFill>
            <a:blip r:embed="rId34" cstate="print"/>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sz="1802"/>
            </a:p>
          </p:txBody>
        </p:sp>
        <p:pic>
          <p:nvPicPr>
            <p:cNvPr id="60" name="object 60"/>
            <p:cNvPicPr/>
            <p:nvPr/>
          </p:nvPicPr>
          <p:blipFill>
            <a:blip r:embed="rId35" cstate="print"/>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sz="1802"/>
            </a:p>
          </p:txBody>
        </p:sp>
        <p:pic>
          <p:nvPicPr>
            <p:cNvPr id="62" name="object 62"/>
            <p:cNvPicPr/>
            <p:nvPr/>
          </p:nvPicPr>
          <p:blipFill>
            <a:blip r:embed="rId36" cstate="print"/>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sz="1802"/>
            </a:p>
          </p:txBody>
        </p:sp>
        <p:pic>
          <p:nvPicPr>
            <p:cNvPr id="64" name="object 64"/>
            <p:cNvPicPr/>
            <p:nvPr/>
          </p:nvPicPr>
          <p:blipFill>
            <a:blip r:embed="rId37" cstate="print"/>
            <a:stretch>
              <a:fillRect/>
            </a:stretch>
          </p:blipFill>
          <p:spPr>
            <a:xfrm>
              <a:off x="3365284" y="7335481"/>
              <a:ext cx="194132" cy="27265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sz="1802"/>
          </a:p>
        </p:txBody>
      </p:sp>
      <p:sp>
        <p:nvSpPr>
          <p:cNvPr id="3" name="object 3"/>
          <p:cNvSpPr/>
          <p:nvPr/>
        </p:nvSpPr>
        <p:spPr>
          <a:xfrm>
            <a:off x="5733807" y="1"/>
            <a:ext cx="4324984"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sz="1802"/>
          </a:p>
        </p:txBody>
      </p:sp>
      <p:grpSp>
        <p:nvGrpSpPr>
          <p:cNvPr id="4" name="object 4"/>
          <p:cNvGrpSpPr/>
          <p:nvPr/>
        </p:nvGrpSpPr>
        <p:grpSpPr>
          <a:xfrm>
            <a:off x="1" y="2828241"/>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sz="1802"/>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sz="1802"/>
            </a:p>
          </p:txBody>
        </p:sp>
      </p:grpSp>
      <p:grpSp>
        <p:nvGrpSpPr>
          <p:cNvPr id="7" name="object 7"/>
          <p:cNvGrpSpPr/>
          <p:nvPr/>
        </p:nvGrpSpPr>
        <p:grpSpPr>
          <a:xfrm>
            <a:off x="5600288" y="4026455"/>
            <a:ext cx="3983990" cy="3062606"/>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sz="1802"/>
            </a:p>
          </p:txBody>
        </p:sp>
        <p:pic>
          <p:nvPicPr>
            <p:cNvPr id="9" name="object 9"/>
            <p:cNvPicPr/>
            <p:nvPr/>
          </p:nvPicPr>
          <p:blipFill>
            <a:blip r:embed="rId2" cstate="print"/>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sz="1802"/>
            </a:p>
          </p:txBody>
        </p:sp>
        <p:pic>
          <p:nvPicPr>
            <p:cNvPr id="11" name="object 11"/>
            <p:cNvPicPr/>
            <p:nvPr/>
          </p:nvPicPr>
          <p:blipFill>
            <a:blip r:embed="rId3" cstate="print"/>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sz="1802"/>
            </a:p>
          </p:txBody>
        </p:sp>
        <p:pic>
          <p:nvPicPr>
            <p:cNvPr id="13" name="object 13"/>
            <p:cNvPicPr/>
            <p:nvPr/>
          </p:nvPicPr>
          <p:blipFill>
            <a:blip r:embed="rId4" cstate="print"/>
            <a:stretch>
              <a:fillRect/>
            </a:stretch>
          </p:blipFill>
          <p:spPr>
            <a:xfrm>
              <a:off x="5780435" y="6332677"/>
              <a:ext cx="228320" cy="247383"/>
            </a:xfrm>
            <a:prstGeom prst="rect">
              <a:avLst/>
            </a:prstGeom>
          </p:spPr>
        </p:pic>
        <p:pic>
          <p:nvPicPr>
            <p:cNvPr id="14" name="object 14"/>
            <p:cNvPicPr/>
            <p:nvPr/>
          </p:nvPicPr>
          <p:blipFill>
            <a:blip r:embed="rId5" cstate="print"/>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sz="1802"/>
            </a:p>
          </p:txBody>
        </p:sp>
      </p:grpSp>
      <p:sp>
        <p:nvSpPr>
          <p:cNvPr id="16" name="object 16"/>
          <p:cNvSpPr txBox="1"/>
          <p:nvPr/>
        </p:nvSpPr>
        <p:spPr>
          <a:xfrm>
            <a:off x="1487372" y="1124069"/>
            <a:ext cx="4130675" cy="6127703"/>
          </a:xfrm>
          <a:prstGeom prst="rect">
            <a:avLst/>
          </a:prstGeom>
        </p:spPr>
        <p:txBody>
          <a:bodyPr vert="horz" wrap="square" lIns="0" tIns="12700" rIns="0" bIns="0" rtlCol="0">
            <a:spAutoFit/>
          </a:bodyPr>
          <a:lstStyle/>
          <a:p>
            <a:pPr marL="12954" marR="31664">
              <a:spcBef>
                <a:spcPts val="102"/>
              </a:spcBef>
            </a:pPr>
            <a:r>
              <a:rPr sz="1802" spc="-70" dirty="0">
                <a:solidFill>
                  <a:srgbClr val="1D1D1B"/>
                </a:solidFill>
                <a:latin typeface="Trebuchet MS" panose="020B0703020202090204"/>
                <a:cs typeface="Trebuchet MS" panose="020B0703020202090204"/>
              </a:rPr>
              <a:t>Cet </a:t>
            </a:r>
            <a:r>
              <a:rPr sz="1802" spc="-60" dirty="0">
                <a:solidFill>
                  <a:srgbClr val="1D1D1B"/>
                </a:solidFill>
                <a:latin typeface="Trebuchet MS" panose="020B0703020202090204"/>
                <a:cs typeface="Trebuchet MS" panose="020B0703020202090204"/>
              </a:rPr>
              <a:t>ensemble </a:t>
            </a:r>
            <a:r>
              <a:rPr sz="1802" spc="-20" dirty="0">
                <a:solidFill>
                  <a:srgbClr val="1D1D1B"/>
                </a:solidFill>
                <a:latin typeface="Trebuchet MS" panose="020B0703020202090204"/>
                <a:cs typeface="Trebuchet MS" panose="020B0703020202090204"/>
              </a:rPr>
              <a:t>de </a:t>
            </a:r>
            <a:r>
              <a:rPr sz="1802" spc="-28" dirty="0">
                <a:solidFill>
                  <a:srgbClr val="1D1D1B"/>
                </a:solidFill>
                <a:latin typeface="Trebuchet MS" panose="020B0703020202090204"/>
                <a:cs typeface="Trebuchet MS" panose="020B0703020202090204"/>
              </a:rPr>
              <a:t>modules </a:t>
            </a:r>
            <a:r>
              <a:rPr sz="1802" spc="-15" dirty="0">
                <a:solidFill>
                  <a:srgbClr val="1D1D1B"/>
                </a:solidFill>
                <a:latin typeface="Trebuchet MS" panose="020B0703020202090204"/>
                <a:cs typeface="Trebuchet MS" panose="020B0703020202090204"/>
              </a:rPr>
              <a:t>vous </a:t>
            </a:r>
            <a:r>
              <a:rPr sz="1802" spc="-45" dirty="0">
                <a:solidFill>
                  <a:srgbClr val="1D1D1B"/>
                </a:solidFill>
                <a:latin typeface="Trebuchet MS" panose="020B0703020202090204"/>
                <a:cs typeface="Trebuchet MS" panose="020B0703020202090204"/>
              </a:rPr>
              <a:t>permet </a:t>
            </a:r>
            <a:r>
              <a:rPr sz="1802" spc="-15" dirty="0">
                <a:solidFill>
                  <a:srgbClr val="1D1D1B"/>
                </a:solidFill>
                <a:latin typeface="Trebuchet MS" panose="020B0703020202090204"/>
                <a:cs typeface="Trebuchet MS" panose="020B0703020202090204"/>
              </a:rPr>
              <a:t>de </a:t>
            </a:r>
            <a:r>
              <a:rPr sz="1802" spc="-50" dirty="0">
                <a:solidFill>
                  <a:srgbClr val="1D1D1B"/>
                </a:solidFill>
                <a:latin typeface="Trebuchet MS" panose="020B0703020202090204"/>
                <a:cs typeface="Trebuchet MS" panose="020B0703020202090204"/>
              </a:rPr>
              <a:t>développer </a:t>
            </a:r>
            <a:r>
              <a:rPr sz="1802" spc="-45" dirty="0">
                <a:solidFill>
                  <a:srgbClr val="1D1D1B"/>
                </a:solidFill>
                <a:latin typeface="Trebuchet MS" panose="020B0703020202090204"/>
                <a:cs typeface="Trebuchet MS" panose="020B0703020202090204"/>
              </a:rPr>
              <a:t>les </a:t>
            </a:r>
            <a:r>
              <a:rPr sz="1802" spc="100" dirty="0">
                <a:solidFill>
                  <a:srgbClr val="1D1D1B"/>
                </a:solidFill>
                <a:latin typeface="Trebuchet MS" panose="020B0703020202090204"/>
                <a:cs typeface="Trebuchet MS" panose="020B0703020202090204"/>
              </a:rPr>
              <a:t>compétences </a:t>
            </a:r>
            <a:r>
              <a:rPr sz="1802" spc="160" dirty="0">
                <a:solidFill>
                  <a:srgbClr val="1D1D1B"/>
                </a:solidFill>
                <a:latin typeface="Trebuchet MS" panose="020B0703020202090204"/>
                <a:cs typeface="Trebuchet MS" panose="020B0703020202090204"/>
              </a:rPr>
              <a:t>et les </a:t>
            </a:r>
            <a:r>
              <a:rPr lang="fr-FR" sz="1802" spc="114" dirty="0">
                <a:solidFill>
                  <a:srgbClr val="1D1D1B"/>
                </a:solidFill>
                <a:latin typeface="Trebuchet MS" panose="020B0703020202090204"/>
                <a:cs typeface="Trebuchet MS" panose="020B0703020202090204"/>
              </a:rPr>
              <a:t>caractéristiques</a:t>
            </a:r>
            <a:r>
              <a:rPr sz="1802" spc="114" dirty="0">
                <a:solidFill>
                  <a:srgbClr val="1D1D1B"/>
                </a:solidFill>
                <a:latin typeface="Trebuchet MS" panose="020B0703020202090204"/>
                <a:cs typeface="Trebuchet MS" panose="020B0703020202090204"/>
              </a:rPr>
              <a:t> </a:t>
            </a:r>
            <a:r>
              <a:rPr sz="1802" spc="-70" dirty="0">
                <a:solidFill>
                  <a:srgbClr val="1D1D1B"/>
                </a:solidFill>
                <a:latin typeface="Trebuchet MS" panose="020B0703020202090204"/>
                <a:cs typeface="Trebuchet MS" panose="020B0703020202090204"/>
              </a:rPr>
              <a:t>commercia</a:t>
            </a:r>
            <a:r>
              <a:rPr lang="fr-FR" sz="1802" spc="-70" dirty="0">
                <a:solidFill>
                  <a:srgbClr val="1D1D1B"/>
                </a:solidFill>
                <a:latin typeface="Trebuchet MS" panose="020B0703020202090204"/>
                <a:cs typeface="Trebuchet MS" panose="020B0703020202090204"/>
              </a:rPr>
              <a:t>les</a:t>
            </a:r>
            <a:r>
              <a:rPr sz="1802" spc="-70" dirty="0">
                <a:solidFill>
                  <a:srgbClr val="1D1D1B"/>
                </a:solidFill>
                <a:latin typeface="Trebuchet MS" panose="020B0703020202090204"/>
                <a:cs typeface="Trebuchet MS" panose="020B0703020202090204"/>
              </a:rPr>
              <a:t>/</a:t>
            </a:r>
            <a:r>
              <a:rPr sz="1802" spc="-70" dirty="0" err="1">
                <a:solidFill>
                  <a:srgbClr val="1D1D1B"/>
                </a:solidFill>
                <a:latin typeface="Trebuchet MS" panose="020B0703020202090204"/>
                <a:cs typeface="Trebuchet MS" panose="020B0703020202090204"/>
              </a:rPr>
              <a:t>entrepreneuri</a:t>
            </a:r>
            <a:r>
              <a:rPr lang="fr-FR" sz="1802" spc="-70" dirty="0">
                <a:solidFill>
                  <a:srgbClr val="1D1D1B"/>
                </a:solidFill>
                <a:latin typeface="Trebuchet MS" panose="020B0703020202090204"/>
                <a:cs typeface="Trebuchet MS" panose="020B0703020202090204"/>
              </a:rPr>
              <a:t>ales</a:t>
            </a:r>
            <a:r>
              <a:rPr sz="1802" spc="-70" dirty="0">
                <a:solidFill>
                  <a:srgbClr val="1D1D1B"/>
                </a:solidFill>
                <a:latin typeface="Trebuchet MS" panose="020B0703020202090204"/>
                <a:cs typeface="Trebuchet MS" panose="020B0703020202090204"/>
              </a:rPr>
              <a:t> </a:t>
            </a:r>
            <a:r>
              <a:rPr sz="1802" spc="-15" dirty="0">
                <a:solidFill>
                  <a:srgbClr val="1D1D1B"/>
                </a:solidFill>
                <a:latin typeface="Trebuchet MS" panose="020B0703020202090204"/>
                <a:cs typeface="Trebuchet MS" panose="020B0703020202090204"/>
              </a:rPr>
              <a:t>nécessaires pour </a:t>
            </a:r>
            <a:r>
              <a:rPr sz="1802" spc="-70" dirty="0">
                <a:solidFill>
                  <a:srgbClr val="1D1D1B"/>
                </a:solidFill>
                <a:latin typeface="Trebuchet MS" panose="020B0703020202090204"/>
                <a:cs typeface="Trebuchet MS" panose="020B0703020202090204"/>
              </a:rPr>
              <a:t>commercialiser </a:t>
            </a:r>
            <a:r>
              <a:rPr sz="1802" spc="-36" dirty="0">
                <a:solidFill>
                  <a:srgbClr val="1D1D1B"/>
                </a:solidFill>
                <a:latin typeface="Trebuchet MS" panose="020B0703020202090204"/>
                <a:cs typeface="Trebuchet MS" panose="020B0703020202090204"/>
              </a:rPr>
              <a:t>vos </a:t>
            </a:r>
            <a:r>
              <a:rPr sz="1802" spc="-70" dirty="0">
                <a:solidFill>
                  <a:srgbClr val="1D1D1B"/>
                </a:solidFill>
                <a:latin typeface="Trebuchet MS" panose="020B0703020202090204"/>
                <a:cs typeface="Trebuchet MS" panose="020B0703020202090204"/>
              </a:rPr>
              <a:t>pratiques </a:t>
            </a:r>
            <a:r>
              <a:rPr sz="1802" spc="-82" dirty="0">
                <a:solidFill>
                  <a:srgbClr val="1D1D1B"/>
                </a:solidFill>
                <a:latin typeface="Trebuchet MS" panose="020B0703020202090204"/>
                <a:cs typeface="Trebuchet MS" panose="020B0703020202090204"/>
              </a:rPr>
              <a:t>créatives </a:t>
            </a:r>
            <a:r>
              <a:rPr sz="1802" spc="-90" dirty="0">
                <a:solidFill>
                  <a:srgbClr val="1D1D1B"/>
                </a:solidFill>
                <a:latin typeface="Trebuchet MS" panose="020B0703020202090204"/>
                <a:cs typeface="Trebuchet MS" panose="020B0703020202090204"/>
              </a:rPr>
              <a:t>et/ou vos </a:t>
            </a:r>
            <a:r>
              <a:rPr sz="1802" spc="-15" dirty="0">
                <a:solidFill>
                  <a:srgbClr val="1D1D1B"/>
                </a:solidFill>
                <a:latin typeface="Trebuchet MS" panose="020B0703020202090204"/>
                <a:cs typeface="Trebuchet MS" panose="020B0703020202090204"/>
              </a:rPr>
              <a:t>connaissances </a:t>
            </a:r>
            <a:r>
              <a:rPr sz="1802" spc="20" dirty="0">
                <a:solidFill>
                  <a:srgbClr val="1D1D1B"/>
                </a:solidFill>
                <a:latin typeface="Trebuchet MS" panose="020B0703020202090204"/>
                <a:cs typeface="Trebuchet MS" panose="020B0703020202090204"/>
              </a:rPr>
              <a:t>sur la </a:t>
            </a:r>
            <a:r>
              <a:rPr lang="fr-FR" sz="1802" spc="-82" dirty="0">
                <a:solidFill>
                  <a:srgbClr val="1D1D1B"/>
                </a:solidFill>
                <a:latin typeface="Trebuchet MS" panose="020B0703020202090204"/>
                <a:cs typeface="Trebuchet MS" panose="020B0703020202090204"/>
              </a:rPr>
              <a:t>Street </a:t>
            </a:r>
            <a:r>
              <a:rPr lang="fr-FR" sz="1802" spc="-82" dirty="0" err="1">
                <a:solidFill>
                  <a:srgbClr val="1D1D1B"/>
                </a:solidFill>
                <a:latin typeface="Trebuchet MS" panose="020B0703020202090204"/>
                <a:cs typeface="Trebuchet MS" panose="020B0703020202090204"/>
              </a:rPr>
              <a:t>Cutlure</a:t>
            </a:r>
            <a:r>
              <a:rPr sz="1802" spc="-82" dirty="0">
                <a:solidFill>
                  <a:srgbClr val="1D1D1B"/>
                </a:solidFill>
                <a:latin typeface="Trebuchet MS" panose="020B0703020202090204"/>
                <a:cs typeface="Trebuchet MS" panose="020B0703020202090204"/>
              </a:rPr>
              <a:t>.</a:t>
            </a:r>
            <a:endParaRPr sz="1802" dirty="0">
              <a:latin typeface="Trebuchet MS" panose="020B0703020202090204"/>
              <a:cs typeface="Trebuchet MS" panose="020B0703020202090204"/>
            </a:endParaRPr>
          </a:p>
          <a:p>
            <a:pPr>
              <a:spcBef>
                <a:spcPts val="11"/>
              </a:spcBef>
            </a:pPr>
            <a:endParaRPr sz="1847" dirty="0">
              <a:latin typeface="Trebuchet MS" panose="020B0703020202090204"/>
              <a:cs typeface="Trebuchet MS" panose="020B0703020202090204"/>
            </a:endParaRPr>
          </a:p>
          <a:p>
            <a:pPr marL="12954" marR="8636"/>
            <a:r>
              <a:rPr sz="1802" spc="-70" dirty="0">
                <a:solidFill>
                  <a:srgbClr val="1D1D1B"/>
                </a:solidFill>
                <a:latin typeface="Trebuchet MS" panose="020B0703020202090204"/>
                <a:cs typeface="Trebuchet MS" panose="020B0703020202090204"/>
              </a:rPr>
              <a:t>Les </a:t>
            </a:r>
            <a:r>
              <a:rPr sz="1802" spc="105" dirty="0">
                <a:solidFill>
                  <a:srgbClr val="1D1D1B"/>
                </a:solidFill>
                <a:latin typeface="Trebuchet MS" panose="020B0703020202090204"/>
                <a:cs typeface="Trebuchet MS" panose="020B0703020202090204"/>
              </a:rPr>
              <a:t>ressources </a:t>
            </a:r>
            <a:r>
              <a:rPr sz="1802" spc="-28" dirty="0">
                <a:solidFill>
                  <a:srgbClr val="1D1D1B"/>
                </a:solidFill>
                <a:latin typeface="Trebuchet MS" panose="020B0703020202090204"/>
                <a:cs typeface="Trebuchet MS" panose="020B0703020202090204"/>
              </a:rPr>
              <a:t>mentionnées </a:t>
            </a:r>
            <a:r>
              <a:rPr sz="1802" spc="-15" dirty="0">
                <a:solidFill>
                  <a:srgbClr val="1D1D1B"/>
                </a:solidFill>
                <a:latin typeface="Trebuchet MS" panose="020B0703020202090204"/>
                <a:cs typeface="Trebuchet MS" panose="020B0703020202090204"/>
              </a:rPr>
              <a:t>vous </a:t>
            </a:r>
            <a:r>
              <a:rPr sz="1802" spc="-50" dirty="0">
                <a:solidFill>
                  <a:srgbClr val="1D1D1B"/>
                </a:solidFill>
                <a:latin typeface="Trebuchet MS" panose="020B0703020202090204"/>
                <a:cs typeface="Trebuchet MS" panose="020B0703020202090204"/>
              </a:rPr>
              <a:t>donnent une </a:t>
            </a:r>
            <a:r>
              <a:rPr sz="1802" spc="-25" dirty="0">
                <a:solidFill>
                  <a:srgbClr val="1D1D1B"/>
                </a:solidFill>
                <a:latin typeface="Trebuchet MS" panose="020B0703020202090204"/>
                <a:cs typeface="Trebuchet MS" panose="020B0703020202090204"/>
              </a:rPr>
              <a:t>compréhension </a:t>
            </a:r>
            <a:r>
              <a:rPr sz="1802" spc="-70" dirty="0">
                <a:solidFill>
                  <a:srgbClr val="1D1D1B"/>
                </a:solidFill>
                <a:latin typeface="Trebuchet MS" panose="020B0703020202090204"/>
                <a:cs typeface="Trebuchet MS" panose="020B0703020202090204"/>
              </a:rPr>
              <a:t>théorique </a:t>
            </a:r>
            <a:r>
              <a:rPr sz="1802" spc="-15" dirty="0">
                <a:solidFill>
                  <a:srgbClr val="1D1D1B"/>
                </a:solidFill>
                <a:latin typeface="Trebuchet MS" panose="020B0703020202090204"/>
                <a:cs typeface="Trebuchet MS" panose="020B0703020202090204"/>
              </a:rPr>
              <a:t>et </a:t>
            </a:r>
            <a:r>
              <a:rPr sz="1802" spc="-82" dirty="0">
                <a:solidFill>
                  <a:srgbClr val="1D1D1B"/>
                </a:solidFill>
                <a:latin typeface="Trebuchet MS" panose="020B0703020202090204"/>
                <a:cs typeface="Trebuchet MS" panose="020B0703020202090204"/>
              </a:rPr>
              <a:t>pratique </a:t>
            </a:r>
            <a:r>
              <a:rPr sz="1802" spc="-20" dirty="0">
                <a:solidFill>
                  <a:srgbClr val="1D1D1B"/>
                </a:solidFill>
                <a:latin typeface="Trebuchet MS" panose="020B0703020202090204"/>
                <a:cs typeface="Trebuchet MS" panose="020B0703020202090204"/>
              </a:rPr>
              <a:t>des </a:t>
            </a:r>
            <a:r>
              <a:rPr sz="1802" spc="-50" dirty="0">
                <a:solidFill>
                  <a:srgbClr val="1D1D1B"/>
                </a:solidFill>
                <a:latin typeface="Trebuchet MS" panose="020B0703020202090204"/>
                <a:cs typeface="Trebuchet MS" panose="020B0703020202090204"/>
              </a:rPr>
              <a:t>industries </a:t>
            </a:r>
            <a:r>
              <a:rPr sz="1802" spc="-70" dirty="0">
                <a:solidFill>
                  <a:srgbClr val="1D1D1B"/>
                </a:solidFill>
                <a:latin typeface="Trebuchet MS" panose="020B0703020202090204"/>
                <a:cs typeface="Trebuchet MS" panose="020B0703020202090204"/>
              </a:rPr>
              <a:t>culturelles </a:t>
            </a:r>
            <a:r>
              <a:rPr sz="1802" spc="-15" dirty="0">
                <a:solidFill>
                  <a:srgbClr val="1D1D1B"/>
                </a:solidFill>
                <a:latin typeface="Trebuchet MS" panose="020B0703020202090204"/>
                <a:cs typeface="Trebuchet MS" panose="020B0703020202090204"/>
              </a:rPr>
              <a:t>et </a:t>
            </a:r>
            <a:r>
              <a:rPr sz="1802" spc="-90" dirty="0">
                <a:solidFill>
                  <a:srgbClr val="1D1D1B"/>
                </a:solidFill>
                <a:latin typeface="Trebuchet MS" panose="020B0703020202090204"/>
                <a:cs typeface="Trebuchet MS" panose="020B0703020202090204"/>
              </a:rPr>
              <a:t>créatives </a:t>
            </a:r>
            <a:r>
              <a:rPr sz="1802" spc="-15" dirty="0">
                <a:solidFill>
                  <a:srgbClr val="1D1D1B"/>
                </a:solidFill>
                <a:latin typeface="Trebuchet MS" panose="020B0703020202090204"/>
                <a:cs typeface="Trebuchet MS" panose="020B0703020202090204"/>
              </a:rPr>
              <a:t>et du </a:t>
            </a:r>
            <a:r>
              <a:rPr sz="1802" spc="-45" dirty="0">
                <a:solidFill>
                  <a:srgbClr val="1D1D1B"/>
                </a:solidFill>
                <a:latin typeface="Trebuchet MS" panose="020B0703020202090204"/>
                <a:cs typeface="Trebuchet MS" panose="020B0703020202090204"/>
              </a:rPr>
              <a:t>développement d'</a:t>
            </a:r>
            <a:r>
              <a:rPr sz="1802" spc="-50" dirty="0">
                <a:solidFill>
                  <a:srgbClr val="1D1D1B"/>
                </a:solidFill>
                <a:latin typeface="Trebuchet MS" panose="020B0703020202090204"/>
                <a:cs typeface="Trebuchet MS" panose="020B0703020202090204"/>
              </a:rPr>
              <a:t>une </a:t>
            </a:r>
            <a:r>
              <a:rPr sz="1802" spc="-25" dirty="0">
                <a:solidFill>
                  <a:srgbClr val="1D1D1B"/>
                </a:solidFill>
                <a:latin typeface="Trebuchet MS" panose="020B0703020202090204"/>
                <a:cs typeface="Trebuchet MS" panose="020B0703020202090204"/>
              </a:rPr>
              <a:t>économie </a:t>
            </a:r>
            <a:r>
              <a:rPr sz="1802" spc="-70" dirty="0">
                <a:solidFill>
                  <a:srgbClr val="1D1D1B"/>
                </a:solidFill>
                <a:latin typeface="Trebuchet MS" panose="020B0703020202090204"/>
                <a:cs typeface="Trebuchet MS" panose="020B0703020202090204"/>
              </a:rPr>
              <a:t>culturelle </a:t>
            </a:r>
            <a:r>
              <a:rPr sz="1802" spc="-15" dirty="0">
                <a:solidFill>
                  <a:srgbClr val="1D1D1B"/>
                </a:solidFill>
                <a:latin typeface="Trebuchet MS" panose="020B0703020202090204"/>
                <a:cs typeface="Trebuchet MS" panose="020B0703020202090204"/>
              </a:rPr>
              <a:t>pour </a:t>
            </a:r>
            <a:r>
              <a:rPr sz="1802" spc="-85" dirty="0">
                <a:solidFill>
                  <a:srgbClr val="1D1D1B"/>
                </a:solidFill>
                <a:latin typeface="Trebuchet MS" panose="020B0703020202090204"/>
                <a:cs typeface="Trebuchet MS" panose="020B0703020202090204"/>
              </a:rPr>
              <a:t>créer </a:t>
            </a:r>
            <a:r>
              <a:rPr sz="1802" spc="-36" dirty="0">
                <a:solidFill>
                  <a:srgbClr val="1D1D1B"/>
                </a:solidFill>
                <a:latin typeface="Trebuchet MS" panose="020B0703020202090204"/>
                <a:cs typeface="Trebuchet MS" panose="020B0703020202090204"/>
              </a:rPr>
              <a:t>vos </a:t>
            </a:r>
            <a:r>
              <a:rPr sz="1802" spc="36" dirty="0">
                <a:solidFill>
                  <a:srgbClr val="1D1D1B"/>
                </a:solidFill>
                <a:latin typeface="Trebuchet MS" panose="020B0703020202090204"/>
                <a:cs typeface="Trebuchet MS" panose="020B0703020202090204"/>
              </a:rPr>
              <a:t>propres </a:t>
            </a:r>
            <a:r>
              <a:rPr sz="1802" spc="-85" dirty="0">
                <a:solidFill>
                  <a:srgbClr val="1D1D1B"/>
                </a:solidFill>
                <a:latin typeface="Trebuchet MS" panose="020B0703020202090204"/>
                <a:cs typeface="Trebuchet MS" panose="020B0703020202090204"/>
              </a:rPr>
              <a:t>initiatives </a:t>
            </a:r>
            <a:r>
              <a:rPr sz="1802" spc="-90" dirty="0">
                <a:solidFill>
                  <a:srgbClr val="1D1D1B"/>
                </a:solidFill>
                <a:latin typeface="Trebuchet MS" panose="020B0703020202090204"/>
                <a:cs typeface="Trebuchet MS" panose="020B0703020202090204"/>
              </a:rPr>
              <a:t>créatives</a:t>
            </a:r>
            <a:r>
              <a:rPr sz="1802" spc="-85" dirty="0">
                <a:solidFill>
                  <a:srgbClr val="1D1D1B"/>
                </a:solidFill>
                <a:latin typeface="Trebuchet MS" panose="020B0703020202090204"/>
                <a:cs typeface="Trebuchet MS" panose="020B0703020202090204"/>
              </a:rPr>
              <a:t>.</a:t>
            </a:r>
            <a:endParaRPr sz="1802" dirty="0">
              <a:latin typeface="Trebuchet MS" panose="020B0703020202090204"/>
              <a:cs typeface="Trebuchet MS" panose="020B0703020202090204"/>
            </a:endParaRPr>
          </a:p>
          <a:p>
            <a:pPr>
              <a:spcBef>
                <a:spcPts val="11"/>
              </a:spcBef>
            </a:pPr>
            <a:endParaRPr sz="1847" dirty="0">
              <a:latin typeface="Trebuchet MS" panose="020B0703020202090204"/>
              <a:cs typeface="Trebuchet MS" panose="020B0703020202090204"/>
            </a:endParaRPr>
          </a:p>
          <a:p>
            <a:pPr marL="12954" marR="5038"/>
            <a:r>
              <a:rPr sz="1802" dirty="0">
                <a:solidFill>
                  <a:srgbClr val="1D1D1B"/>
                </a:solidFill>
                <a:latin typeface="Trebuchet MS" panose="020B0703020202090204"/>
                <a:cs typeface="Trebuchet MS" panose="020B0703020202090204"/>
              </a:rPr>
              <a:t>Notre </a:t>
            </a:r>
            <a:r>
              <a:rPr sz="1802" spc="-36" dirty="0">
                <a:solidFill>
                  <a:srgbClr val="1D1D1B"/>
                </a:solidFill>
                <a:latin typeface="Trebuchet MS" panose="020B0703020202090204"/>
                <a:cs typeface="Trebuchet MS" panose="020B0703020202090204"/>
              </a:rPr>
              <a:t>approche </a:t>
            </a:r>
            <a:r>
              <a:rPr sz="1802" spc="-85" dirty="0">
                <a:solidFill>
                  <a:srgbClr val="1D1D1B"/>
                </a:solidFill>
                <a:latin typeface="Trebuchet MS" panose="020B0703020202090204"/>
                <a:cs typeface="Trebuchet MS" panose="020B0703020202090204"/>
              </a:rPr>
              <a:t>collective </a:t>
            </a:r>
            <a:r>
              <a:rPr sz="1802" spc="-74" dirty="0">
                <a:solidFill>
                  <a:srgbClr val="1D1D1B"/>
                </a:solidFill>
                <a:latin typeface="Trebuchet MS" panose="020B0703020202090204"/>
                <a:cs typeface="Trebuchet MS" panose="020B0703020202090204"/>
              </a:rPr>
              <a:t>consiste </a:t>
            </a:r>
            <a:r>
              <a:rPr sz="1802" spc="-15" dirty="0">
                <a:solidFill>
                  <a:srgbClr val="1D1D1B"/>
                </a:solidFill>
                <a:latin typeface="Trebuchet MS" panose="020B0703020202090204"/>
                <a:cs typeface="Trebuchet MS" panose="020B0703020202090204"/>
              </a:rPr>
              <a:t>à </a:t>
            </a:r>
            <a:r>
              <a:rPr sz="1802" spc="119" dirty="0">
                <a:solidFill>
                  <a:srgbClr val="1D1D1B"/>
                </a:solidFill>
                <a:latin typeface="Trebuchet MS" panose="020B0703020202090204"/>
                <a:cs typeface="Trebuchet MS" panose="020B0703020202090204"/>
              </a:rPr>
              <a:t>intégrer l'esprit d'entreprise </a:t>
            </a:r>
            <a:r>
              <a:rPr sz="1802" spc="155" dirty="0">
                <a:solidFill>
                  <a:srgbClr val="1D1D1B"/>
                </a:solidFill>
                <a:latin typeface="Trebuchet MS" panose="020B0703020202090204"/>
                <a:cs typeface="Trebuchet MS" panose="020B0703020202090204"/>
              </a:rPr>
              <a:t>dans les </a:t>
            </a:r>
            <a:r>
              <a:rPr sz="1802" spc="82" dirty="0">
                <a:solidFill>
                  <a:srgbClr val="1D1D1B"/>
                </a:solidFill>
                <a:latin typeface="Trebuchet MS" panose="020B0703020202090204"/>
                <a:cs typeface="Trebuchet MS" panose="020B0703020202090204"/>
              </a:rPr>
              <a:t>pratiques </a:t>
            </a:r>
            <a:r>
              <a:rPr sz="1802" spc="85" dirty="0">
                <a:solidFill>
                  <a:srgbClr val="1D1D1B"/>
                </a:solidFill>
                <a:latin typeface="Trebuchet MS" panose="020B0703020202090204"/>
                <a:cs typeface="Trebuchet MS" panose="020B0703020202090204"/>
              </a:rPr>
              <a:t>créatives </a:t>
            </a:r>
            <a:r>
              <a:rPr sz="1802" spc="-74" dirty="0">
                <a:solidFill>
                  <a:srgbClr val="1D1D1B"/>
                </a:solidFill>
                <a:latin typeface="Trebuchet MS" panose="020B0703020202090204"/>
                <a:cs typeface="Trebuchet MS" panose="020B0703020202090204"/>
              </a:rPr>
              <a:t>liées </a:t>
            </a:r>
            <a:r>
              <a:rPr sz="1802" spc="-15" dirty="0">
                <a:solidFill>
                  <a:srgbClr val="1D1D1B"/>
                </a:solidFill>
                <a:latin typeface="Trebuchet MS" panose="020B0703020202090204"/>
                <a:cs typeface="Trebuchet MS" panose="020B0703020202090204"/>
              </a:rPr>
              <a:t>à la </a:t>
            </a:r>
            <a:r>
              <a:rPr lang="fr-FR" sz="1802" spc="-65" dirty="0">
                <a:solidFill>
                  <a:srgbClr val="1D1D1B"/>
                </a:solidFill>
                <a:latin typeface="Trebuchet MS" panose="020B0703020202090204"/>
                <a:cs typeface="Trebuchet MS" panose="020B0703020202090204"/>
              </a:rPr>
              <a:t>Street Culture </a:t>
            </a:r>
            <a:r>
              <a:rPr sz="1802" spc="-15" dirty="0">
                <a:solidFill>
                  <a:srgbClr val="1D1D1B"/>
                </a:solidFill>
                <a:latin typeface="Trebuchet MS" panose="020B0703020202090204"/>
                <a:cs typeface="Trebuchet MS" panose="020B0703020202090204"/>
              </a:rPr>
              <a:t>et à </a:t>
            </a:r>
            <a:r>
              <a:rPr sz="1802" spc="-50" dirty="0">
                <a:solidFill>
                  <a:srgbClr val="1D1D1B"/>
                </a:solidFill>
                <a:latin typeface="Trebuchet MS" panose="020B0703020202090204"/>
                <a:cs typeface="Trebuchet MS" panose="020B0703020202090204"/>
              </a:rPr>
              <a:t>adopter une </a:t>
            </a:r>
            <a:r>
              <a:rPr sz="1802" spc="-25" dirty="0">
                <a:solidFill>
                  <a:srgbClr val="1D1D1B"/>
                </a:solidFill>
                <a:latin typeface="Trebuchet MS" panose="020B0703020202090204"/>
                <a:cs typeface="Trebuchet MS" panose="020B0703020202090204"/>
              </a:rPr>
              <a:t>approche </a:t>
            </a:r>
            <a:r>
              <a:rPr sz="1802" spc="-125" dirty="0">
                <a:solidFill>
                  <a:srgbClr val="1D1D1B"/>
                </a:solidFill>
                <a:latin typeface="Trebuchet MS" panose="020B0703020202090204"/>
                <a:cs typeface="Trebuchet MS" panose="020B0703020202090204"/>
              </a:rPr>
              <a:t>"</a:t>
            </a:r>
            <a:r>
              <a:rPr sz="1802" spc="-90" dirty="0">
                <a:solidFill>
                  <a:srgbClr val="1D1D1B"/>
                </a:solidFill>
                <a:latin typeface="Trebuchet MS" panose="020B0703020202090204"/>
                <a:cs typeface="Trebuchet MS" panose="020B0703020202090204"/>
              </a:rPr>
              <a:t>créative" </a:t>
            </a:r>
            <a:r>
              <a:rPr sz="1802" spc="-15" dirty="0">
                <a:solidFill>
                  <a:srgbClr val="1D1D1B"/>
                </a:solidFill>
                <a:latin typeface="Trebuchet MS" panose="020B0703020202090204"/>
                <a:cs typeface="Trebuchet MS" panose="020B0703020202090204"/>
              </a:rPr>
              <a:t>du </a:t>
            </a:r>
            <a:r>
              <a:rPr sz="1802" spc="-82" dirty="0">
                <a:solidFill>
                  <a:srgbClr val="1D1D1B"/>
                </a:solidFill>
                <a:latin typeface="Trebuchet MS" panose="020B0703020202090204"/>
                <a:cs typeface="Trebuchet MS" panose="020B0703020202090204"/>
              </a:rPr>
              <a:t>développement </a:t>
            </a:r>
            <a:r>
              <a:rPr sz="1802" spc="-20" dirty="0">
                <a:solidFill>
                  <a:srgbClr val="1D1D1B"/>
                </a:solidFill>
                <a:latin typeface="Trebuchet MS" panose="020B0703020202090204"/>
                <a:cs typeface="Trebuchet MS" panose="020B0703020202090204"/>
              </a:rPr>
              <a:t>de </a:t>
            </a:r>
            <a:r>
              <a:rPr sz="1802" spc="-5" dirty="0">
                <a:solidFill>
                  <a:srgbClr val="1D1D1B"/>
                </a:solidFill>
                <a:latin typeface="Trebuchet MS" panose="020B0703020202090204"/>
                <a:cs typeface="Trebuchet MS" panose="020B0703020202090204"/>
              </a:rPr>
              <a:t>nouvelles </a:t>
            </a:r>
            <a:r>
              <a:rPr sz="1802" spc="-40" dirty="0">
                <a:solidFill>
                  <a:srgbClr val="1D1D1B"/>
                </a:solidFill>
                <a:latin typeface="Trebuchet MS" panose="020B0703020202090204"/>
                <a:cs typeface="Trebuchet MS" panose="020B0703020202090204"/>
              </a:rPr>
              <a:t>entreprises </a:t>
            </a:r>
            <a:r>
              <a:rPr sz="1802" spc="-15" dirty="0">
                <a:solidFill>
                  <a:srgbClr val="1D1D1B"/>
                </a:solidFill>
                <a:latin typeface="Trebuchet MS" panose="020B0703020202090204"/>
                <a:cs typeface="Trebuchet MS" panose="020B0703020202090204"/>
              </a:rPr>
              <a:t>et de </a:t>
            </a:r>
            <a:r>
              <a:rPr sz="1802" spc="-45" dirty="0">
                <a:solidFill>
                  <a:srgbClr val="1D1D1B"/>
                </a:solidFill>
                <a:latin typeface="Trebuchet MS" panose="020B0703020202090204"/>
                <a:cs typeface="Trebuchet MS" panose="020B0703020202090204"/>
              </a:rPr>
              <a:t>l</a:t>
            </a:r>
            <a:r>
              <a:rPr sz="1802" spc="-15" dirty="0">
                <a:solidFill>
                  <a:srgbClr val="1D1D1B"/>
                </a:solidFill>
                <a:latin typeface="Trebuchet MS" panose="020B0703020202090204"/>
                <a:cs typeface="Trebuchet MS" panose="020B0703020202090204"/>
              </a:rPr>
              <a:t>'</a:t>
            </a:r>
            <a:r>
              <a:rPr sz="1802" spc="-60" dirty="0">
                <a:solidFill>
                  <a:srgbClr val="1D1D1B"/>
                </a:solidFill>
                <a:latin typeface="Trebuchet MS" panose="020B0703020202090204"/>
                <a:cs typeface="Trebuchet MS" panose="020B0703020202090204"/>
              </a:rPr>
              <a:t>infrastructure </a:t>
            </a:r>
            <a:r>
              <a:rPr sz="1802" spc="-40" dirty="0">
                <a:solidFill>
                  <a:srgbClr val="1D1D1B"/>
                </a:solidFill>
                <a:latin typeface="Trebuchet MS" panose="020B0703020202090204"/>
                <a:cs typeface="Trebuchet MS" panose="020B0703020202090204"/>
              </a:rPr>
              <a:t>qui </a:t>
            </a:r>
            <a:r>
              <a:rPr sz="1802" spc="-60" dirty="0">
                <a:solidFill>
                  <a:srgbClr val="1D1D1B"/>
                </a:solidFill>
                <a:latin typeface="Trebuchet MS" panose="020B0703020202090204"/>
                <a:cs typeface="Trebuchet MS" panose="020B0703020202090204"/>
              </a:rPr>
              <a:t>les </a:t>
            </a:r>
            <a:r>
              <a:rPr sz="1802" spc="-25" dirty="0">
                <a:solidFill>
                  <a:srgbClr val="1D1D1B"/>
                </a:solidFill>
                <a:latin typeface="Trebuchet MS" panose="020B0703020202090204"/>
                <a:cs typeface="Trebuchet MS" panose="020B0703020202090204"/>
              </a:rPr>
              <a:t>soutient</a:t>
            </a:r>
            <a:r>
              <a:rPr sz="1802" spc="-60" dirty="0">
                <a:solidFill>
                  <a:srgbClr val="1D1D1B"/>
                </a:solidFill>
                <a:latin typeface="Trebuchet MS" panose="020B0703020202090204"/>
                <a:cs typeface="Trebuchet MS" panose="020B0703020202090204"/>
              </a:rPr>
              <a:t>.</a:t>
            </a:r>
            <a:endParaRPr sz="1802" dirty="0">
              <a:latin typeface="Trebuchet MS" panose="020B0703020202090204"/>
              <a:cs typeface="Trebuchet MS" panose="020B0703020202090204"/>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sz="1802"/>
          </a:p>
        </p:txBody>
      </p:sp>
      <p:grpSp>
        <p:nvGrpSpPr>
          <p:cNvPr id="18" name="object 18"/>
          <p:cNvGrpSpPr/>
          <p:nvPr/>
        </p:nvGrpSpPr>
        <p:grpSpPr>
          <a:xfrm>
            <a:off x="6921943" y="671656"/>
            <a:ext cx="2316480" cy="2362201"/>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sz="1802"/>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sz="1802"/>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sz="1802"/>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sz="1802"/>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sz="1802"/>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sz="1802"/>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sz="1802"/>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sz="1802"/>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sz="1802"/>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sz="1802"/>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87975" y="4402253"/>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sz="1802"/>
          </a:p>
        </p:txBody>
      </p:sp>
      <p:sp>
        <p:nvSpPr>
          <p:cNvPr id="3" name="object 3"/>
          <p:cNvSpPr/>
          <p:nvPr/>
        </p:nvSpPr>
        <p:spPr>
          <a:xfrm>
            <a:off x="1" y="0"/>
            <a:ext cx="5983604" cy="2756536"/>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sz="1802"/>
          </a:p>
        </p:txBody>
      </p:sp>
      <p:sp>
        <p:nvSpPr>
          <p:cNvPr id="4" name="object 4"/>
          <p:cNvSpPr/>
          <p:nvPr/>
        </p:nvSpPr>
        <p:spPr>
          <a:xfrm>
            <a:off x="813109" y="4205488"/>
            <a:ext cx="4076700" cy="3173484"/>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sz="1802"/>
          </a:p>
        </p:txBody>
      </p:sp>
      <p:sp>
        <p:nvSpPr>
          <p:cNvPr id="5" name="object 5"/>
          <p:cNvSpPr txBox="1"/>
          <p:nvPr/>
        </p:nvSpPr>
        <p:spPr>
          <a:xfrm>
            <a:off x="5318851" y="4060035"/>
            <a:ext cx="4537668" cy="3757439"/>
          </a:xfrm>
          <a:prstGeom prst="rect">
            <a:avLst/>
          </a:prstGeom>
        </p:spPr>
        <p:txBody>
          <a:bodyPr vert="horz" wrap="square" lIns="0" tIns="12700" rIns="0" bIns="0" rtlCol="0">
            <a:spAutoFit/>
          </a:bodyPr>
          <a:lstStyle/>
          <a:p>
            <a:pPr marL="12954">
              <a:lnSpc>
                <a:spcPts val="4199"/>
              </a:lnSpc>
              <a:spcBef>
                <a:spcPts val="102"/>
              </a:spcBef>
            </a:pPr>
            <a:r>
              <a:rPr lang="fr-FR" sz="3597" b="1" spc="-15" dirty="0">
                <a:solidFill>
                  <a:srgbClr val="1D1D1B"/>
                </a:solidFill>
                <a:latin typeface="Trebuchet MS" panose="020B0703020202090204"/>
                <a:cs typeface="Trebuchet MS" panose="020B0703020202090204"/>
              </a:rPr>
              <a:t>Street Culture </a:t>
            </a:r>
            <a:endParaRPr sz="3597" dirty="0">
              <a:latin typeface="Trebuchet MS" panose="020B0703020202090204"/>
              <a:cs typeface="Trebuchet MS" panose="020B0703020202090204"/>
            </a:endParaRPr>
          </a:p>
          <a:p>
            <a:pPr marL="12954">
              <a:lnSpc>
                <a:spcPts val="2760"/>
              </a:lnSpc>
            </a:pPr>
            <a:r>
              <a:rPr sz="2403" i="1" spc="9" dirty="0">
                <a:solidFill>
                  <a:srgbClr val="1D1D1B"/>
                </a:solidFill>
                <a:latin typeface="Arial" panose="020B0604020202090204"/>
                <a:cs typeface="Arial" panose="020B0604020202090204"/>
              </a:rPr>
              <a:t>désormais </a:t>
            </a:r>
            <a:r>
              <a:rPr sz="2403" i="1" spc="-65" dirty="0">
                <a:solidFill>
                  <a:srgbClr val="1D1D1B"/>
                </a:solidFill>
                <a:latin typeface="Arial" panose="020B0604020202090204"/>
                <a:cs typeface="Arial" panose="020B0604020202090204"/>
              </a:rPr>
              <a:t>intégrée </a:t>
            </a:r>
            <a:r>
              <a:rPr sz="2403" i="1" spc="-20" dirty="0">
                <a:solidFill>
                  <a:srgbClr val="1D1D1B"/>
                </a:solidFill>
                <a:latin typeface="Arial" panose="020B0604020202090204"/>
                <a:cs typeface="Arial" panose="020B0604020202090204"/>
              </a:rPr>
              <a:t>dans les </a:t>
            </a:r>
            <a:r>
              <a:rPr sz="2403" i="1" spc="-119" dirty="0">
                <a:solidFill>
                  <a:srgbClr val="1D1D1B"/>
                </a:solidFill>
                <a:latin typeface="Arial" panose="020B0604020202090204"/>
                <a:cs typeface="Arial" panose="020B0604020202090204"/>
              </a:rPr>
              <a:t>politiques de </a:t>
            </a:r>
            <a:r>
              <a:rPr sz="2403" i="1" spc="-36" dirty="0">
                <a:solidFill>
                  <a:srgbClr val="1D1D1B"/>
                </a:solidFill>
                <a:latin typeface="Arial" panose="020B0604020202090204"/>
                <a:cs typeface="Arial" panose="020B0604020202090204"/>
              </a:rPr>
              <a:t>la ville</a:t>
            </a:r>
            <a:endParaRPr sz="2403" dirty="0">
              <a:latin typeface="Arial" panose="020B0604020202090204"/>
              <a:cs typeface="Arial" panose="020B0604020202090204"/>
            </a:endParaRPr>
          </a:p>
          <a:p>
            <a:pPr marL="12954" marR="130254">
              <a:spcBef>
                <a:spcPts val="2097"/>
              </a:spcBef>
            </a:pPr>
            <a:r>
              <a:rPr lang="en-US" sz="1802" spc="-36" dirty="0">
                <a:solidFill>
                  <a:srgbClr val="1D1D1B"/>
                </a:solidFill>
                <a:latin typeface="Trebuchet MS" panose="020B0703020202090204"/>
              </a:rPr>
              <a:t>De </a:t>
            </a:r>
            <a:r>
              <a:rPr lang="en-US" sz="1802" spc="-36" dirty="0" err="1">
                <a:solidFill>
                  <a:srgbClr val="1D1D1B"/>
                </a:solidFill>
                <a:latin typeface="Trebuchet MS" panose="020B0703020202090204"/>
              </a:rPr>
              <a:t>l'œuvre</a:t>
            </a:r>
            <a:r>
              <a:rPr lang="en-US" sz="1802" spc="-36" dirty="0">
                <a:solidFill>
                  <a:srgbClr val="1D1D1B"/>
                </a:solidFill>
                <a:latin typeface="Trebuchet MS" panose="020B0703020202090204"/>
              </a:rPr>
              <a:t> </a:t>
            </a:r>
            <a:r>
              <a:rPr lang="en-US" sz="1802" spc="-36" dirty="0" err="1">
                <a:solidFill>
                  <a:srgbClr val="1D1D1B"/>
                </a:solidFill>
                <a:latin typeface="Trebuchet MS" panose="020B0703020202090204"/>
              </a:rPr>
              <a:t>géante</a:t>
            </a:r>
            <a:r>
              <a:rPr lang="en-US" sz="1802" spc="-36" dirty="0">
                <a:solidFill>
                  <a:srgbClr val="1D1D1B"/>
                </a:solidFill>
                <a:latin typeface="Trebuchet MS" panose="020B0703020202090204"/>
              </a:rPr>
              <a:t> de Shepard Fairey qui orne le côté de l'</a:t>
            </a:r>
            <a:r>
              <a:rPr lang="en-US" sz="1802" spc="-36" dirty="0">
                <a:solidFill>
                  <a:srgbClr val="1D1D1B"/>
                </a:solidFill>
                <a:latin typeface="Trebuchet MS" panose="020B0703020202090204"/>
                <a:hlinkClick r:id="rId2"/>
              </a:rPr>
              <a:t>hôtel Line </a:t>
            </a:r>
            <a:r>
              <a:rPr lang="en-US" sz="1802" spc="-36" dirty="0">
                <a:solidFill>
                  <a:srgbClr val="1D1D1B"/>
                </a:solidFill>
                <a:latin typeface="Trebuchet MS" panose="020B0703020202090204"/>
              </a:rPr>
              <a:t>à Los Angeles </a:t>
            </a:r>
            <a:r>
              <a:rPr lang="en-US" sz="1802" spc="-36" dirty="0" err="1">
                <a:solidFill>
                  <a:srgbClr val="1D1D1B"/>
                </a:solidFill>
                <a:latin typeface="Trebuchet MS" panose="020B0703020202090204"/>
              </a:rPr>
              <a:t>jusqu’à</a:t>
            </a:r>
            <a:r>
              <a:rPr lang="en-US" sz="1802" spc="-36" dirty="0">
                <a:solidFill>
                  <a:srgbClr val="1D1D1B"/>
                </a:solidFill>
                <a:latin typeface="Trebuchet MS" panose="020B0703020202090204"/>
              </a:rPr>
              <a:t> Melbourne, en Australie, où </a:t>
            </a:r>
            <a:r>
              <a:rPr lang="en-US" sz="1802" spc="-36" dirty="0" err="1">
                <a:solidFill>
                  <a:srgbClr val="1D1D1B"/>
                </a:solidFill>
                <a:latin typeface="Trebuchet MS" panose="020B0703020202090204"/>
              </a:rPr>
              <a:t>une</a:t>
            </a:r>
            <a:r>
              <a:rPr lang="en-US" sz="1802" spc="-36" dirty="0">
                <a:solidFill>
                  <a:srgbClr val="1D1D1B"/>
                </a:solidFill>
                <a:latin typeface="Trebuchet MS" panose="020B0703020202090204"/>
              </a:rPr>
              <a:t> </a:t>
            </a:r>
            <a:r>
              <a:rPr lang="en-US" sz="1802" spc="-36" dirty="0" err="1">
                <a:solidFill>
                  <a:srgbClr val="1D1D1B"/>
                </a:solidFill>
                <a:latin typeface="Trebuchet MS" panose="020B0703020202090204"/>
              </a:rPr>
              <a:t>entreprise</a:t>
            </a:r>
            <a:r>
              <a:rPr lang="en-US" sz="1802" spc="-36" dirty="0">
                <a:solidFill>
                  <a:srgbClr val="1D1D1B"/>
                </a:solidFill>
                <a:latin typeface="Trebuchet MS" panose="020B0703020202090204"/>
              </a:rPr>
              <a:t> a </a:t>
            </a:r>
            <a:r>
              <a:rPr lang="en-US" sz="1802" spc="-36" dirty="0" err="1">
                <a:solidFill>
                  <a:srgbClr val="1D1D1B"/>
                </a:solidFill>
                <a:latin typeface="Trebuchet MS" panose="020B0703020202090204"/>
              </a:rPr>
              <a:t>engagé</a:t>
            </a:r>
            <a:r>
              <a:rPr lang="en-US" sz="1802" spc="-36" dirty="0">
                <a:solidFill>
                  <a:srgbClr val="1D1D1B"/>
                </a:solidFill>
                <a:latin typeface="Trebuchet MS" panose="020B0703020202090204"/>
              </a:rPr>
              <a:t> un Street Artist pour </a:t>
            </a:r>
            <a:r>
              <a:rPr lang="en-US" sz="1802" spc="-36" dirty="0" err="1">
                <a:solidFill>
                  <a:srgbClr val="1D1D1B"/>
                </a:solidFill>
                <a:latin typeface="Trebuchet MS" panose="020B0703020202090204"/>
              </a:rPr>
              <a:t>une</a:t>
            </a:r>
            <a:r>
              <a:rPr lang="en-US" sz="1802" spc="-36" dirty="0">
                <a:solidFill>
                  <a:srgbClr val="1D1D1B"/>
                </a:solidFill>
                <a:latin typeface="Trebuchet MS" panose="020B0703020202090204"/>
              </a:rPr>
              <a:t> fête de quartier </a:t>
            </a:r>
            <a:r>
              <a:rPr lang="en-US" sz="1802" spc="-36" dirty="0" err="1">
                <a:solidFill>
                  <a:srgbClr val="1D1D1B"/>
                </a:solidFill>
                <a:latin typeface="Trebuchet MS" panose="020B0703020202090204"/>
              </a:rPr>
              <a:t>qu’elle</a:t>
            </a:r>
            <a:r>
              <a:rPr lang="en-US" sz="1802" spc="-36" dirty="0">
                <a:solidFill>
                  <a:srgbClr val="1D1D1B"/>
                </a:solidFill>
                <a:latin typeface="Trebuchet MS" panose="020B0703020202090204"/>
              </a:rPr>
              <a:t> </a:t>
            </a:r>
            <a:r>
              <a:rPr lang="en-US" sz="1802" spc="-36" dirty="0" err="1">
                <a:solidFill>
                  <a:srgbClr val="1D1D1B"/>
                </a:solidFill>
                <a:latin typeface="Trebuchet MS" panose="020B0703020202090204"/>
              </a:rPr>
              <a:t>organisée</a:t>
            </a:r>
            <a:r>
              <a:rPr lang="en-US" sz="1802" spc="-36" dirty="0">
                <a:solidFill>
                  <a:srgbClr val="1D1D1B"/>
                </a:solidFill>
                <a:latin typeface="Trebuchet MS" panose="020B0703020202090204"/>
              </a:rPr>
              <a:t> </a:t>
            </a:r>
            <a:r>
              <a:rPr lang="en-US" sz="1802" spc="-36" dirty="0" err="1">
                <a:solidFill>
                  <a:srgbClr val="1D1D1B"/>
                </a:solidFill>
                <a:latin typeface="Trebuchet MS" panose="020B0703020202090204"/>
              </a:rPr>
              <a:t>l'automne</a:t>
            </a:r>
            <a:r>
              <a:rPr lang="en-US" sz="1802" spc="-36" dirty="0">
                <a:solidFill>
                  <a:srgbClr val="1D1D1B"/>
                </a:solidFill>
                <a:latin typeface="Trebuchet MS" panose="020B0703020202090204"/>
              </a:rPr>
              <a:t> dernier, le Street Art a été de plus en plus utilisé ces dernières années à des fins de promotion et de profit. </a:t>
            </a:r>
            <a:endParaRPr sz="1802" spc="-36" dirty="0">
              <a:solidFill>
                <a:srgbClr val="1D1D1B"/>
              </a:solidFill>
              <a:latin typeface="Trebuchet MS" panose="020B0703020202090204"/>
            </a:endParaRPr>
          </a:p>
        </p:txBody>
      </p:sp>
      <p:sp>
        <p:nvSpPr>
          <p:cNvPr id="6" name="object 6"/>
          <p:cNvSpPr txBox="1">
            <a:spLocks noGrp="1"/>
          </p:cNvSpPr>
          <p:nvPr>
            <p:ph type="title"/>
          </p:nvPr>
        </p:nvSpPr>
        <p:spPr>
          <a:xfrm>
            <a:off x="1138772" y="917616"/>
            <a:ext cx="3048635" cy="566374"/>
          </a:xfrm>
          <a:prstGeom prst="rect">
            <a:avLst/>
          </a:prstGeom>
        </p:spPr>
        <p:txBody>
          <a:bodyPr vert="horz" wrap="square" lIns="0" tIns="12700" rIns="0" bIns="0" rtlCol="0" anchor="ctr">
            <a:spAutoFit/>
          </a:bodyPr>
          <a:lstStyle/>
          <a:p>
            <a:pPr marL="12954">
              <a:lnSpc>
                <a:spcPct val="100000"/>
              </a:lnSpc>
              <a:spcBef>
                <a:spcPts val="102"/>
              </a:spcBef>
            </a:pPr>
            <a:r>
              <a:rPr lang="fr-FR" sz="3597" spc="-15" dirty="0">
                <a:solidFill>
                  <a:srgbClr val="1D1D1B"/>
                </a:solidFill>
                <a:latin typeface="Trebuchet MS" panose="020B0703020202090204"/>
                <a:cs typeface="Trebuchet MS" panose="020B0703020202090204"/>
              </a:rPr>
              <a:t>Street Culture</a:t>
            </a:r>
            <a:endParaRPr sz="3597" dirty="0">
              <a:latin typeface="Trebuchet MS" panose="020B0703020202090204"/>
              <a:cs typeface="Trebuchet MS" panose="020B0703020202090204"/>
            </a:endParaRPr>
          </a:p>
        </p:txBody>
      </p:sp>
      <p:sp>
        <p:nvSpPr>
          <p:cNvPr id="8" name="object 8"/>
          <p:cNvSpPr txBox="1"/>
          <p:nvPr/>
        </p:nvSpPr>
        <p:spPr>
          <a:xfrm>
            <a:off x="1138769" y="1431937"/>
            <a:ext cx="3751040" cy="2711255"/>
          </a:xfrm>
          <a:prstGeom prst="rect">
            <a:avLst/>
          </a:prstGeom>
        </p:spPr>
        <p:txBody>
          <a:bodyPr vert="horz" wrap="square" lIns="0" tIns="12700" rIns="0" bIns="0" rtlCol="0">
            <a:spAutoFit/>
          </a:bodyPr>
          <a:lstStyle/>
          <a:p>
            <a:pPr marL="12954">
              <a:spcBef>
                <a:spcPts val="102"/>
              </a:spcBef>
            </a:pPr>
            <a:r>
              <a:rPr sz="2403" i="1" spc="-110" dirty="0">
                <a:solidFill>
                  <a:srgbClr val="1D1D1B"/>
                </a:solidFill>
                <a:latin typeface="Arial" panose="020B0604020202090204"/>
                <a:cs typeface="Arial" panose="020B0604020202090204"/>
              </a:rPr>
              <a:t>l'entrepreneuriat </a:t>
            </a:r>
            <a:r>
              <a:rPr sz="2403" i="1" spc="20" dirty="0">
                <a:solidFill>
                  <a:srgbClr val="1D1D1B"/>
                </a:solidFill>
                <a:latin typeface="Arial" panose="020B0604020202090204"/>
                <a:cs typeface="Arial" panose="020B0604020202090204"/>
              </a:rPr>
              <a:t>pour les </a:t>
            </a:r>
            <a:r>
              <a:rPr sz="2403" i="1" spc="-15" dirty="0">
                <a:solidFill>
                  <a:srgbClr val="1D1D1B"/>
                </a:solidFill>
                <a:latin typeface="Arial" panose="020B0604020202090204"/>
                <a:cs typeface="Arial" panose="020B0604020202090204"/>
              </a:rPr>
              <a:t>jeunes</a:t>
            </a:r>
            <a:endParaRPr sz="2403" dirty="0">
              <a:latin typeface="Arial" panose="020B0604020202090204"/>
              <a:cs typeface="Arial" panose="020B0604020202090204"/>
            </a:endParaRPr>
          </a:p>
          <a:p>
            <a:pPr marL="12700" marR="5080">
              <a:lnSpc>
                <a:spcPct val="100000"/>
              </a:lnSpc>
              <a:spcBef>
                <a:spcPts val="2290"/>
              </a:spcBef>
            </a:pPr>
            <a:r>
              <a:rPr lang="fr-FR" spc="-70" dirty="0">
                <a:solidFill>
                  <a:srgbClr val="1D1D1B"/>
                </a:solidFill>
                <a:latin typeface="Trebuchet MS" panose="020B0703020202090204"/>
                <a:cs typeface="Trebuchet MS" panose="020B0703020202090204"/>
              </a:rPr>
              <a:t>Cet </a:t>
            </a:r>
            <a:r>
              <a:rPr lang="fr-FR" spc="-60" dirty="0">
                <a:solidFill>
                  <a:srgbClr val="1D1D1B"/>
                </a:solidFill>
                <a:latin typeface="Trebuchet MS" panose="020B0703020202090204"/>
                <a:cs typeface="Trebuchet MS" panose="020B0703020202090204"/>
              </a:rPr>
              <a:t>ensemble </a:t>
            </a:r>
            <a:r>
              <a:rPr lang="fr-FR" spc="-20" dirty="0">
                <a:solidFill>
                  <a:srgbClr val="1D1D1B"/>
                </a:solidFill>
                <a:latin typeface="Trebuchet MS" panose="020B0703020202090204"/>
                <a:cs typeface="Trebuchet MS" panose="020B0703020202090204"/>
              </a:rPr>
              <a:t>de </a:t>
            </a:r>
            <a:r>
              <a:rPr lang="fr-FR" spc="-30" dirty="0">
                <a:solidFill>
                  <a:srgbClr val="1D1D1B"/>
                </a:solidFill>
                <a:latin typeface="Trebuchet MS" panose="020B0703020202090204"/>
                <a:cs typeface="Trebuchet MS" panose="020B0703020202090204"/>
              </a:rPr>
              <a:t>modules </a:t>
            </a:r>
            <a:r>
              <a:rPr lang="fr-FR" spc="-45" dirty="0">
                <a:solidFill>
                  <a:srgbClr val="1D1D1B"/>
                </a:solidFill>
                <a:latin typeface="Trebuchet MS" panose="020B0703020202090204"/>
                <a:cs typeface="Trebuchet MS" panose="020B0703020202090204"/>
              </a:rPr>
              <a:t>propose des </a:t>
            </a:r>
            <a:r>
              <a:rPr lang="fr-FR" spc="-60" dirty="0">
                <a:solidFill>
                  <a:srgbClr val="1D1D1B"/>
                </a:solidFill>
                <a:latin typeface="Trebuchet MS" panose="020B0703020202090204"/>
                <a:cs typeface="Trebuchet MS" panose="020B0703020202090204"/>
              </a:rPr>
              <a:t>ressources de </a:t>
            </a:r>
            <a:r>
              <a:rPr lang="fr-FR" spc="-40" dirty="0">
                <a:solidFill>
                  <a:srgbClr val="1D1D1B"/>
                </a:solidFill>
                <a:latin typeface="Trebuchet MS" panose="020B0703020202090204"/>
                <a:cs typeface="Trebuchet MS" panose="020B0703020202090204"/>
              </a:rPr>
              <a:t>formation </a:t>
            </a:r>
            <a:r>
              <a:rPr lang="fr-FR" spc="-65" dirty="0">
                <a:solidFill>
                  <a:srgbClr val="1D1D1B"/>
                </a:solidFill>
                <a:latin typeface="Trebuchet MS" panose="020B0703020202090204"/>
                <a:cs typeface="Trebuchet MS" panose="020B0703020202090204"/>
              </a:rPr>
              <a:t>précieuses </a:t>
            </a:r>
            <a:r>
              <a:rPr lang="fr-FR" spc="-45" dirty="0">
                <a:solidFill>
                  <a:srgbClr val="1D1D1B"/>
                </a:solidFill>
                <a:latin typeface="Trebuchet MS" panose="020B0703020202090204"/>
                <a:cs typeface="Trebuchet MS" panose="020B0703020202090204"/>
              </a:rPr>
              <a:t>au regard de leur potentiel à </a:t>
            </a:r>
            <a:r>
              <a:rPr lang="fr-FR" spc="-15" dirty="0">
                <a:solidFill>
                  <a:srgbClr val="1D1D1B"/>
                </a:solidFill>
                <a:latin typeface="Trebuchet MS" panose="020B0703020202090204"/>
                <a:cs typeface="Trebuchet MS" panose="020B0703020202090204"/>
              </a:rPr>
              <a:t>développer </a:t>
            </a:r>
            <a:r>
              <a:rPr lang="fr-FR" spc="-50" dirty="0">
                <a:solidFill>
                  <a:srgbClr val="1D1D1B"/>
                </a:solidFill>
                <a:latin typeface="Trebuchet MS" panose="020B0703020202090204"/>
                <a:cs typeface="Trebuchet MS" panose="020B0703020202090204"/>
              </a:rPr>
              <a:t>les </a:t>
            </a:r>
            <a:r>
              <a:rPr lang="fr-FR" spc="-75" dirty="0">
                <a:solidFill>
                  <a:srgbClr val="1D1D1B"/>
                </a:solidFill>
                <a:latin typeface="Trebuchet MS" panose="020B0703020202090204"/>
                <a:cs typeface="Trebuchet MS" panose="020B0703020202090204"/>
              </a:rPr>
              <a:t>compétences </a:t>
            </a:r>
            <a:r>
              <a:rPr lang="fr-FR" spc="-45" dirty="0">
                <a:solidFill>
                  <a:srgbClr val="1D1D1B"/>
                </a:solidFill>
                <a:latin typeface="Trebuchet MS" panose="020B0703020202090204"/>
                <a:cs typeface="Trebuchet MS" panose="020B0703020202090204"/>
              </a:rPr>
              <a:t>des personnes </a:t>
            </a:r>
            <a:r>
              <a:rPr lang="fr-FR" spc="-60" dirty="0">
                <a:solidFill>
                  <a:srgbClr val="1D1D1B"/>
                </a:solidFill>
                <a:latin typeface="Trebuchet MS" panose="020B0703020202090204"/>
                <a:cs typeface="Trebuchet MS" panose="020B0703020202090204"/>
              </a:rPr>
              <a:t>exclues </a:t>
            </a:r>
            <a:r>
              <a:rPr lang="fr-FR" spc="-40" dirty="0">
                <a:solidFill>
                  <a:srgbClr val="1D1D1B"/>
                </a:solidFill>
                <a:latin typeface="Trebuchet MS" panose="020B0703020202090204"/>
                <a:cs typeface="Trebuchet MS" panose="020B0703020202090204"/>
              </a:rPr>
              <a:t>de l'</a:t>
            </a:r>
            <a:r>
              <a:rPr lang="fr-FR" spc="-50" dirty="0">
                <a:solidFill>
                  <a:srgbClr val="1D1D1B"/>
                </a:solidFill>
                <a:latin typeface="Trebuchet MS" panose="020B0703020202090204"/>
                <a:cs typeface="Trebuchet MS" panose="020B0703020202090204"/>
              </a:rPr>
              <a:t>éducation </a:t>
            </a:r>
            <a:r>
              <a:rPr lang="fr-FR" spc="-55" dirty="0">
                <a:solidFill>
                  <a:srgbClr val="1D1D1B"/>
                </a:solidFill>
                <a:latin typeface="Trebuchet MS" panose="020B0703020202090204"/>
                <a:cs typeface="Trebuchet MS" panose="020B0703020202090204"/>
              </a:rPr>
              <a:t>formelle </a:t>
            </a:r>
            <a:r>
              <a:rPr lang="fr-FR" spc="-35" dirty="0">
                <a:solidFill>
                  <a:srgbClr val="1D1D1B"/>
                </a:solidFill>
                <a:latin typeface="Trebuchet MS" panose="020B0703020202090204"/>
                <a:cs typeface="Trebuchet MS" panose="020B0703020202090204"/>
              </a:rPr>
              <a:t>ou </a:t>
            </a:r>
            <a:r>
              <a:rPr lang="fr-FR" spc="-90" dirty="0">
                <a:solidFill>
                  <a:srgbClr val="1D1D1B"/>
                </a:solidFill>
                <a:latin typeface="Trebuchet MS" panose="020B0703020202090204"/>
                <a:cs typeface="Trebuchet MS" panose="020B0703020202090204"/>
              </a:rPr>
              <a:t>professionnelle</a:t>
            </a:r>
            <a:r>
              <a:rPr lang="fr-FR" spc="-50" dirty="0">
                <a:solidFill>
                  <a:srgbClr val="1D1D1B"/>
                </a:solidFill>
                <a:latin typeface="Trebuchet MS" panose="020B0703020202090204"/>
                <a:cs typeface="Trebuchet MS" panose="020B0703020202090204"/>
              </a:rPr>
              <a:t>.</a:t>
            </a:r>
            <a:endParaRPr lang="fr-FR" dirty="0">
              <a:latin typeface="Trebuchet MS" panose="020B0703020202090204"/>
              <a:cs typeface="Trebuchet MS" panose="020B0703020202090204"/>
            </a:endParaRPr>
          </a:p>
        </p:txBody>
      </p:sp>
      <p:sp>
        <p:nvSpPr>
          <p:cNvPr id="9" name="object 9"/>
          <p:cNvSpPr txBox="1"/>
          <p:nvPr/>
        </p:nvSpPr>
        <p:spPr>
          <a:xfrm>
            <a:off x="1138771" y="4283535"/>
            <a:ext cx="3505835" cy="3059812"/>
          </a:xfrm>
          <a:prstGeom prst="rect">
            <a:avLst/>
          </a:prstGeom>
        </p:spPr>
        <p:txBody>
          <a:bodyPr vert="horz" wrap="square" lIns="0" tIns="12700" rIns="0" bIns="0" rtlCol="0">
            <a:spAutoFit/>
          </a:bodyPr>
          <a:lstStyle/>
          <a:p>
            <a:pPr marL="12700" marR="5080">
              <a:lnSpc>
                <a:spcPct val="100000"/>
              </a:lnSpc>
              <a:spcBef>
                <a:spcPts val="100"/>
              </a:spcBef>
            </a:pPr>
            <a:r>
              <a:rPr lang="fr-FR" spc="-45" dirty="0">
                <a:solidFill>
                  <a:srgbClr val="FFFFFF"/>
                </a:solidFill>
                <a:latin typeface="Trebuchet MS" panose="020B0703020202090204"/>
                <a:cs typeface="Trebuchet MS" panose="020B0703020202090204"/>
              </a:rPr>
              <a:t>En </a:t>
            </a:r>
            <a:r>
              <a:rPr lang="fr-FR" spc="-90" dirty="0">
                <a:solidFill>
                  <a:srgbClr val="FFFFFF"/>
                </a:solidFill>
                <a:latin typeface="Trebuchet MS" panose="020B0703020202090204"/>
                <a:cs typeface="Trebuchet MS" panose="020B0703020202090204"/>
              </a:rPr>
              <a:t>France, en </a:t>
            </a:r>
            <a:r>
              <a:rPr lang="fr-FR" spc="-60" dirty="0">
                <a:solidFill>
                  <a:srgbClr val="FFFFFF"/>
                </a:solidFill>
                <a:latin typeface="Trebuchet MS" panose="020B0703020202090204"/>
                <a:cs typeface="Trebuchet MS" panose="020B0703020202090204"/>
              </a:rPr>
              <a:t>Pologne, au </a:t>
            </a:r>
            <a:r>
              <a:rPr lang="fr-FR" spc="-55" dirty="0">
                <a:solidFill>
                  <a:srgbClr val="FFFFFF"/>
                </a:solidFill>
                <a:latin typeface="Trebuchet MS" panose="020B0703020202090204"/>
                <a:cs typeface="Trebuchet MS" panose="020B0703020202090204"/>
              </a:rPr>
              <a:t>Portugal, en </a:t>
            </a:r>
            <a:r>
              <a:rPr lang="fr-FR" spc="-80" dirty="0">
                <a:solidFill>
                  <a:srgbClr val="FFFFFF"/>
                </a:solidFill>
                <a:latin typeface="Trebuchet MS" panose="020B0703020202090204"/>
                <a:cs typeface="Trebuchet MS" panose="020B0703020202090204"/>
              </a:rPr>
              <a:t>Irlande, au </a:t>
            </a:r>
            <a:r>
              <a:rPr lang="fr-FR" spc="10" dirty="0">
                <a:solidFill>
                  <a:srgbClr val="FFFFFF"/>
                </a:solidFill>
                <a:latin typeface="Trebuchet MS" panose="020B0703020202090204"/>
                <a:cs typeface="Trebuchet MS" panose="020B0703020202090204"/>
              </a:rPr>
              <a:t>Royaume-Uni </a:t>
            </a:r>
            <a:r>
              <a:rPr lang="fr-FR" spc="-15" dirty="0">
                <a:solidFill>
                  <a:srgbClr val="FFFFFF"/>
                </a:solidFill>
                <a:latin typeface="Trebuchet MS" panose="020B0703020202090204"/>
                <a:cs typeface="Trebuchet MS" panose="020B0703020202090204"/>
              </a:rPr>
              <a:t>et en </a:t>
            </a:r>
            <a:r>
              <a:rPr lang="fr-FR" spc="-80" dirty="0">
                <a:solidFill>
                  <a:srgbClr val="FFFFFF"/>
                </a:solidFill>
                <a:latin typeface="Trebuchet MS" panose="020B0703020202090204"/>
                <a:cs typeface="Trebuchet MS" panose="020B0703020202090204"/>
              </a:rPr>
              <a:t>Grèce, </a:t>
            </a:r>
            <a:r>
              <a:rPr lang="fr-FR" spc="-85" dirty="0">
                <a:solidFill>
                  <a:srgbClr val="FFFFFF"/>
                </a:solidFill>
                <a:latin typeface="Trebuchet MS" panose="020B0703020202090204"/>
                <a:cs typeface="Trebuchet MS" panose="020B0703020202090204"/>
              </a:rPr>
              <a:t>des </a:t>
            </a:r>
            <a:r>
              <a:rPr lang="fr-FR" spc="-80" dirty="0">
                <a:solidFill>
                  <a:srgbClr val="FFFFFF"/>
                </a:solidFill>
                <a:latin typeface="Trebuchet MS" panose="020B0703020202090204"/>
                <a:cs typeface="Trebuchet MS" panose="020B0703020202090204"/>
              </a:rPr>
              <a:t>artistes, des </a:t>
            </a:r>
            <a:r>
              <a:rPr lang="fr-FR" spc="-50" dirty="0">
                <a:solidFill>
                  <a:srgbClr val="FFFFFF"/>
                </a:solidFill>
                <a:latin typeface="Trebuchet MS" panose="020B0703020202090204"/>
                <a:cs typeface="Trebuchet MS" panose="020B0703020202090204"/>
              </a:rPr>
              <a:t>associations, des </a:t>
            </a:r>
            <a:r>
              <a:rPr lang="fr-FR" spc="-85" dirty="0">
                <a:solidFill>
                  <a:srgbClr val="FFFFFF"/>
                </a:solidFill>
                <a:latin typeface="Trebuchet MS" panose="020B0703020202090204"/>
                <a:cs typeface="Trebuchet MS" panose="020B0703020202090204"/>
              </a:rPr>
              <a:t>festivals, des </a:t>
            </a:r>
            <a:r>
              <a:rPr lang="fr-FR" spc="-45" dirty="0">
                <a:solidFill>
                  <a:srgbClr val="FFFFFF"/>
                </a:solidFill>
                <a:latin typeface="Trebuchet MS" panose="020B0703020202090204"/>
                <a:cs typeface="Trebuchet MS" panose="020B0703020202090204"/>
              </a:rPr>
              <a:t>institutions </a:t>
            </a:r>
            <a:r>
              <a:rPr lang="fr-FR" spc="-55" dirty="0">
                <a:solidFill>
                  <a:srgbClr val="FFFFFF"/>
                </a:solidFill>
                <a:latin typeface="Trebuchet MS" panose="020B0703020202090204"/>
                <a:cs typeface="Trebuchet MS" panose="020B0703020202090204"/>
              </a:rPr>
              <a:t>publiques </a:t>
            </a:r>
            <a:r>
              <a:rPr lang="fr-FR" spc="-15" dirty="0">
                <a:solidFill>
                  <a:srgbClr val="FFFFFF"/>
                </a:solidFill>
                <a:latin typeface="Trebuchet MS" panose="020B0703020202090204"/>
                <a:cs typeface="Trebuchet MS" panose="020B0703020202090204"/>
              </a:rPr>
              <a:t>et des </a:t>
            </a:r>
            <a:r>
              <a:rPr lang="fr-FR" spc="-55" dirty="0">
                <a:solidFill>
                  <a:srgbClr val="FFFFFF"/>
                </a:solidFill>
                <a:latin typeface="Trebuchet MS" panose="020B0703020202090204"/>
                <a:cs typeface="Trebuchet MS" panose="020B0703020202090204"/>
              </a:rPr>
              <a:t>structures </a:t>
            </a:r>
            <a:r>
              <a:rPr lang="fr-FR" spc="-70" dirty="0">
                <a:solidFill>
                  <a:srgbClr val="FFFFFF"/>
                </a:solidFill>
                <a:latin typeface="Trebuchet MS" panose="020B0703020202090204"/>
                <a:cs typeface="Trebuchet MS" panose="020B0703020202090204"/>
              </a:rPr>
              <a:t>privées </a:t>
            </a:r>
            <a:r>
              <a:rPr lang="fr-FR" spc="-5" dirty="0">
                <a:solidFill>
                  <a:srgbClr val="FFFFFF"/>
                </a:solidFill>
                <a:latin typeface="Trebuchet MS" panose="020B0703020202090204"/>
                <a:cs typeface="Trebuchet MS" panose="020B0703020202090204"/>
              </a:rPr>
              <a:t>travaillent </a:t>
            </a:r>
            <a:r>
              <a:rPr lang="fr-FR" spc="-25" dirty="0">
                <a:solidFill>
                  <a:srgbClr val="FFFFFF"/>
                </a:solidFill>
                <a:latin typeface="Trebuchet MS" panose="020B0703020202090204"/>
                <a:cs typeface="Trebuchet MS" panose="020B0703020202090204"/>
              </a:rPr>
              <a:t>avec passion </a:t>
            </a:r>
            <a:r>
              <a:rPr lang="fr-FR" spc="-15" dirty="0">
                <a:solidFill>
                  <a:srgbClr val="FFFFFF"/>
                </a:solidFill>
                <a:latin typeface="Trebuchet MS" panose="020B0703020202090204"/>
                <a:cs typeface="Trebuchet MS" panose="020B0703020202090204"/>
              </a:rPr>
              <a:t>et </a:t>
            </a:r>
            <a:r>
              <a:rPr lang="fr-FR" spc="-55" dirty="0">
                <a:solidFill>
                  <a:srgbClr val="FFFFFF"/>
                </a:solidFill>
                <a:latin typeface="Trebuchet MS" panose="020B0703020202090204"/>
                <a:cs typeface="Trebuchet MS" panose="020B0703020202090204"/>
              </a:rPr>
              <a:t>in- </a:t>
            </a:r>
            <a:r>
              <a:rPr lang="fr-FR" spc="-30" dirty="0">
                <a:solidFill>
                  <a:srgbClr val="FFFFFF"/>
                </a:solidFill>
                <a:latin typeface="Trebuchet MS" panose="020B0703020202090204"/>
                <a:cs typeface="Trebuchet MS" panose="020B0703020202090204"/>
              </a:rPr>
              <a:t>ventent de </a:t>
            </a:r>
            <a:r>
              <a:rPr lang="fr-FR" spc="-5" dirty="0">
                <a:solidFill>
                  <a:srgbClr val="FFFFFF"/>
                </a:solidFill>
                <a:latin typeface="Trebuchet MS" panose="020B0703020202090204"/>
                <a:cs typeface="Trebuchet MS" panose="020B0703020202090204"/>
              </a:rPr>
              <a:t>nouvelles </a:t>
            </a:r>
            <a:r>
              <a:rPr lang="fr-FR" spc="-30" dirty="0">
                <a:solidFill>
                  <a:srgbClr val="FFFFFF"/>
                </a:solidFill>
                <a:latin typeface="Trebuchet MS" panose="020B0703020202090204"/>
                <a:cs typeface="Trebuchet MS" panose="020B0703020202090204"/>
              </a:rPr>
              <a:t>façons </a:t>
            </a:r>
            <a:r>
              <a:rPr lang="fr-FR" spc="-20" dirty="0">
                <a:solidFill>
                  <a:srgbClr val="FFFFFF"/>
                </a:solidFill>
                <a:latin typeface="Trebuchet MS" panose="020B0703020202090204"/>
                <a:cs typeface="Trebuchet MS" panose="020B0703020202090204"/>
              </a:rPr>
              <a:t>de </a:t>
            </a:r>
            <a:r>
              <a:rPr lang="fr-FR" spc="-5" dirty="0">
                <a:solidFill>
                  <a:srgbClr val="FFFFFF"/>
                </a:solidFill>
                <a:latin typeface="Trebuchet MS" panose="020B0703020202090204"/>
                <a:cs typeface="Trebuchet MS" panose="020B0703020202090204"/>
              </a:rPr>
              <a:t>travailler </a:t>
            </a:r>
            <a:r>
              <a:rPr lang="fr-FR" spc="-25" dirty="0">
                <a:solidFill>
                  <a:srgbClr val="FFFFFF"/>
                </a:solidFill>
                <a:latin typeface="Trebuchet MS" panose="020B0703020202090204"/>
                <a:cs typeface="Trebuchet MS" panose="020B0703020202090204"/>
              </a:rPr>
              <a:t>avec des </a:t>
            </a:r>
            <a:r>
              <a:rPr lang="fr-FR" spc="-60" dirty="0">
                <a:solidFill>
                  <a:srgbClr val="FFFFFF"/>
                </a:solidFill>
                <a:latin typeface="Trebuchet MS" panose="020B0703020202090204"/>
                <a:cs typeface="Trebuchet MS" panose="020B0703020202090204"/>
              </a:rPr>
              <a:t>personnes </a:t>
            </a:r>
            <a:r>
              <a:rPr lang="fr-FR" spc="-90" dirty="0">
                <a:solidFill>
                  <a:srgbClr val="FFFFFF"/>
                </a:solidFill>
                <a:latin typeface="Trebuchet MS" panose="020B0703020202090204"/>
                <a:cs typeface="Trebuchet MS" panose="020B0703020202090204"/>
              </a:rPr>
              <a:t>très </a:t>
            </a:r>
            <a:r>
              <a:rPr lang="fr-FR" spc="-45" dirty="0">
                <a:solidFill>
                  <a:srgbClr val="FFFFFF"/>
                </a:solidFill>
                <a:latin typeface="Trebuchet MS" panose="020B0703020202090204"/>
                <a:cs typeface="Trebuchet MS" panose="020B0703020202090204"/>
              </a:rPr>
              <a:t>différentes</a:t>
            </a:r>
            <a:r>
              <a:rPr lang="fr-FR" spc="-60" dirty="0">
                <a:solidFill>
                  <a:srgbClr val="FFFFFF"/>
                </a:solidFill>
                <a:latin typeface="Trebuchet MS" panose="020B0703020202090204"/>
                <a:cs typeface="Trebuchet MS" panose="020B0703020202090204"/>
              </a:rPr>
              <a:t>, </a:t>
            </a:r>
            <a:r>
              <a:rPr lang="fr-FR" spc="-25" dirty="0">
                <a:solidFill>
                  <a:srgbClr val="FFFFFF"/>
                </a:solidFill>
                <a:latin typeface="Trebuchet MS" panose="020B0703020202090204"/>
                <a:cs typeface="Trebuchet MS" panose="020B0703020202090204"/>
              </a:rPr>
              <a:t>en mettant l</a:t>
            </a:r>
            <a:r>
              <a:rPr lang="fr-FR" spc="-35" dirty="0">
                <a:solidFill>
                  <a:srgbClr val="FFFFFF"/>
                </a:solidFill>
                <a:latin typeface="Trebuchet MS" panose="020B0703020202090204"/>
                <a:cs typeface="Trebuchet MS" panose="020B0703020202090204"/>
              </a:rPr>
              <a:t>'</a:t>
            </a:r>
            <a:r>
              <a:rPr lang="fr-FR" spc="-30" dirty="0">
                <a:solidFill>
                  <a:srgbClr val="FFFFFF"/>
                </a:solidFill>
                <a:latin typeface="Trebuchet MS" panose="020B0703020202090204"/>
                <a:cs typeface="Trebuchet MS" panose="020B0703020202090204"/>
              </a:rPr>
              <a:t>accent sur </a:t>
            </a:r>
            <a:r>
              <a:rPr lang="fr-FR" spc="25" dirty="0">
                <a:solidFill>
                  <a:srgbClr val="FFFFFF"/>
                </a:solidFill>
                <a:latin typeface="Trebuchet MS" panose="020B0703020202090204"/>
                <a:cs typeface="Trebuchet MS" panose="020B0703020202090204"/>
              </a:rPr>
              <a:t>l’inclusion économique</a:t>
            </a:r>
            <a:r>
              <a:rPr lang="fr-FR" spc="-40" dirty="0">
                <a:solidFill>
                  <a:srgbClr val="FFFFFF"/>
                </a:solidFill>
                <a:latin typeface="Trebuchet MS" panose="020B0703020202090204"/>
                <a:cs typeface="Trebuchet MS" panose="020B0703020202090204"/>
              </a:rPr>
              <a:t> </a:t>
            </a:r>
            <a:r>
              <a:rPr lang="fr-FR" spc="-15" dirty="0">
                <a:solidFill>
                  <a:srgbClr val="FFFFFF"/>
                </a:solidFill>
                <a:latin typeface="Trebuchet MS" panose="020B0703020202090204"/>
                <a:cs typeface="Trebuchet MS" panose="020B0703020202090204"/>
              </a:rPr>
              <a:t>et </a:t>
            </a:r>
            <a:r>
              <a:rPr lang="fr-FR" spc="-65" dirty="0">
                <a:solidFill>
                  <a:srgbClr val="FFFFFF"/>
                </a:solidFill>
                <a:latin typeface="Trebuchet MS" panose="020B0703020202090204"/>
                <a:cs typeface="Trebuchet MS" panose="020B0703020202090204"/>
              </a:rPr>
              <a:t>sociale</a:t>
            </a:r>
            <a:r>
              <a:rPr lang="fr-FR" spc="-55" dirty="0">
                <a:solidFill>
                  <a:srgbClr val="FFFFFF"/>
                </a:solidFill>
                <a:latin typeface="Trebuchet MS" panose="020B0703020202090204"/>
                <a:cs typeface="Trebuchet MS" panose="020B0703020202090204"/>
              </a:rPr>
              <a:t>.</a:t>
            </a:r>
            <a:endParaRPr lang="fr-FR" dirty="0">
              <a:latin typeface="Trebuchet MS" panose="020B0703020202090204"/>
              <a:cs typeface="Trebuchet MS" panose="020B0703020202090204"/>
            </a:endParaRPr>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382" t="1532" r="10336"/>
          <a:stretch>
            <a:fillRect/>
          </a:stretch>
        </p:blipFill>
        <p:spPr bwMode="auto">
          <a:xfrm>
            <a:off x="5762157" y="11243"/>
            <a:ext cx="3161495" cy="4126376"/>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p:cNvSpPr txBox="1"/>
          <p:nvPr/>
        </p:nvSpPr>
        <p:spPr>
          <a:xfrm rot="16200000">
            <a:off x="6942599" y="1904339"/>
            <a:ext cx="4177293" cy="414857"/>
          </a:xfrm>
          <a:prstGeom prst="rect">
            <a:avLst/>
          </a:prstGeom>
          <a:noFill/>
        </p:spPr>
        <p:txBody>
          <a:bodyPr wrap="square">
            <a:spAutoFit/>
          </a:bodyPr>
          <a:lstStyle/>
          <a:p>
            <a:r>
              <a:rPr lang="en-US" sz="1048" dirty="0">
                <a:latin typeface="Trebuchet MS" panose="020B0703020202090204" pitchFamily="34" charset="0"/>
              </a:rPr>
              <a:t>dans www.</a:t>
            </a:r>
            <a:r>
              <a:rPr lang="en-US" sz="1048" dirty="0"/>
              <a:t>street art : 49 exemples incroyables pour vous inspirer | Creative </a:t>
            </a:r>
            <a:r>
              <a:rPr lang="en-US" sz="1048" dirty="0" err="1"/>
              <a:t>Bloq</a:t>
            </a:r>
            <a:endParaRPr lang="pt-PT" sz="1048" dirty="0">
              <a:latin typeface="Trebuchet MS" panose="020B0703020202090204" pitchFamily="34" charset="0"/>
            </a:endParaRPr>
          </a:p>
        </p:txBody>
      </p:sp>
      <p:sp>
        <p:nvSpPr>
          <p:cNvPr id="15" name="CaixaDeTexto 14"/>
          <p:cNvSpPr txBox="1"/>
          <p:nvPr/>
        </p:nvSpPr>
        <p:spPr>
          <a:xfrm rot="16200000">
            <a:off x="4614017" y="2705393"/>
            <a:ext cx="1710840" cy="414857"/>
          </a:xfrm>
          <a:prstGeom prst="rect">
            <a:avLst/>
          </a:prstGeom>
          <a:noFill/>
        </p:spPr>
        <p:txBody>
          <a:bodyPr wrap="square">
            <a:spAutoFit/>
          </a:bodyPr>
          <a:lstStyle/>
          <a:p>
            <a:r>
              <a:rPr lang="pt-PT" sz="1048" dirty="0">
                <a:latin typeface="Trebuchet MS" panose="020B0703020202090204" pitchFamily="34" charset="0"/>
              </a:rPr>
              <a:t>Marches </a:t>
            </a:r>
            <a:r>
              <a:rPr lang="pt-PT" sz="1048" dirty="0" err="1">
                <a:latin typeface="Trebuchet MS" panose="020B0703020202090204" pitchFamily="34" charset="0"/>
              </a:rPr>
              <a:t>carrelées de la </a:t>
            </a:r>
            <a:r>
              <a:rPr lang="pt-PT" sz="1048" dirty="0">
                <a:latin typeface="Trebuchet MS" panose="020B0703020202090204" pitchFamily="34" charset="0"/>
              </a:rPr>
              <a:t>16e </a:t>
            </a:r>
            <a:r>
              <a:rPr lang="pt-PT" sz="1048" dirty="0" err="1">
                <a:latin typeface="Trebuchet MS" panose="020B0703020202090204" pitchFamily="34" charset="0"/>
              </a:rPr>
              <a:t>avenue</a:t>
            </a:r>
          </a:p>
        </p:txBody>
      </p:sp>
    </p:spTree>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TotalTime>
  <Words>2606</Words>
  <Application>Microsoft Macintosh PowerPoint</Application>
  <PresentationFormat>Personnalisé</PresentationFormat>
  <Paragraphs>196</Paragraphs>
  <Slides>34</Slides>
  <Notes>7</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34</vt:i4>
      </vt:variant>
    </vt:vector>
  </HeadingPairs>
  <TitlesOfParts>
    <vt:vector size="45" baseType="lpstr">
      <vt:lpstr>Arial</vt:lpstr>
      <vt:lpstr>Calibri</vt:lpstr>
      <vt:lpstr>Calibri Light</vt:lpstr>
      <vt:lpstr>Circular-Black</vt:lpstr>
      <vt:lpstr>inherit</vt:lpstr>
      <vt:lpstr>Montserrat</vt:lpstr>
      <vt:lpstr>Roboto</vt:lpstr>
      <vt:lpstr>Rubik</vt:lpstr>
      <vt:lpstr>Tiempos Text</vt:lpstr>
      <vt:lpstr>Trebuchet MS</vt:lpstr>
      <vt:lpstr>Thème Office</vt:lpstr>
      <vt:lpstr>Présentation PowerPoint</vt:lpstr>
      <vt:lpstr>Définition &amp; Théorie</vt:lpstr>
      <vt:lpstr>Présentation PowerPoint</vt:lpstr>
      <vt:lpstr>BUSINESS MODEL</vt:lpstr>
      <vt:lpstr>Présentation PowerPoint</vt:lpstr>
      <vt:lpstr>BUSINESS PLAN </vt:lpstr>
      <vt:lpstr>Présentation PowerPoint</vt:lpstr>
      <vt:lpstr>Présentation PowerPoint</vt:lpstr>
      <vt:lpstr>Street Culture</vt:lpstr>
      <vt:lpstr>Street Art et commerces</vt:lpstr>
      <vt:lpstr>Présentation PowerPoint</vt:lpstr>
      <vt:lpstr>Présentation PowerPoint</vt:lpstr>
      <vt:lpstr>Build Successful Startups</vt:lpstr>
      <vt:lpstr>Présentation PowerPoint</vt:lpstr>
      <vt:lpstr>Business Strategy Hub (50 types de Business Models (2022) - Les meilleurs exemples d'entreprises qui les utilisent) </vt:lpstr>
      <vt:lpstr>Investopedia</vt:lpstr>
      <vt:lpstr>Misturaurbana (Urbanisation : Street Culture et santé urbaine)</vt:lpstr>
      <vt:lpstr>Railsware Des exemples de lean canvas (alternatives plus simple et rapide que les Business model)  de startups multimilliardaires </vt:lpstr>
      <vt:lpstr>Small Business Administration (Rédiger votre Business Plan)</vt:lpstr>
      <vt:lpstr>L'histoire de Lego - Comment tout a commencé</vt:lpstr>
      <vt:lpstr>Études de cas</vt:lpstr>
      <vt:lpstr>STREETCVLTURE (Mississauga)</vt:lpstr>
      <vt:lpstr>STREETCVLTURE</vt:lpstr>
      <vt:lpstr>Présentation PowerPoint</vt:lpstr>
      <vt:lpstr>STREETART AGENCY</vt:lpstr>
      <vt:lpstr>l'AGENCE STREETART</vt:lpstr>
      <vt:lpstr>STREETART AGENCY</vt:lpstr>
      <vt:lpstr>Activités d'apprentissage</vt:lpstr>
      <vt:lpstr>1. Construire à partir de dessins</vt:lpstr>
      <vt:lpstr>Présentation PowerPoint</vt:lpstr>
      <vt:lpstr>Exercice d'auto-évaluation</vt:lpstr>
      <vt:lpstr>Auto-évaluation du potentiel entrepreneurial </vt:lpstr>
      <vt:lpstr>Merci !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guenebaut</dc:creator>
  <cp:keywords>, docId:244AB76D338511C3D5B0B027D8C96DF1</cp:keywords>
  <cp:lastModifiedBy>Jessica FAVAREL</cp:lastModifiedBy>
  <cp:revision>9</cp:revision>
  <dcterms:created xsi:type="dcterms:W3CDTF">2022-05-18T08:51:27Z</dcterms:created>
  <dcterms:modified xsi:type="dcterms:W3CDTF">2022-07-18T09:42:04Z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2052-3.9.1.6204</vt:lpwstr>
  </property>
</Properties>
</file>