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262" r:id="rId6"/>
    <p:sldId id="257" r:id="rId7"/>
    <p:sldId id="260" r:id="rId8"/>
    <p:sldId id="264" r:id="rId9"/>
    <p:sldId id="263" r:id="rId10"/>
    <p:sldId id="259" r:id="rId11"/>
    <p:sldId id="265" r:id="rId12"/>
    <p:sldId id="349" r:id="rId13"/>
    <p:sldId id="352" r:id="rId14"/>
    <p:sldId id="351" r:id="rId15"/>
    <p:sldId id="353" r:id="rId16"/>
    <p:sldId id="266" r:id="rId17"/>
    <p:sldId id="348" r:id="rId18"/>
    <p:sldId id="267" r:id="rId19"/>
    <p:sldId id="269" r:id="rId20"/>
    <p:sldId id="268" r:id="rId21"/>
    <p:sldId id="270" r:id="rId22"/>
    <p:sldId id="272" r:id="rId23"/>
    <p:sldId id="273" r:id="rId24"/>
    <p:sldId id="278" r:id="rId25"/>
    <p:sldId id="280" r:id="rId26"/>
    <p:sldId id="281" r:id="rId27"/>
    <p:sldId id="282" r:id="rId28"/>
    <p:sldId id="350" r:id="rId29"/>
    <p:sldId id="283" r:id="rId30"/>
    <p:sldId id="284" r:id="rId31"/>
    <p:sldId id="285" r:id="rId32"/>
    <p:sldId id="286" r:id="rId33"/>
  </p:sldIdLst>
  <p:sldSz cx="10058400" cy="7772400"/>
  <p:notesSz cx="10058400" cy="7772400"/>
  <p:custDataLst>
    <p:tags r:id="rId35"/>
  </p:custDataLst>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D4D5D7"/>
    <a:srgbClr val="D219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436D2-7FF0-4898-B928-718903C62D04}" v="932" dt="2022-04-19T20:38:36.195"/>
    <p1510:client id="{AB87734D-B3E0-C24F-A40E-13B5A91AD41B}" v="87" dt="2022-04-19T16:44:56.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4694"/>
  </p:normalViewPr>
  <p:slideViewPr>
    <p:cSldViewPr>
      <p:cViewPr varScale="1">
        <p:scale>
          <a:sx n="81" d="100"/>
          <a:sy n="81" d="100"/>
        </p:scale>
        <p:origin x="2128" y="184"/>
      </p:cViewPr>
      <p:guideLst>
        <p:guide orient="horz" pos="2880"/>
        <p:guide pos="216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4BCE0172-B641-47DC-872A-9F76767E115F}" type="datetimeFigureOut">
              <a:rPr lang="pt-PT" smtClean="0"/>
              <a:t>18/07/22</a:t>
            </a:fld>
            <a:endParaRPr lang="pt-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80025F2-0EA9-482A-9BBA-6C97CDC4656A}" type="slidenum">
              <a:rPr lang="pt-PT" smtClean="0"/>
              <a:t>‹N°›</a:t>
            </a:fld>
            <a:endParaRPr lang="pt-PT"/>
          </a:p>
        </p:txBody>
      </p:sp>
    </p:spTree>
    <p:extLst>
      <p:ext uri="{BB962C8B-B14F-4D97-AF65-F5344CB8AC3E}">
        <p14:creationId xmlns:p14="http://schemas.microsoft.com/office/powerpoint/2010/main" val="195063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0025F2-0EA9-482A-9BBA-6C97CDC4656A}" type="slidenum">
              <a:rPr lang="pt-PT" smtClean="0"/>
              <a:t>5</a:t>
            </a:fld>
            <a:endParaRPr lang="pt-PT"/>
          </a:p>
        </p:txBody>
      </p:sp>
    </p:spTree>
    <p:extLst>
      <p:ext uri="{BB962C8B-B14F-4D97-AF65-F5344CB8AC3E}">
        <p14:creationId xmlns:p14="http://schemas.microsoft.com/office/powerpoint/2010/main" val="116993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a:p>
        </p:txBody>
      </p:sp>
      <p:sp>
        <p:nvSpPr>
          <p:cNvPr id="4" name="Slide Number Placeholder 3"/>
          <p:cNvSpPr>
            <a:spLocks noGrp="1"/>
          </p:cNvSpPr>
          <p:nvPr>
            <p:ph type="sldNum" sz="quarter" idx="5"/>
          </p:nvPr>
        </p:nvSpPr>
        <p:spPr/>
        <p:txBody>
          <a:bodyPr/>
          <a:lstStyle/>
          <a:p>
            <a:fld id="{280025F2-0EA9-482A-9BBA-6C97CDC4656A}" type="slidenum">
              <a:rPr lang="pt-PT" smtClean="0"/>
              <a:t>8</a:t>
            </a:fld>
            <a:endParaRPr lang="pt-PT"/>
          </a:p>
        </p:txBody>
      </p:sp>
    </p:spTree>
    <p:extLst>
      <p:ext uri="{BB962C8B-B14F-4D97-AF65-F5344CB8AC3E}">
        <p14:creationId xmlns:p14="http://schemas.microsoft.com/office/powerpoint/2010/main" val="48884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b="1"/>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71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SzPts val="1400"/>
              <a:buNone/>
            </a:pPr>
            <a:endParaRPr b="1"/>
          </a:p>
        </p:txBody>
      </p:sp>
      <p:sp>
        <p:nvSpPr>
          <p:cNvPr id="268" name="Google Shape;268;p11:notes"/>
          <p:cNvSpPr>
            <a:spLocks noGrp="1" noRot="1" noChangeAspect="1"/>
          </p:cNvSpPr>
          <p:nvPr>
            <p:ph type="sldImg" idx="2"/>
          </p:nvPr>
        </p:nvSpPr>
        <p:spPr>
          <a:xfrm>
            <a:off x="1431925" y="1143000"/>
            <a:ext cx="399415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038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a:p>
        </p:txBody>
      </p:sp>
      <p:sp>
        <p:nvSpPr>
          <p:cNvPr id="4" name="Slide Number Placeholder 3"/>
          <p:cNvSpPr>
            <a:spLocks noGrp="1"/>
          </p:cNvSpPr>
          <p:nvPr>
            <p:ph type="sldNum" sz="quarter" idx="5"/>
          </p:nvPr>
        </p:nvSpPr>
        <p:spPr/>
        <p:txBody>
          <a:bodyPr/>
          <a:lstStyle/>
          <a:p>
            <a:fld id="{280025F2-0EA9-482A-9BBA-6C97CDC4656A}" type="slidenum">
              <a:rPr lang="pt-PT" smtClean="0"/>
              <a:t>25</a:t>
            </a:fld>
            <a:endParaRPr lang="pt-PT"/>
          </a:p>
        </p:txBody>
      </p:sp>
    </p:spTree>
    <p:extLst>
      <p:ext uri="{BB962C8B-B14F-4D97-AF65-F5344CB8AC3E}">
        <p14:creationId xmlns:p14="http://schemas.microsoft.com/office/powerpoint/2010/main" val="138266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userDrawn="1">
  <p:cSld name="Quote Slide">
    <p:spTree>
      <p:nvGrpSpPr>
        <p:cNvPr id="1" name="Shape 175"/>
        <p:cNvGrpSpPr/>
        <p:nvPr/>
      </p:nvGrpSpPr>
      <p:grpSpPr>
        <a:xfrm>
          <a:off x="0" y="0"/>
          <a:ext cx="0" cy="0"/>
          <a:chOff x="0" y="0"/>
          <a:chExt cx="0" cy="0"/>
        </a:xfrm>
      </p:grpSpPr>
    </p:spTree>
    <p:extLst>
      <p:ext uri="{BB962C8B-B14F-4D97-AF65-F5344CB8AC3E}">
        <p14:creationId xmlns:p14="http://schemas.microsoft.com/office/powerpoint/2010/main" val="31974963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vestopedia.com/terms/w/word-of-mouth-marketing.asp" TargetMode="External"/><Relationship Id="rId2" Type="http://schemas.openxmlformats.org/officeDocument/2006/relationships/image" Target="../media/image70.png"/><Relationship Id="rId1" Type="http://schemas.openxmlformats.org/officeDocument/2006/relationships/slideLayout" Target="../slideLayouts/slideLayout5.xml"/><Relationship Id="rId5" Type="http://schemas.openxmlformats.org/officeDocument/2006/relationships/hyperlink" Target="https://pxhere.com/en/photo/1616399" TargetMode="External"/><Relationship Id="rId4" Type="http://schemas.openxmlformats.org/officeDocument/2006/relationships/hyperlink" Target="http://www.nielsen.com/us/en/press-room/2012/nielsen-global-consumers-trust-in-earned-advertising-grows.htm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outbrain.com/native-advertising/" TargetMode="External"/><Relationship Id="rId13" Type="http://schemas.openxmlformats.org/officeDocument/2006/relationships/hyperlink" Target="https://crm.org/crmland/what-is-a-crm" TargetMode="External"/><Relationship Id="rId3" Type="http://schemas.openxmlformats.org/officeDocument/2006/relationships/hyperlink" Target="https://www.epicopportunities.eu/curriculum-and-open-educational-resources/" TargetMode="External"/><Relationship Id="rId7" Type="http://schemas.openxmlformats.org/officeDocument/2006/relationships/hyperlink" Target="https://instapage.com/blog/display-advertising" TargetMode="External"/><Relationship Id="rId12" Type="http://schemas.openxmlformats.org/officeDocument/2006/relationships/hyperlink" Target="https://www.salesforce.com/eu/learning-centre/marketing/what-is-marketing-automation/" TargetMode="Externa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hyperlink" Target="https://moz.com/learn/seo/what-is-seo" TargetMode="External"/><Relationship Id="rId11" Type="http://schemas.openxmlformats.org/officeDocument/2006/relationships/hyperlink" Target="https://blog.hubspot.com/marketing/content-marketing-plan" TargetMode="External"/><Relationship Id="rId5" Type="http://schemas.openxmlformats.org/officeDocument/2006/relationships/hyperlink" Target="https://buffer.com/social-media-marketing" TargetMode="External"/><Relationship Id="rId15" Type="http://schemas.openxmlformats.org/officeDocument/2006/relationships/hyperlink" Target="https://www.shopify.com/blog/affiliate-marketing" TargetMode="External"/><Relationship Id="rId10" Type="http://schemas.openxmlformats.org/officeDocument/2006/relationships/hyperlink" Target="https://www.optimizely.com/optimization-glossary/ab-testing/" TargetMode="External"/><Relationship Id="rId4" Type="http://schemas.openxmlformats.org/officeDocument/2006/relationships/hyperlink" Target="https://mailchimp.com/marketing-glossary/email-marketing/" TargetMode="External"/><Relationship Id="rId9" Type="http://schemas.openxmlformats.org/officeDocument/2006/relationships/hyperlink" Target="https://www.getresponse.com/blog/how-do-webinars-work" TargetMode="External"/><Relationship Id="rId14" Type="http://schemas.openxmlformats.org/officeDocument/2006/relationships/hyperlink" Target="https://www.wordstream.com/pay-per-click-advertis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picopportunities.eu/curriculum-and-open-educational-resources/"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_M5uRR3h88"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kuskusproject.eu/de/kus-pro/kommunikation/" TargetMode="External"/><Relationship Id="rId2" Type="http://schemas.openxmlformats.org/officeDocument/2006/relationships/hyperlink" Target="https://kuskusproject.eu/fr/kus-pro/module-3-communication/"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kuskusproject.eu/en/kus-kus-pro/communication/" TargetMode="External"/><Relationship Id="rId4" Type="http://schemas.openxmlformats.org/officeDocument/2006/relationships/hyperlink" Target="https://kuskusproject.eu/pt-pt/kus-pro/modulo-3-comunicaca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8" Type="http://schemas.openxmlformats.org/officeDocument/2006/relationships/image" Target="../media/image12.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feedough.com/coca-cola-marketing-study/"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ordaloii.com/"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4" Type="http://schemas.openxmlformats.org/officeDocument/2006/relationships/hyperlink" Target="https://www.bookastreetartis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png"/><Relationship Id="rId34" Type="http://schemas.openxmlformats.org/officeDocument/2006/relationships/image" Target="../media/image123.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image" Target="../media/image122.png"/><Relationship Id="rId2" Type="http://schemas.openxmlformats.org/officeDocument/2006/relationships/notesSlide" Target="../notesSlides/notesSlide5.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image" Target="../media/image121.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5.png"/><Relationship Id="rId10" Type="http://schemas.openxmlformats.org/officeDocument/2006/relationships/image" Target="../media/image99.png"/><Relationship Id="rId19" Type="http://schemas.openxmlformats.org/officeDocument/2006/relationships/image" Target="../media/image108.png"/><Relationship Id="rId31" Type="http://schemas.openxmlformats.org/officeDocument/2006/relationships/image" Target="../media/image120.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4.png"/><Relationship Id="rId8" Type="http://schemas.openxmlformats.org/officeDocument/2006/relationships/image" Target="../media/image97.png"/></Relationships>
</file>

<file path=ppt/slides/_rels/slide2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21" Type="http://schemas.openxmlformats.org/officeDocument/2006/relationships/image" Target="../media/image146.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hyperlink" Target="file:///Users/portic/Downloads/KUS-PRO_Introduction-Entrepreneurial-Competences.pdf" TargetMode="External"/><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151.png"/><Relationship Id="rId4" Type="http://schemas.openxmlformats.org/officeDocument/2006/relationships/image" Target="../media/image150.png"/></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ilwebasia.com/company-logos-meaning-infographic/"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hyperlink" Target="https://blog.hootsuite.com/social-media-metric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outdoor, yellow&#10;&#10;Description automatically generated">
            <a:extLst>
              <a:ext uri="{FF2B5EF4-FFF2-40B4-BE49-F238E27FC236}">
                <a16:creationId xmlns:a16="http://schemas.microsoft.com/office/drawing/2014/main" id="{822C6288-47A7-492A-8736-C49C9E5266A9}"/>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533400" y="-35936"/>
            <a:ext cx="11712504" cy="7808336"/>
          </a:xfrm>
          <a:prstGeom prst="rect">
            <a:avLst/>
          </a:prstGeom>
        </p:spPr>
      </p:pic>
      <p:sp>
        <p:nvSpPr>
          <p:cNvPr id="26" name="object 8">
            <a:extLst>
              <a:ext uri="{FF2B5EF4-FFF2-40B4-BE49-F238E27FC236}">
                <a16:creationId xmlns:a16="http://schemas.microsoft.com/office/drawing/2014/main" id="{EE8C570A-0E2B-49B5-909B-2A771DB36754}"/>
              </a:ext>
            </a:extLst>
          </p:cNvPr>
          <p:cNvSpPr/>
          <p:nvPr/>
        </p:nvSpPr>
        <p:spPr>
          <a:xfrm>
            <a:off x="1289022" y="3676650"/>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noAutofit/>
          </a:bodyPr>
          <a:lstStyle/>
          <a:p>
            <a:endParaRPr/>
          </a:p>
        </p:txBody>
      </p:sp>
      <p:sp>
        <p:nvSpPr>
          <p:cNvPr id="2" name="object 2"/>
          <p:cNvSpPr txBox="1">
            <a:spLocks noGrp="1"/>
          </p:cNvSpPr>
          <p:nvPr>
            <p:ph type="subTitle" idx="4"/>
          </p:nvPr>
        </p:nvSpPr>
        <p:spPr>
          <a:xfrm>
            <a:off x="916291" y="4292600"/>
            <a:ext cx="8225817" cy="2228815"/>
          </a:xfrm>
          <a:prstGeom prst="rect">
            <a:avLst/>
          </a:prstGeom>
        </p:spPr>
        <p:txBody>
          <a:bodyPr vert="horz" wrap="square" lIns="0" tIns="12700" rIns="0" bIns="0" rtlCol="0">
            <a:noAutofit/>
          </a:bodyPr>
          <a:lstStyle/>
          <a:p>
            <a:pPr marL="297815" marR="5080" rtl="0">
              <a:lnSpc>
                <a:spcPct val="100000"/>
              </a:lnSpc>
              <a:spcBef>
                <a:spcPts val="100"/>
              </a:spcBef>
            </a:pPr>
            <a:r>
              <a:rPr lang="fr" sz="3600" b="0" i="0" u="none" strike="noStrike">
                <a:highlight>
                  <a:srgbClr val="000000">
                    <a:alpha val="0"/>
                  </a:srgbClr>
                </a:highlight>
                <a:latin typeface="Trebuchet MS"/>
              </a:rPr>
              <a:t>Commercialiser votre idée avec peu de moyens : développement de la marque, bouche à oreille, médias sociaux et marketing de la réputation.</a:t>
            </a:r>
            <a:endParaRPr spc="265"/>
          </a:p>
        </p:txBody>
      </p:sp>
      <p:grpSp>
        <p:nvGrpSpPr>
          <p:cNvPr id="3" name="object 3"/>
          <p:cNvGrpSpPr/>
          <p:nvPr/>
        </p:nvGrpSpPr>
        <p:grpSpPr>
          <a:xfrm>
            <a:off x="1214120" y="647661"/>
            <a:ext cx="8844279" cy="2711968"/>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noAutofit/>
            </a:bodyPr>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noAutofit/>
            </a:bodyPr>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noAutofit/>
            </a:bodyPr>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noAutofit/>
            </a:bodyPr>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noAutofit/>
            </a:bodyPr>
            <a:lstStyle/>
            <a:p>
              <a:endParaRPr/>
            </a:p>
          </p:txBody>
        </p:sp>
        <p:pic>
          <p:nvPicPr>
            <p:cNvPr id="9" name="object 9"/>
            <p:cNvPicPr/>
            <p:nvPr/>
          </p:nvPicPr>
          <p:blipFill>
            <a:blip r:embed="rId3"/>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noAutofit/>
            </a:bodyPr>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noAutofit/>
            </a:bodyPr>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noAutofit/>
            </a:bodyPr>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noAutofit/>
            </a:bodyPr>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noAutofit/>
            </a:bodyPr>
            <a:lstStyle/>
            <a:p>
              <a:endParaRPr/>
            </a:p>
          </p:txBody>
        </p:sp>
        <p:pic>
          <p:nvPicPr>
            <p:cNvPr id="15" name="object 15"/>
            <p:cNvPicPr/>
            <p:nvPr/>
          </p:nvPicPr>
          <p:blipFill>
            <a:blip r:embed="rId4"/>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noAutofit/>
            </a:bodyPr>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noAutofit/>
            </a:bodyPr>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noAutofit/>
            </a:bodyPr>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noAutofit/>
            </a:bodyPr>
            <a:lstStyle/>
            <a:p>
              <a:endParaRPr/>
            </a:p>
          </p:txBody>
        </p:sp>
      </p:grpSp>
      <p:sp>
        <p:nvSpPr>
          <p:cNvPr id="24" name="object 24"/>
          <p:cNvSpPr txBox="1"/>
          <p:nvPr/>
        </p:nvSpPr>
        <p:spPr>
          <a:xfrm>
            <a:off x="1447800" y="3683000"/>
            <a:ext cx="1600200"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80" dirty="0">
                <a:solidFill>
                  <a:srgbClr val="FFFFFF"/>
                </a:solidFill>
                <a:highlight>
                  <a:srgbClr val="000000">
                    <a:alpha val="0"/>
                  </a:srgbClr>
                </a:highlight>
                <a:latin typeface="Trebuchet MS"/>
                <a:cs typeface="Trebuchet MS"/>
              </a:rPr>
              <a:t>MODULE 5</a:t>
            </a:r>
            <a:endParaRPr sz="2400" dirty="0">
              <a:latin typeface="Trebuchet MS"/>
              <a:cs typeface="Trebuchet MS"/>
            </a:endParaRPr>
          </a:p>
        </p:txBody>
      </p:sp>
      <p:sp>
        <p:nvSpPr>
          <p:cNvPr id="27" name="TextBox 26">
            <a:extLst>
              <a:ext uri="{FF2B5EF4-FFF2-40B4-BE49-F238E27FC236}">
                <a16:creationId xmlns:a16="http://schemas.microsoft.com/office/drawing/2014/main" id="{C25B2561-5881-4F17-B420-7AE71557641A}"/>
              </a:ext>
            </a:extLst>
          </p:cNvPr>
          <p:cNvSpPr txBox="1"/>
          <p:nvPr/>
        </p:nvSpPr>
        <p:spPr>
          <a:xfrm rot="16200000">
            <a:off x="7387695" y="5150077"/>
            <a:ext cx="5029200" cy="215444"/>
          </a:xfrm>
          <a:prstGeom prst="rect">
            <a:avLst/>
          </a:prstGeom>
          <a:noFill/>
        </p:spPr>
        <p:txBody>
          <a:bodyPr wrap="square">
            <a:noAutofit/>
          </a:bodyPr>
          <a:lstStyle/>
          <a:p>
            <a:pPr rtl="0"/>
            <a:r>
              <a:rPr lang="fr" sz="800" b="0" i="0" u="none" strike="noStrike">
                <a:highlight>
                  <a:srgbClr val="000000">
                    <a:alpha val="0"/>
                  </a:srgbClr>
                </a:highlight>
                <a:latin typeface="Calibri"/>
              </a:rPr>
              <a:t>Photo par le conseil municipal de Bragança</a:t>
            </a:r>
          </a:p>
        </p:txBody>
      </p:sp>
      <p:pic>
        <p:nvPicPr>
          <p:cNvPr id="25" name="Picture 44" descr="Graphical user interface, text, application&#10;&#10;Description automatically generated">
            <a:extLst>
              <a:ext uri="{FF2B5EF4-FFF2-40B4-BE49-F238E27FC236}">
                <a16:creationId xmlns:a16="http://schemas.microsoft.com/office/drawing/2014/main" id="{61D0BB11-F721-2F4A-8A2A-0B0C34DEA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6658" y="7527575"/>
            <a:ext cx="1141349" cy="234315"/>
          </a:xfrm>
          <a:prstGeom prst="rect">
            <a:avLst/>
          </a:prstGeom>
        </p:spPr>
      </p:pic>
      <p:sp>
        <p:nvSpPr>
          <p:cNvPr id="28" name="ZoneTexte 27">
            <a:extLst>
              <a:ext uri="{FF2B5EF4-FFF2-40B4-BE49-F238E27FC236}">
                <a16:creationId xmlns:a16="http://schemas.microsoft.com/office/drawing/2014/main" id="{8A2890CA-A0D4-084D-A0D9-F3FF25A674EA}"/>
              </a:ext>
            </a:extLst>
          </p:cNvPr>
          <p:cNvSpPr txBox="1"/>
          <p:nvPr/>
        </p:nvSpPr>
        <p:spPr>
          <a:xfrm>
            <a:off x="-562303" y="7172236"/>
            <a:ext cx="10271332" cy="600164"/>
          </a:xfrm>
          <a:prstGeom prst="rect">
            <a:avLst/>
          </a:prstGeom>
          <a:noFill/>
        </p:spPr>
        <p:txBody>
          <a:bodyPr wrap="square">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noAutofit/>
          </a:bodyPr>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noAutofit/>
          </a:bodyPr>
          <a:lstStyle/>
          <a:p>
            <a:endParaRPr/>
          </a:p>
        </p:txBody>
      </p:sp>
      <p:sp>
        <p:nvSpPr>
          <p:cNvPr id="13" name="Freeform: Shape 122">
            <a:extLst>
              <a:ext uri="{FF2B5EF4-FFF2-40B4-BE49-F238E27FC236}">
                <a16:creationId xmlns:a16="http://schemas.microsoft.com/office/drawing/2014/main" id="{C098C376-DBCB-6F45-B274-785091CDC8D7}"/>
              </a:ext>
            </a:extLst>
          </p:cNvPr>
          <p:cNvSpPr/>
          <p:nvPr/>
        </p:nvSpPr>
        <p:spPr>
          <a:xfrm>
            <a:off x="3966939" y="3121596"/>
            <a:ext cx="2296099" cy="810112"/>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14" name="Freeform: Shape 119">
            <a:extLst>
              <a:ext uri="{FF2B5EF4-FFF2-40B4-BE49-F238E27FC236}">
                <a16:creationId xmlns:a16="http://schemas.microsoft.com/office/drawing/2014/main" id="{04661322-0E89-2E49-9DF0-BB45B12E1D9D}"/>
              </a:ext>
            </a:extLst>
          </p:cNvPr>
          <p:cNvSpPr/>
          <p:nvPr/>
        </p:nvSpPr>
        <p:spPr>
          <a:xfrm>
            <a:off x="4830361" y="5415588"/>
            <a:ext cx="569255" cy="808698"/>
          </a:xfrm>
          <a:custGeom>
            <a:avLst/>
            <a:gdLst>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30" fmla="*/ 551444 w 920008"/>
              <a:gd name="connsiteY30" fmla="*/ 526445 h 1306987"/>
              <a:gd name="connsiteX31" fmla="*/ 460003 w 920008"/>
              <a:gd name="connsiteY31" fmla="*/ 0 h 1306987"/>
              <a:gd name="connsiteX32" fmla="*/ 460003 w 920008"/>
              <a:gd name="connsiteY32" fmla="*/ 0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5" name="Freeform: Shape 116">
            <a:extLst>
              <a:ext uri="{FF2B5EF4-FFF2-40B4-BE49-F238E27FC236}">
                <a16:creationId xmlns:a16="http://schemas.microsoft.com/office/drawing/2014/main" id="{774B26F3-2B2E-AF43-BAB2-58125D96D676}"/>
              </a:ext>
            </a:extLst>
          </p:cNvPr>
          <p:cNvSpPr/>
          <p:nvPr/>
        </p:nvSpPr>
        <p:spPr>
          <a:xfrm>
            <a:off x="4536259" y="4649322"/>
            <a:ext cx="1157459" cy="810492"/>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6" name="Freeform: Shape 113">
            <a:extLst>
              <a:ext uri="{FF2B5EF4-FFF2-40B4-BE49-F238E27FC236}">
                <a16:creationId xmlns:a16="http://schemas.microsoft.com/office/drawing/2014/main" id="{513C3DF4-CAB5-9640-8C02-FC80B69236CC}"/>
              </a:ext>
            </a:extLst>
          </p:cNvPr>
          <p:cNvSpPr/>
          <p:nvPr/>
        </p:nvSpPr>
        <p:spPr>
          <a:xfrm>
            <a:off x="4250318" y="3885458"/>
            <a:ext cx="1729341" cy="809642"/>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grpSp>
        <p:nvGrpSpPr>
          <p:cNvPr id="17" name="Group 16">
            <a:extLst>
              <a:ext uri="{FF2B5EF4-FFF2-40B4-BE49-F238E27FC236}">
                <a16:creationId xmlns:a16="http://schemas.microsoft.com/office/drawing/2014/main" id="{AA989528-236C-8D4E-A64B-F69883F911CF}"/>
              </a:ext>
            </a:extLst>
          </p:cNvPr>
          <p:cNvGrpSpPr/>
          <p:nvPr/>
        </p:nvGrpSpPr>
        <p:grpSpPr>
          <a:xfrm>
            <a:off x="6934200" y="5486400"/>
            <a:ext cx="2574693" cy="1445305"/>
            <a:chOff x="8921977" y="4912196"/>
            <a:chExt cx="4161120" cy="2335849"/>
          </a:xfrm>
        </p:grpSpPr>
        <p:sp>
          <p:nvSpPr>
            <p:cNvPr id="18" name="TextBox 17">
              <a:extLst>
                <a:ext uri="{FF2B5EF4-FFF2-40B4-BE49-F238E27FC236}">
                  <a16:creationId xmlns:a16="http://schemas.microsoft.com/office/drawing/2014/main" id="{6049A5D9-C503-B14E-ADBC-E853346CD0DC}"/>
                </a:ext>
              </a:extLst>
            </p:cNvPr>
            <p:cNvSpPr txBox="1"/>
            <p:nvPr/>
          </p:nvSpPr>
          <p:spPr>
            <a:xfrm>
              <a:off x="8921977" y="4912196"/>
              <a:ext cx="2937088" cy="600631"/>
            </a:xfrm>
            <a:prstGeom prst="rect">
              <a:avLst/>
            </a:prstGeom>
            <a:noFill/>
          </p:spPr>
          <p:txBody>
            <a:bodyPr wrap="square" lIns="0" rIns="0" rtlCol="0" anchor="b">
              <a:noAutofit/>
            </a:bodyPr>
            <a:lstStyle/>
            <a:p>
              <a:pPr rtl="0"/>
              <a:r>
                <a:rPr lang="fr" sz="1800" b="1" i="0" u="none" strike="noStrike" cap="all">
                  <a:solidFill>
                    <a:srgbClr val="FF5A28"/>
                  </a:solidFill>
                  <a:highlight>
                    <a:srgbClr val="000000">
                      <a:alpha val="0"/>
                    </a:srgbClr>
                  </a:highlight>
                  <a:latin typeface="Calibri"/>
                  <a:cs typeface="Calibri"/>
                </a:rPr>
                <a:t>achat</a:t>
              </a:r>
            </a:p>
          </p:txBody>
        </p:sp>
        <p:sp>
          <p:nvSpPr>
            <p:cNvPr id="19" name="TextBox 18">
              <a:extLst>
                <a:ext uri="{FF2B5EF4-FFF2-40B4-BE49-F238E27FC236}">
                  <a16:creationId xmlns:a16="http://schemas.microsoft.com/office/drawing/2014/main" id="{D01D5B84-06A4-0E42-A3B8-BB8944633947}"/>
                </a:ext>
              </a:extLst>
            </p:cNvPr>
            <p:cNvSpPr txBox="1"/>
            <p:nvPr/>
          </p:nvSpPr>
          <p:spPr>
            <a:xfrm>
              <a:off x="8929770" y="5433404"/>
              <a:ext cx="4153327" cy="1814641"/>
            </a:xfrm>
            <a:prstGeom prst="rect">
              <a:avLst/>
            </a:prstGeom>
            <a:noFill/>
          </p:spPr>
          <p:txBody>
            <a:bodyPr wrap="square" lIns="0" rIns="0" rtlCol="0" anchor="t">
              <a:noAutofit/>
            </a:bodyPr>
            <a:lstStyle/>
            <a:p>
              <a:pPr marL="7858" indent="-7858" rtl="0">
                <a:lnSpc>
                  <a:spcPts val="1634"/>
                </a:lnSpc>
              </a:pPr>
              <a:r>
                <a:rPr lang="fr" sz="1600" b="0" i="0" u="none" strike="noStrike" dirty="0">
                  <a:solidFill>
                    <a:srgbClr val="4D4D4C"/>
                  </a:solidFill>
                  <a:highlight>
                    <a:srgbClr val="000000">
                      <a:alpha val="0"/>
                    </a:srgbClr>
                  </a:highlight>
                  <a:latin typeface="Calibri"/>
                  <a:cs typeface="Calibri"/>
                </a:rPr>
                <a:t>(</a:t>
              </a:r>
              <a:r>
                <a:rPr lang="fr" sz="1400" b="0" i="0" u="none" strike="noStrike" dirty="0">
                  <a:solidFill>
                    <a:srgbClr val="4D4D4C"/>
                  </a:solidFill>
                  <a:highlight>
                    <a:srgbClr val="000000">
                      <a:alpha val="0"/>
                    </a:srgbClr>
                  </a:highlight>
                  <a:latin typeface="Calibri"/>
                  <a:cs typeface="Calibri"/>
                </a:rPr>
                <a:t>aussi appelé action), c'est lorsque les clients font un achat et que vous réalisez une vente. Le client potentiel est devenu un client réel</a:t>
              </a:r>
              <a:r>
                <a:rPr lang="fr" sz="1600" b="0" i="0" u="none" strike="noStrike" dirty="0">
                  <a:solidFill>
                    <a:srgbClr val="4D4D4C"/>
                  </a:solidFill>
                  <a:highlight>
                    <a:srgbClr val="000000">
                      <a:alpha val="0"/>
                    </a:srgbClr>
                  </a:highlight>
                  <a:latin typeface="Calibri"/>
                  <a:cs typeface="Calibri"/>
                </a:rPr>
                <a:t>.</a:t>
              </a:r>
            </a:p>
          </p:txBody>
        </p:sp>
      </p:grpSp>
      <p:sp>
        <p:nvSpPr>
          <p:cNvPr id="20" name="Freeform: Shape 68">
            <a:extLst>
              <a:ext uri="{FF2B5EF4-FFF2-40B4-BE49-F238E27FC236}">
                <a16:creationId xmlns:a16="http://schemas.microsoft.com/office/drawing/2014/main" id="{B8608A33-F5A2-1B4E-B04E-2D8055505974}"/>
              </a:ext>
            </a:extLst>
          </p:cNvPr>
          <p:cNvSpPr/>
          <p:nvPr/>
        </p:nvSpPr>
        <p:spPr>
          <a:xfrm>
            <a:off x="4152543" y="3750633"/>
            <a:ext cx="515028" cy="259478"/>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21" name="Freeform: Shape 69">
            <a:extLst>
              <a:ext uri="{FF2B5EF4-FFF2-40B4-BE49-F238E27FC236}">
                <a16:creationId xmlns:a16="http://schemas.microsoft.com/office/drawing/2014/main" id="{0CC2A1A9-8B94-264C-9463-ACDDED65C875}"/>
              </a:ext>
            </a:extLst>
          </p:cNvPr>
          <p:cNvSpPr/>
          <p:nvPr/>
        </p:nvSpPr>
        <p:spPr>
          <a:xfrm>
            <a:off x="5562404" y="3750632"/>
            <a:ext cx="515028" cy="259481"/>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1">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22" name="Freeform: Shape 75">
            <a:extLst>
              <a:ext uri="{FF2B5EF4-FFF2-40B4-BE49-F238E27FC236}">
                <a16:creationId xmlns:a16="http://schemas.microsoft.com/office/drawing/2014/main" id="{F6BBAFD5-73F7-4841-846C-492674838087}"/>
              </a:ext>
            </a:extLst>
          </p:cNvPr>
          <p:cNvSpPr/>
          <p:nvPr/>
        </p:nvSpPr>
        <p:spPr>
          <a:xfrm>
            <a:off x="4466642" y="4584204"/>
            <a:ext cx="307528" cy="18475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23" name="Freeform: Shape 77">
            <a:extLst>
              <a:ext uri="{FF2B5EF4-FFF2-40B4-BE49-F238E27FC236}">
                <a16:creationId xmlns:a16="http://schemas.microsoft.com/office/drawing/2014/main" id="{4629802B-A7FC-9D48-8B50-A8D59E088FD1}"/>
              </a:ext>
            </a:extLst>
          </p:cNvPr>
          <p:cNvSpPr/>
          <p:nvPr/>
        </p:nvSpPr>
        <p:spPr>
          <a:xfrm>
            <a:off x="5455808" y="4584204"/>
            <a:ext cx="307528" cy="18475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24" name="Freeform: Shape 78">
            <a:extLst>
              <a:ext uri="{FF2B5EF4-FFF2-40B4-BE49-F238E27FC236}">
                <a16:creationId xmlns:a16="http://schemas.microsoft.com/office/drawing/2014/main" id="{ADFABC84-2539-4145-A1F0-DD2D01F5D265}"/>
              </a:ext>
            </a:extLst>
          </p:cNvPr>
          <p:cNvSpPr/>
          <p:nvPr/>
        </p:nvSpPr>
        <p:spPr>
          <a:xfrm>
            <a:off x="5287597" y="5364176"/>
            <a:ext cx="181837" cy="185288"/>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25" name="Freeform: Shape 88">
            <a:extLst>
              <a:ext uri="{FF2B5EF4-FFF2-40B4-BE49-F238E27FC236}">
                <a16:creationId xmlns:a16="http://schemas.microsoft.com/office/drawing/2014/main" id="{8A094BBF-D369-FE44-B3E7-3AA8FDF530A1}"/>
              </a:ext>
            </a:extLst>
          </p:cNvPr>
          <p:cNvSpPr/>
          <p:nvPr/>
        </p:nvSpPr>
        <p:spPr>
          <a:xfrm>
            <a:off x="4760544" y="5364178"/>
            <a:ext cx="181836" cy="185283"/>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nvGrpSpPr>
          <p:cNvPr id="29" name="Group 28">
            <a:extLst>
              <a:ext uri="{FF2B5EF4-FFF2-40B4-BE49-F238E27FC236}">
                <a16:creationId xmlns:a16="http://schemas.microsoft.com/office/drawing/2014/main" id="{DCE4CF4A-3CC4-8C42-90E6-568752577EA7}"/>
              </a:ext>
            </a:extLst>
          </p:cNvPr>
          <p:cNvGrpSpPr/>
          <p:nvPr/>
        </p:nvGrpSpPr>
        <p:grpSpPr>
          <a:xfrm>
            <a:off x="4536259" y="4649322"/>
            <a:ext cx="1157459" cy="810492"/>
            <a:chOff x="5154762" y="3534373"/>
            <a:chExt cx="1870640" cy="1309885"/>
          </a:xfrm>
        </p:grpSpPr>
        <p:sp>
          <p:nvSpPr>
            <p:cNvPr id="30" name="Freeform: Shape 93">
              <a:extLst>
                <a:ext uri="{FF2B5EF4-FFF2-40B4-BE49-F238E27FC236}">
                  <a16:creationId xmlns:a16="http://schemas.microsoft.com/office/drawing/2014/main" id="{FB8B7BFF-3219-1D4F-9FF0-598674CDD865}"/>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31" name="Freeform: Shape 105">
              <a:extLst>
                <a:ext uri="{FF2B5EF4-FFF2-40B4-BE49-F238E27FC236}">
                  <a16:creationId xmlns:a16="http://schemas.microsoft.com/office/drawing/2014/main" id="{50C1CAD7-AE7A-9240-8878-AC9B03F58851}"/>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 name="connsiteX32" fmla="*/ 0 w 1806488"/>
                <a:gd name="connsiteY32" fmla="*/ 0 h 1031410"/>
                <a:gd name="connsiteX33" fmla="*/ 0 w 1806488"/>
                <a:gd name="connsiteY33"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grpSp>
      <p:grpSp>
        <p:nvGrpSpPr>
          <p:cNvPr id="32" name="Group 31">
            <a:extLst>
              <a:ext uri="{FF2B5EF4-FFF2-40B4-BE49-F238E27FC236}">
                <a16:creationId xmlns:a16="http://schemas.microsoft.com/office/drawing/2014/main" id="{3F99E72F-0C8D-C042-87B8-B4218432858B}"/>
              </a:ext>
            </a:extLst>
          </p:cNvPr>
          <p:cNvGrpSpPr/>
          <p:nvPr/>
        </p:nvGrpSpPr>
        <p:grpSpPr>
          <a:xfrm>
            <a:off x="4250318" y="3885457"/>
            <a:ext cx="1729341" cy="809644"/>
            <a:chOff x="4692634" y="2299846"/>
            <a:chExt cx="2794895" cy="1308517"/>
          </a:xfrm>
        </p:grpSpPr>
        <p:sp>
          <p:nvSpPr>
            <p:cNvPr id="33" name="Freeform: Shape 106">
              <a:extLst>
                <a:ext uri="{FF2B5EF4-FFF2-40B4-BE49-F238E27FC236}">
                  <a16:creationId xmlns:a16="http://schemas.microsoft.com/office/drawing/2014/main" id="{5BDB6534-1911-9C4C-AB28-A539B6BF0F51}"/>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6">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34" name="Freeform: Shape 109">
              <a:extLst>
                <a:ext uri="{FF2B5EF4-FFF2-40B4-BE49-F238E27FC236}">
                  <a16:creationId xmlns:a16="http://schemas.microsoft.com/office/drawing/2014/main" id="{A241A223-48F4-434C-956F-2F88A82BD0C3}"/>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grpSp>
        <p:nvGrpSpPr>
          <p:cNvPr id="35" name="Group 34">
            <a:extLst>
              <a:ext uri="{FF2B5EF4-FFF2-40B4-BE49-F238E27FC236}">
                <a16:creationId xmlns:a16="http://schemas.microsoft.com/office/drawing/2014/main" id="{F4C1944B-1594-024A-BFFD-3601A23CC5AA}"/>
              </a:ext>
            </a:extLst>
          </p:cNvPr>
          <p:cNvGrpSpPr/>
          <p:nvPr/>
        </p:nvGrpSpPr>
        <p:grpSpPr>
          <a:xfrm>
            <a:off x="3966939" y="3121596"/>
            <a:ext cx="2296099" cy="810112"/>
            <a:chOff x="4234648" y="1065321"/>
            <a:chExt cx="3710867" cy="1309272"/>
          </a:xfrm>
        </p:grpSpPr>
        <p:sp>
          <p:nvSpPr>
            <p:cNvPr id="36" name="Freeform: Shape 107">
              <a:extLst>
                <a:ext uri="{FF2B5EF4-FFF2-40B4-BE49-F238E27FC236}">
                  <a16:creationId xmlns:a16="http://schemas.microsoft.com/office/drawing/2014/main" id="{F3795549-8F55-A94E-BB5C-DCADCA0D92C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37" name="Freeform: Shape 108">
              <a:extLst>
                <a:ext uri="{FF2B5EF4-FFF2-40B4-BE49-F238E27FC236}">
                  <a16:creationId xmlns:a16="http://schemas.microsoft.com/office/drawing/2014/main" id="{010B9D2F-6C46-8D4A-BF3C-94AEA6537CA7}"/>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grpSp>
        <p:nvGrpSpPr>
          <p:cNvPr id="38" name="Group 37">
            <a:extLst>
              <a:ext uri="{FF2B5EF4-FFF2-40B4-BE49-F238E27FC236}">
                <a16:creationId xmlns:a16="http://schemas.microsoft.com/office/drawing/2014/main" id="{8FA4DCEF-8520-8246-9B21-1CE249B08028}"/>
              </a:ext>
            </a:extLst>
          </p:cNvPr>
          <p:cNvGrpSpPr/>
          <p:nvPr/>
        </p:nvGrpSpPr>
        <p:grpSpPr>
          <a:xfrm>
            <a:off x="1270119" y="4952224"/>
            <a:ext cx="2432095" cy="1030383"/>
            <a:chOff x="8921975" y="3641873"/>
            <a:chExt cx="6092365" cy="1665267"/>
          </a:xfrm>
        </p:grpSpPr>
        <p:sp>
          <p:nvSpPr>
            <p:cNvPr id="39" name="TextBox 38">
              <a:extLst>
                <a:ext uri="{FF2B5EF4-FFF2-40B4-BE49-F238E27FC236}">
                  <a16:creationId xmlns:a16="http://schemas.microsoft.com/office/drawing/2014/main" id="{93A508B9-4BE6-FE48-9B8B-2A719795686D}"/>
                </a:ext>
              </a:extLst>
            </p:cNvPr>
            <p:cNvSpPr txBox="1"/>
            <p:nvPr/>
          </p:nvSpPr>
          <p:spPr>
            <a:xfrm>
              <a:off x="8921975" y="3641873"/>
              <a:ext cx="6080727" cy="600631"/>
            </a:xfrm>
            <a:prstGeom prst="rect">
              <a:avLst/>
            </a:prstGeom>
            <a:noFill/>
            <a:ln>
              <a:noFill/>
            </a:ln>
          </p:spPr>
          <p:txBody>
            <a:bodyPr wrap="square" lIns="0" rIns="0" rtlCol="0" anchor="b">
              <a:noAutofit/>
            </a:bodyPr>
            <a:lstStyle/>
            <a:p>
              <a:pPr algn="r" rtl="0"/>
              <a:r>
                <a:rPr lang="fr" sz="1800" b="1" i="0" u="none" strike="noStrike" cap="all">
                  <a:solidFill>
                    <a:srgbClr val="00BBFF"/>
                  </a:solidFill>
                  <a:highlight>
                    <a:srgbClr val="000000">
                      <a:alpha val="0"/>
                    </a:srgbClr>
                  </a:highlight>
                  <a:latin typeface="Calibri"/>
                  <a:cs typeface="Calibri"/>
                </a:rPr>
                <a:t>intention</a:t>
              </a:r>
            </a:p>
          </p:txBody>
        </p:sp>
        <p:sp>
          <p:nvSpPr>
            <p:cNvPr id="40" name="TextBox 39">
              <a:extLst>
                <a:ext uri="{FF2B5EF4-FFF2-40B4-BE49-F238E27FC236}">
                  <a16:creationId xmlns:a16="http://schemas.microsoft.com/office/drawing/2014/main" id="{A207C9CF-44C8-954A-B1EF-533C5D73CB70}"/>
                </a:ext>
              </a:extLst>
            </p:cNvPr>
            <p:cNvSpPr txBox="1"/>
            <p:nvPr/>
          </p:nvSpPr>
          <p:spPr>
            <a:xfrm>
              <a:off x="8929773" y="4163081"/>
              <a:ext cx="6084567" cy="1144059"/>
            </a:xfrm>
            <a:prstGeom prst="rect">
              <a:avLst/>
            </a:prstGeom>
            <a:noFill/>
          </p:spPr>
          <p:txBody>
            <a:bodyPr wrap="square" lIns="0" rIns="0" rtlCol="0" anchor="t">
              <a:noAutofit/>
            </a:bodyPr>
            <a:lstStyle/>
            <a:p>
              <a:pPr algn="r" rtl="0">
                <a:lnSpc>
                  <a:spcPts val="1634"/>
                </a:lnSpc>
              </a:pPr>
              <a:r>
                <a:rPr lang="fr" sz="1400" b="0" i="0" u="none" strike="noStrike" dirty="0">
                  <a:solidFill>
                    <a:srgbClr val="4D4D4C"/>
                  </a:solidFill>
                  <a:highlight>
                    <a:srgbClr val="000000">
                      <a:alpha val="0"/>
                    </a:srgbClr>
                  </a:highlight>
                  <a:latin typeface="Calibri"/>
                  <a:cs typeface="Calibri"/>
                </a:rPr>
                <a:t>(aussi appelé désir) : les clients décident d'acheter parce que vous résolvez leur problème.</a:t>
              </a:r>
              <a:endParaRPr lang="en-US" sz="1485" dirty="0">
                <a:solidFill>
                  <a:srgbClr val="4D4D4C"/>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76A570EB-DF33-A04D-BFFC-CC54FE6813AD}"/>
              </a:ext>
            </a:extLst>
          </p:cNvPr>
          <p:cNvGrpSpPr/>
          <p:nvPr/>
        </p:nvGrpSpPr>
        <p:grpSpPr>
          <a:xfrm>
            <a:off x="6936083" y="4138457"/>
            <a:ext cx="2587076" cy="1030384"/>
            <a:chOff x="8921977" y="2371547"/>
            <a:chExt cx="4181132" cy="1665271"/>
          </a:xfrm>
        </p:grpSpPr>
        <p:sp>
          <p:nvSpPr>
            <p:cNvPr id="42" name="TextBox 41">
              <a:extLst>
                <a:ext uri="{FF2B5EF4-FFF2-40B4-BE49-F238E27FC236}">
                  <a16:creationId xmlns:a16="http://schemas.microsoft.com/office/drawing/2014/main" id="{BD85CF74-CF9D-BD44-BD00-A8413E8452F6}"/>
                </a:ext>
              </a:extLst>
            </p:cNvPr>
            <p:cNvSpPr txBox="1"/>
            <p:nvPr/>
          </p:nvSpPr>
          <p:spPr>
            <a:xfrm>
              <a:off x="8921977" y="2371547"/>
              <a:ext cx="2937089" cy="600632"/>
            </a:xfrm>
            <a:prstGeom prst="rect">
              <a:avLst/>
            </a:prstGeom>
            <a:noFill/>
          </p:spPr>
          <p:txBody>
            <a:bodyPr wrap="square" lIns="0" rIns="0" rtlCol="0" anchor="b">
              <a:noAutofit/>
            </a:bodyPr>
            <a:lstStyle/>
            <a:p>
              <a:pPr rtl="0"/>
              <a:r>
                <a:rPr lang="fr" sz="1800" b="1" i="0" u="none" strike="noStrike" cap="all">
                  <a:solidFill>
                    <a:srgbClr val="F7921C"/>
                  </a:solidFill>
                  <a:highlight>
                    <a:srgbClr val="000000">
                      <a:alpha val="0"/>
                    </a:srgbClr>
                  </a:highlight>
                  <a:latin typeface="Calibri"/>
                  <a:cs typeface="Calibri"/>
                </a:rPr>
                <a:t>considération</a:t>
              </a:r>
            </a:p>
          </p:txBody>
        </p:sp>
        <p:sp>
          <p:nvSpPr>
            <p:cNvPr id="43" name="TextBox 42">
              <a:extLst>
                <a:ext uri="{FF2B5EF4-FFF2-40B4-BE49-F238E27FC236}">
                  <a16:creationId xmlns:a16="http://schemas.microsoft.com/office/drawing/2014/main" id="{DEA6C20C-304F-484B-AB69-D4AC1A4E6F1B}"/>
                </a:ext>
              </a:extLst>
            </p:cNvPr>
            <p:cNvSpPr txBox="1"/>
            <p:nvPr/>
          </p:nvSpPr>
          <p:spPr>
            <a:xfrm>
              <a:off x="8929770" y="2892757"/>
              <a:ext cx="4173339" cy="1144061"/>
            </a:xfrm>
            <a:prstGeom prst="rect">
              <a:avLst/>
            </a:prstGeom>
            <a:noFill/>
          </p:spPr>
          <p:txBody>
            <a:bodyPr wrap="square" lIns="0" rIns="0" rtlCol="0" anchor="t">
              <a:noAutofit/>
            </a:bodyPr>
            <a:lstStyle/>
            <a:p>
              <a:pPr marL="7858" indent="-7858" rtl="0">
                <a:lnSpc>
                  <a:spcPts val="1634"/>
                </a:lnSpc>
              </a:pPr>
              <a:r>
                <a:rPr lang="fr" sz="1400" b="0" i="0" u="none" strike="noStrike" dirty="0">
                  <a:solidFill>
                    <a:srgbClr val="4D4D4C"/>
                  </a:solidFill>
                  <a:highlight>
                    <a:srgbClr val="000000">
                      <a:alpha val="0"/>
                    </a:srgbClr>
                  </a:highlight>
                  <a:latin typeface="Calibri"/>
                  <a:cs typeface="Calibri"/>
                </a:rPr>
                <a:t>c'est lorsque vous avez attiré un client alors qu'il cherche une solution à son problème.</a:t>
              </a:r>
            </a:p>
          </p:txBody>
        </p:sp>
      </p:grpSp>
      <p:grpSp>
        <p:nvGrpSpPr>
          <p:cNvPr id="44" name="Group 43">
            <a:extLst>
              <a:ext uri="{FF2B5EF4-FFF2-40B4-BE49-F238E27FC236}">
                <a16:creationId xmlns:a16="http://schemas.microsoft.com/office/drawing/2014/main" id="{A8A69DF4-3127-0E41-A461-F3002AAFA090}"/>
              </a:ext>
            </a:extLst>
          </p:cNvPr>
          <p:cNvGrpSpPr/>
          <p:nvPr/>
        </p:nvGrpSpPr>
        <p:grpSpPr>
          <a:xfrm>
            <a:off x="1292273" y="3355562"/>
            <a:ext cx="2239383" cy="1030383"/>
            <a:chOff x="8921977" y="1101225"/>
            <a:chExt cx="3619205" cy="1665267"/>
          </a:xfrm>
        </p:grpSpPr>
        <p:sp>
          <p:nvSpPr>
            <p:cNvPr id="45" name="TextBox 44">
              <a:extLst>
                <a:ext uri="{FF2B5EF4-FFF2-40B4-BE49-F238E27FC236}">
                  <a16:creationId xmlns:a16="http://schemas.microsoft.com/office/drawing/2014/main" id="{1E00436A-E779-BC44-AED2-B0D8AA151879}"/>
                </a:ext>
              </a:extLst>
            </p:cNvPr>
            <p:cNvSpPr txBox="1"/>
            <p:nvPr/>
          </p:nvSpPr>
          <p:spPr>
            <a:xfrm>
              <a:off x="8921977" y="1101225"/>
              <a:ext cx="3619205" cy="600631"/>
            </a:xfrm>
            <a:prstGeom prst="rect">
              <a:avLst/>
            </a:prstGeom>
            <a:noFill/>
          </p:spPr>
          <p:txBody>
            <a:bodyPr wrap="square" lIns="0" rIns="0" rtlCol="0" anchor="b">
              <a:noAutofit/>
            </a:bodyPr>
            <a:lstStyle/>
            <a:p>
              <a:pPr algn="r" rtl="0"/>
              <a:r>
                <a:rPr lang="fr" sz="1800" b="1" i="0" u="none" strike="noStrike" cap="all">
                  <a:solidFill>
                    <a:srgbClr val="3C7CBF"/>
                  </a:solidFill>
                  <a:highlight>
                    <a:srgbClr val="000000">
                      <a:alpha val="0"/>
                    </a:srgbClr>
                  </a:highlight>
                  <a:latin typeface="Calibri"/>
                  <a:cs typeface="Calibri"/>
                </a:rPr>
                <a:t>intérêt</a:t>
              </a:r>
            </a:p>
          </p:txBody>
        </p:sp>
        <p:sp>
          <p:nvSpPr>
            <p:cNvPr id="46" name="TextBox 45">
              <a:extLst>
                <a:ext uri="{FF2B5EF4-FFF2-40B4-BE49-F238E27FC236}">
                  <a16:creationId xmlns:a16="http://schemas.microsoft.com/office/drawing/2014/main" id="{A21B8830-9B9B-A248-893C-9DF7B17729B1}"/>
                </a:ext>
              </a:extLst>
            </p:cNvPr>
            <p:cNvSpPr txBox="1"/>
            <p:nvPr/>
          </p:nvSpPr>
          <p:spPr>
            <a:xfrm>
              <a:off x="8929770" y="1622433"/>
              <a:ext cx="3610058" cy="1144059"/>
            </a:xfrm>
            <a:prstGeom prst="rect">
              <a:avLst/>
            </a:prstGeom>
            <a:noFill/>
          </p:spPr>
          <p:txBody>
            <a:bodyPr wrap="square" lIns="0" rIns="0" rtlCol="0" anchor="t">
              <a:noAutofit/>
            </a:bodyPr>
            <a:lstStyle/>
            <a:p>
              <a:pPr marL="7858" indent="-7858" algn="r" rtl="0">
                <a:lnSpc>
                  <a:spcPts val="1634"/>
                </a:lnSpc>
              </a:pPr>
              <a:r>
                <a:rPr lang="fr" sz="1400" b="0" i="0" u="none" strike="noStrike" dirty="0">
                  <a:solidFill>
                    <a:srgbClr val="4D4D4C"/>
                  </a:solidFill>
                  <a:highlight>
                    <a:srgbClr val="000000">
                      <a:alpha val="0"/>
                    </a:srgbClr>
                  </a:highlight>
                  <a:latin typeface="Calibri"/>
                  <a:cs typeface="Calibri"/>
                </a:rPr>
                <a:t>c'est lorsque vous avez attiré un client alors qu'il cherche une solution à son problème.</a:t>
              </a:r>
            </a:p>
          </p:txBody>
        </p:sp>
      </p:grpSp>
      <p:grpSp>
        <p:nvGrpSpPr>
          <p:cNvPr id="51" name="Group 50">
            <a:extLst>
              <a:ext uri="{FF2B5EF4-FFF2-40B4-BE49-F238E27FC236}">
                <a16:creationId xmlns:a16="http://schemas.microsoft.com/office/drawing/2014/main" id="{E272DCD5-23EF-954E-9D7E-9CCFD661C3D6}"/>
              </a:ext>
            </a:extLst>
          </p:cNvPr>
          <p:cNvGrpSpPr/>
          <p:nvPr/>
        </p:nvGrpSpPr>
        <p:grpSpPr>
          <a:xfrm>
            <a:off x="3638699" y="3544122"/>
            <a:ext cx="328244" cy="72846"/>
            <a:chOff x="3363295" y="2057938"/>
            <a:chExt cx="530494" cy="117731"/>
          </a:xfrm>
        </p:grpSpPr>
        <p:sp>
          <p:nvSpPr>
            <p:cNvPr id="52" name="Oval 51">
              <a:extLst>
                <a:ext uri="{FF2B5EF4-FFF2-40B4-BE49-F238E27FC236}">
                  <a16:creationId xmlns:a16="http://schemas.microsoft.com/office/drawing/2014/main" id="{B8547284-3E86-5542-AF69-09CC23F9ABB2}"/>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53" name="Straight Arrow Connector 52">
              <a:extLst>
                <a:ext uri="{FF2B5EF4-FFF2-40B4-BE49-F238E27FC236}">
                  <a16:creationId xmlns:a16="http://schemas.microsoft.com/office/drawing/2014/main" id="{90045002-A98A-B24A-8736-F8A6FD67E6D9}"/>
                </a:ext>
              </a:extLst>
            </p:cNvPr>
            <p:cNvCxnSpPr>
              <a:stCxn id="52" idx="6"/>
            </p:cNvCxnSpPr>
            <p:nvPr/>
          </p:nvCxnSpPr>
          <p:spPr>
            <a:xfrm>
              <a:off x="3481026" y="2116804"/>
              <a:ext cx="41276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3929F52-9B5F-0744-AC33-90DAD1A6668B}"/>
              </a:ext>
            </a:extLst>
          </p:cNvPr>
          <p:cNvGrpSpPr/>
          <p:nvPr/>
        </p:nvGrpSpPr>
        <p:grpSpPr>
          <a:xfrm rot="10800000">
            <a:off x="5865852" y="4307084"/>
            <a:ext cx="932370" cy="72846"/>
            <a:chOff x="3363295" y="2057938"/>
            <a:chExt cx="1506866" cy="117731"/>
          </a:xfrm>
        </p:grpSpPr>
        <p:sp>
          <p:nvSpPr>
            <p:cNvPr id="56" name="Oval 55">
              <a:extLst>
                <a:ext uri="{FF2B5EF4-FFF2-40B4-BE49-F238E27FC236}">
                  <a16:creationId xmlns:a16="http://schemas.microsoft.com/office/drawing/2014/main" id="{9C4EF171-B8FE-FF4D-ADE5-41A75C0BA2B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57" name="Straight Arrow Connector 56">
              <a:extLst>
                <a:ext uri="{FF2B5EF4-FFF2-40B4-BE49-F238E27FC236}">
                  <a16:creationId xmlns:a16="http://schemas.microsoft.com/office/drawing/2014/main" id="{5D7B08F0-EE64-6741-B96E-DA863C1F21A6}"/>
                </a:ext>
              </a:extLst>
            </p:cNvPr>
            <p:cNvCxnSpPr>
              <a:stCxn id="56" idx="6"/>
            </p:cNvCxnSpPr>
            <p:nvPr/>
          </p:nvCxnSpPr>
          <p:spPr>
            <a:xfrm rot="10800000" flipH="1" flipV="1">
              <a:off x="3481026" y="2116804"/>
              <a:ext cx="1389135" cy="14511"/>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D88F125A-D79C-6844-921B-DE3D2B6B4B4A}"/>
              </a:ext>
            </a:extLst>
          </p:cNvPr>
          <p:cNvGrpSpPr/>
          <p:nvPr/>
        </p:nvGrpSpPr>
        <p:grpSpPr>
          <a:xfrm rot="10800000">
            <a:off x="5562403" y="5673684"/>
            <a:ext cx="1258142" cy="72846"/>
            <a:chOff x="3363295" y="2057938"/>
            <a:chExt cx="2033359" cy="117731"/>
          </a:xfrm>
        </p:grpSpPr>
        <p:sp>
          <p:nvSpPr>
            <p:cNvPr id="60" name="Oval 59">
              <a:extLst>
                <a:ext uri="{FF2B5EF4-FFF2-40B4-BE49-F238E27FC236}">
                  <a16:creationId xmlns:a16="http://schemas.microsoft.com/office/drawing/2014/main" id="{AD33A88D-C637-1E45-BAEC-692D505821C7}"/>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61" name="Straight Arrow Connector 60">
              <a:extLst>
                <a:ext uri="{FF2B5EF4-FFF2-40B4-BE49-F238E27FC236}">
                  <a16:creationId xmlns:a16="http://schemas.microsoft.com/office/drawing/2014/main" id="{B3B810E3-2C8F-AA47-BDB4-4158AB197E09}"/>
                </a:ext>
              </a:extLst>
            </p:cNvPr>
            <p:cNvCxnSpPr>
              <a:stCxn id="60" idx="6"/>
            </p:cNvCxnSpPr>
            <p:nvPr/>
          </p:nvCxnSpPr>
          <p:spPr>
            <a:xfrm rot="10800000" flipH="1">
              <a:off x="3481026" y="2116804"/>
              <a:ext cx="191562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ED862D97-D871-FC42-8636-52FB528DB601}"/>
              </a:ext>
            </a:extLst>
          </p:cNvPr>
          <p:cNvGrpSpPr/>
          <p:nvPr/>
        </p:nvGrpSpPr>
        <p:grpSpPr>
          <a:xfrm>
            <a:off x="3816713" y="5127882"/>
            <a:ext cx="850858" cy="72846"/>
            <a:chOff x="3363295" y="2057938"/>
            <a:chExt cx="1375124" cy="117731"/>
          </a:xfrm>
        </p:grpSpPr>
        <p:sp>
          <p:nvSpPr>
            <p:cNvPr id="63" name="Oval 62">
              <a:extLst>
                <a:ext uri="{FF2B5EF4-FFF2-40B4-BE49-F238E27FC236}">
                  <a16:creationId xmlns:a16="http://schemas.microsoft.com/office/drawing/2014/main" id="{CDA81C38-207D-A24B-98F2-525B98F5DB85}"/>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64" name="Straight Arrow Connector 63">
              <a:extLst>
                <a:ext uri="{FF2B5EF4-FFF2-40B4-BE49-F238E27FC236}">
                  <a16:creationId xmlns:a16="http://schemas.microsoft.com/office/drawing/2014/main" id="{BB235131-E51B-0640-95B0-BB5102EDCFB8}"/>
                </a:ext>
              </a:extLst>
            </p:cNvPr>
            <p:cNvCxnSpPr>
              <a:stCxn id="63" idx="6"/>
            </p:cNvCxnSpPr>
            <p:nvPr/>
          </p:nvCxnSpPr>
          <p:spPr>
            <a:xfrm>
              <a:off x="3481026" y="2116803"/>
              <a:ext cx="1257393"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E16472B-B2FD-C747-AC99-3C6DEFBB92AC}"/>
              </a:ext>
            </a:extLst>
          </p:cNvPr>
          <p:cNvGrpSpPr/>
          <p:nvPr/>
        </p:nvGrpSpPr>
        <p:grpSpPr>
          <a:xfrm>
            <a:off x="3502121" y="2118189"/>
            <a:ext cx="3136137" cy="1017867"/>
            <a:chOff x="4234648" y="1065321"/>
            <a:chExt cx="3710867" cy="1309272"/>
          </a:xfrm>
        </p:grpSpPr>
        <p:sp>
          <p:nvSpPr>
            <p:cNvPr id="67" name="Freeform: Shape 107">
              <a:extLst>
                <a:ext uri="{FF2B5EF4-FFF2-40B4-BE49-F238E27FC236}">
                  <a16:creationId xmlns:a16="http://schemas.microsoft.com/office/drawing/2014/main" id="{1CF0041B-4DCB-804F-A43D-C4B59F33FBA2}"/>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68" name="Freeform: Shape 108">
              <a:extLst>
                <a:ext uri="{FF2B5EF4-FFF2-40B4-BE49-F238E27FC236}">
                  <a16:creationId xmlns:a16="http://schemas.microsoft.com/office/drawing/2014/main" id="{AAC1E9AD-0E18-D640-B40A-F24A181B96A9}"/>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grpSp>
        <p:nvGrpSpPr>
          <p:cNvPr id="69" name="Group 68">
            <a:extLst>
              <a:ext uri="{FF2B5EF4-FFF2-40B4-BE49-F238E27FC236}">
                <a16:creationId xmlns:a16="http://schemas.microsoft.com/office/drawing/2014/main" id="{E1064689-3BDD-7D40-85FB-645FC799ABDD}"/>
              </a:ext>
            </a:extLst>
          </p:cNvPr>
          <p:cNvGrpSpPr/>
          <p:nvPr/>
        </p:nvGrpSpPr>
        <p:grpSpPr>
          <a:xfrm>
            <a:off x="7053140" y="2426878"/>
            <a:ext cx="2567231" cy="1030383"/>
            <a:chOff x="8921977" y="1101225"/>
            <a:chExt cx="4149060" cy="1665268"/>
          </a:xfrm>
        </p:grpSpPr>
        <p:sp>
          <p:nvSpPr>
            <p:cNvPr id="70" name="TextBox 69">
              <a:extLst>
                <a:ext uri="{FF2B5EF4-FFF2-40B4-BE49-F238E27FC236}">
                  <a16:creationId xmlns:a16="http://schemas.microsoft.com/office/drawing/2014/main" id="{75285F18-536B-1941-B50B-B071F1E05613}"/>
                </a:ext>
              </a:extLst>
            </p:cNvPr>
            <p:cNvSpPr txBox="1"/>
            <p:nvPr/>
          </p:nvSpPr>
          <p:spPr>
            <a:xfrm>
              <a:off x="8921977" y="1101225"/>
              <a:ext cx="2937088" cy="600631"/>
            </a:xfrm>
            <a:prstGeom prst="rect">
              <a:avLst/>
            </a:prstGeom>
            <a:noFill/>
          </p:spPr>
          <p:txBody>
            <a:bodyPr wrap="square" lIns="0" rIns="0" rtlCol="0" anchor="b">
              <a:noAutofit/>
            </a:bodyPr>
            <a:lstStyle/>
            <a:p>
              <a:pPr rtl="0"/>
              <a:r>
                <a:rPr lang="fr" sz="1800" b="1" i="0" u="none" strike="noStrike" cap="all">
                  <a:solidFill>
                    <a:srgbClr val="DA2128"/>
                  </a:solidFill>
                  <a:highlight>
                    <a:srgbClr val="000000">
                      <a:alpha val="0"/>
                    </a:srgbClr>
                  </a:highlight>
                  <a:latin typeface="Calibri"/>
                  <a:cs typeface="Calibri"/>
                </a:rPr>
                <a:t>Sensibilisation</a:t>
              </a:r>
            </a:p>
          </p:txBody>
        </p:sp>
        <p:sp>
          <p:nvSpPr>
            <p:cNvPr id="71" name="TextBox 70">
              <a:extLst>
                <a:ext uri="{FF2B5EF4-FFF2-40B4-BE49-F238E27FC236}">
                  <a16:creationId xmlns:a16="http://schemas.microsoft.com/office/drawing/2014/main" id="{8E6B8634-373A-8A4D-8B6F-C8E448B21ECE}"/>
                </a:ext>
              </a:extLst>
            </p:cNvPr>
            <p:cNvSpPr txBox="1"/>
            <p:nvPr/>
          </p:nvSpPr>
          <p:spPr>
            <a:xfrm>
              <a:off x="8929769" y="1622433"/>
              <a:ext cx="4141268" cy="1144060"/>
            </a:xfrm>
            <a:prstGeom prst="rect">
              <a:avLst/>
            </a:prstGeom>
            <a:noFill/>
          </p:spPr>
          <p:txBody>
            <a:bodyPr wrap="square" lIns="0" rIns="0" rtlCol="0" anchor="t">
              <a:noAutofit/>
            </a:bodyPr>
            <a:lstStyle/>
            <a:p>
              <a:pPr marL="7858" indent="-7858" rtl="0">
                <a:lnSpc>
                  <a:spcPts val="1634"/>
                </a:lnSpc>
              </a:pPr>
              <a:r>
                <a:rPr lang="fr" sz="1400" b="0" i="0" u="none" strike="noStrike" dirty="0">
                  <a:solidFill>
                    <a:srgbClr val="4D4D4C"/>
                  </a:solidFill>
                  <a:highlight>
                    <a:srgbClr val="000000">
                      <a:alpha val="0"/>
                    </a:srgbClr>
                  </a:highlight>
                  <a:latin typeface="Calibri"/>
                  <a:cs typeface="Calibri"/>
                </a:rPr>
                <a:t>est le moment où un client potentiel apprend à connaître votre produit ou service.</a:t>
              </a:r>
            </a:p>
          </p:txBody>
        </p:sp>
      </p:grpSp>
      <p:grpSp>
        <p:nvGrpSpPr>
          <p:cNvPr id="72" name="Group 71">
            <a:extLst>
              <a:ext uri="{FF2B5EF4-FFF2-40B4-BE49-F238E27FC236}">
                <a16:creationId xmlns:a16="http://schemas.microsoft.com/office/drawing/2014/main" id="{088A1BCF-D36B-9C44-AEE0-2DA9748B86DC}"/>
              </a:ext>
            </a:extLst>
          </p:cNvPr>
          <p:cNvGrpSpPr/>
          <p:nvPr/>
        </p:nvGrpSpPr>
        <p:grpSpPr>
          <a:xfrm rot="10800000">
            <a:off x="6633102" y="2603460"/>
            <a:ext cx="295643" cy="72846"/>
            <a:chOff x="3363295" y="2057938"/>
            <a:chExt cx="477806" cy="117731"/>
          </a:xfrm>
        </p:grpSpPr>
        <p:sp>
          <p:nvSpPr>
            <p:cNvPr id="73" name="Oval 72">
              <a:extLst>
                <a:ext uri="{FF2B5EF4-FFF2-40B4-BE49-F238E27FC236}">
                  <a16:creationId xmlns:a16="http://schemas.microsoft.com/office/drawing/2014/main" id="{47EDFCF2-37EF-F64A-909F-CAEC691D194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74" name="Straight Arrow Connector 73">
              <a:extLst>
                <a:ext uri="{FF2B5EF4-FFF2-40B4-BE49-F238E27FC236}">
                  <a16:creationId xmlns:a16="http://schemas.microsoft.com/office/drawing/2014/main" id="{66451956-D92E-C040-83FE-3DD7F1B846CC}"/>
                </a:ext>
              </a:extLst>
            </p:cNvPr>
            <p:cNvCxnSpPr>
              <a:stCxn id="73"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 name="Graphic 9" descr="Brain in head">
            <a:extLst>
              <a:ext uri="{FF2B5EF4-FFF2-40B4-BE49-F238E27FC236}">
                <a16:creationId xmlns:a16="http://schemas.microsoft.com/office/drawing/2014/main" id="{3834ECF3-6DA1-BC4C-90E6-204A1A39AF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3632" y="2463338"/>
            <a:ext cx="629807" cy="629807"/>
          </a:xfrm>
          <a:prstGeom prst="rect">
            <a:avLst/>
          </a:prstGeom>
        </p:spPr>
      </p:pic>
      <p:pic>
        <p:nvPicPr>
          <p:cNvPr id="12" name="Graphic 11" descr="Magnifying glass">
            <a:extLst>
              <a:ext uri="{FF2B5EF4-FFF2-40B4-BE49-F238E27FC236}">
                <a16:creationId xmlns:a16="http://schemas.microsoft.com/office/drawing/2014/main" id="{C16A9CCD-CEDF-064E-A663-13BBAF8E73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3478" y="3419207"/>
            <a:ext cx="495828" cy="495828"/>
          </a:xfrm>
          <a:prstGeom prst="rect">
            <a:avLst/>
          </a:prstGeom>
        </p:spPr>
      </p:pic>
      <p:pic>
        <p:nvPicPr>
          <p:cNvPr id="77" name="Graphic 76" descr="Lights On">
            <a:extLst>
              <a:ext uri="{FF2B5EF4-FFF2-40B4-BE49-F238E27FC236}">
                <a16:creationId xmlns:a16="http://schemas.microsoft.com/office/drawing/2014/main" id="{1F1CEF59-2F93-0645-923D-4229C75E28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52903" y="4182829"/>
            <a:ext cx="482238" cy="482238"/>
          </a:xfrm>
          <a:prstGeom prst="rect">
            <a:avLst/>
          </a:prstGeom>
        </p:spPr>
      </p:pic>
      <p:pic>
        <p:nvPicPr>
          <p:cNvPr id="79" name="Graphic 78" descr="Bullseye">
            <a:extLst>
              <a:ext uri="{FF2B5EF4-FFF2-40B4-BE49-F238E27FC236}">
                <a16:creationId xmlns:a16="http://schemas.microsoft.com/office/drawing/2014/main" id="{53BEC495-500D-C344-BD1C-A23D3EBE94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9956" y="4997372"/>
            <a:ext cx="406714" cy="406714"/>
          </a:xfrm>
          <a:prstGeom prst="rect">
            <a:avLst/>
          </a:prstGeom>
        </p:spPr>
      </p:pic>
      <p:pic>
        <p:nvPicPr>
          <p:cNvPr id="81" name="Graphic 80" descr="Shopping basket">
            <a:extLst>
              <a:ext uri="{FF2B5EF4-FFF2-40B4-BE49-F238E27FC236}">
                <a16:creationId xmlns:a16="http://schemas.microsoft.com/office/drawing/2014/main" id="{5E5001D8-F235-AF42-8B12-6EECA9032F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36156" y="5578410"/>
            <a:ext cx="336240" cy="336240"/>
          </a:xfrm>
          <a:prstGeom prst="rect">
            <a:avLst/>
          </a:prstGeom>
        </p:spPr>
      </p:pic>
      <p:sp>
        <p:nvSpPr>
          <p:cNvPr id="75" name="object 6">
            <a:extLst>
              <a:ext uri="{FF2B5EF4-FFF2-40B4-BE49-F238E27FC236}">
                <a16:creationId xmlns:a16="http://schemas.microsoft.com/office/drawing/2014/main" id="{1BF723D0-74E5-4072-A3E8-54F1E42F0A16}"/>
              </a:ext>
            </a:extLst>
          </p:cNvPr>
          <p:cNvSpPr/>
          <p:nvPr/>
        </p:nvSpPr>
        <p:spPr>
          <a:xfrm>
            <a:off x="1118662" y="1090849"/>
            <a:ext cx="2698052"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noAutofit/>
          </a:bodyPr>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577063" y="1165012"/>
            <a:ext cx="2239650" cy="273497"/>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Entonnoir de vente</a:t>
            </a:r>
            <a:endParaRPr sz="1800" dirty="0">
              <a:latin typeface="Trebuchet MS"/>
              <a:cs typeface="Trebuchet MS"/>
            </a:endParaRPr>
          </a:p>
        </p:txBody>
      </p:sp>
    </p:spTree>
    <p:extLst>
      <p:ext uri="{BB962C8B-B14F-4D97-AF65-F5344CB8AC3E}">
        <p14:creationId xmlns:p14="http://schemas.microsoft.com/office/powerpoint/2010/main" val="35576388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78" name="object 3">
            <a:extLst>
              <a:ext uri="{FF2B5EF4-FFF2-40B4-BE49-F238E27FC236}">
                <a16:creationId xmlns:a16="http://schemas.microsoft.com/office/drawing/2014/main" id="{A37C0175-531E-454A-9D07-886DDC779929}"/>
              </a:ext>
            </a:extLst>
          </p:cNvPr>
          <p:cNvSpPr/>
          <p:nvPr/>
        </p:nvSpPr>
        <p:spPr>
          <a:xfrm>
            <a:off x="0" y="0"/>
            <a:ext cx="4221438" cy="5364176"/>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noAutofit/>
          </a:bodyPr>
          <a:lstStyle/>
          <a:p>
            <a:endParaRPr/>
          </a:p>
        </p:txBody>
      </p:sp>
      <p:sp>
        <p:nvSpPr>
          <p:cNvPr id="65" name="object 6">
            <a:extLst>
              <a:ext uri="{FF2B5EF4-FFF2-40B4-BE49-F238E27FC236}">
                <a16:creationId xmlns:a16="http://schemas.microsoft.com/office/drawing/2014/main" id="{FB8242BF-35AE-42E5-AC8C-11EDB43E4055}"/>
              </a:ext>
            </a:extLst>
          </p:cNvPr>
          <p:cNvSpPr/>
          <p:nvPr/>
        </p:nvSpPr>
        <p:spPr>
          <a:xfrm>
            <a:off x="5649962" y="2282832"/>
            <a:ext cx="4499610" cy="5690100"/>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noAutofit/>
          </a:bodyPr>
          <a:lstStyle/>
          <a:p>
            <a:endParaRPr/>
          </a:p>
        </p:txBody>
      </p:sp>
      <p:sp>
        <p:nvSpPr>
          <p:cNvPr id="75" name="object 6">
            <a:extLst>
              <a:ext uri="{FF2B5EF4-FFF2-40B4-BE49-F238E27FC236}">
                <a16:creationId xmlns:a16="http://schemas.microsoft.com/office/drawing/2014/main" id="{1BF723D0-74E5-4072-A3E8-54F1E42F0A16}"/>
              </a:ext>
            </a:extLst>
          </p:cNvPr>
          <p:cNvSpPr/>
          <p:nvPr/>
        </p:nvSpPr>
        <p:spPr>
          <a:xfrm>
            <a:off x="1118661" y="1090849"/>
            <a:ext cx="2652326"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noAutofit/>
          </a:bodyPr>
          <a:lstStyle/>
          <a:p>
            <a:endParaRPr/>
          </a:p>
        </p:txBody>
      </p:sp>
      <p:sp>
        <p:nvSpPr>
          <p:cNvPr id="76" name="object 7">
            <a:extLst>
              <a:ext uri="{FF2B5EF4-FFF2-40B4-BE49-F238E27FC236}">
                <a16:creationId xmlns:a16="http://schemas.microsoft.com/office/drawing/2014/main" id="{CC10A016-CB73-4C8C-BE64-AD2EA8CE92F8}"/>
              </a:ext>
            </a:extLst>
          </p:cNvPr>
          <p:cNvSpPr txBox="1"/>
          <p:nvPr/>
        </p:nvSpPr>
        <p:spPr>
          <a:xfrm>
            <a:off x="1577062" y="1165012"/>
            <a:ext cx="2193925" cy="363987"/>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Entonnoir de vente</a:t>
            </a:r>
            <a:endParaRPr sz="1800" dirty="0">
              <a:latin typeface="Trebuchet MS"/>
              <a:cs typeface="Trebuchet MS"/>
            </a:endParaRPr>
          </a:p>
        </p:txBody>
      </p:sp>
      <p:sp>
        <p:nvSpPr>
          <p:cNvPr id="80" name="Google Shape;281;p31">
            <a:extLst>
              <a:ext uri="{FF2B5EF4-FFF2-40B4-BE49-F238E27FC236}">
                <a16:creationId xmlns:a16="http://schemas.microsoft.com/office/drawing/2014/main" id="{F80A268E-8CD4-44FE-8AE4-A3287A0D59DC}"/>
              </a:ext>
            </a:extLst>
          </p:cNvPr>
          <p:cNvSpPr txBox="1"/>
          <p:nvPr/>
        </p:nvSpPr>
        <p:spPr>
          <a:xfrm>
            <a:off x="417272" y="4512020"/>
            <a:ext cx="4611928" cy="4710489"/>
          </a:xfrm>
          <a:prstGeom prst="rect">
            <a:avLst/>
          </a:prstGeom>
          <a:noFill/>
          <a:ln>
            <a:noFill/>
          </a:ln>
        </p:spPr>
        <p:txBody>
          <a:bodyPr spcFirstLastPara="1" wrap="square" lIns="75426" tIns="37703" rIns="75426" bIns="37703" anchor="t" anchorCtr="0">
            <a:noAutofit/>
          </a:bodyPr>
          <a:lstStyle>
            <a:defPPr marR="0" lvl="0" algn="l" rtl="0">
              <a:lnSpc>
                <a:spcPct val="100000"/>
              </a:lnSpc>
              <a:spcBef>
                <a:spcPct val="0"/>
              </a:spcBef>
              <a:spcAft>
                <a:spcPct val="0"/>
              </a:spcAft>
            </a:defPPr>
            <a:lvl1pPr marL="457200" marR="0" lvl="0" indent="-406400" algn="l" rtl="0">
              <a:lnSpc>
                <a:spcPct val="90000"/>
              </a:lnSpc>
              <a:spcBef>
                <a:spcPts val="1000"/>
              </a:spcBef>
              <a:spcAft>
                <a:spcPct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ct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ct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2893" indent="-282893" rtl="0">
              <a:spcBef>
                <a:spcPct val="0"/>
              </a:spcBef>
              <a:buClr>
                <a:srgbClr val="F7921C"/>
              </a:buClr>
              <a:buSzPts val="2400"/>
            </a:pPr>
            <a:r>
              <a:rPr lang="fr" sz="1900" b="0" i="0" u="none" strike="noStrike">
                <a:solidFill>
                  <a:srgbClr val="4D4D4C"/>
                </a:solidFill>
                <a:highlight>
                  <a:srgbClr val="000000">
                    <a:alpha val="0"/>
                  </a:srgbClr>
                </a:highlight>
                <a:latin typeface="Calibri"/>
                <a:cs typeface="Calibri"/>
              </a:rPr>
              <a:t>À chaque étape, il y a un pourcentage différent de clients disponibles.</a:t>
            </a:r>
          </a:p>
          <a:p>
            <a:pPr marL="660083" lvl="1" indent="-282893" rtl="0">
              <a:spcBef>
                <a:spcPct val="0"/>
              </a:spcBef>
              <a:buClr>
                <a:srgbClr val="F7921C"/>
              </a:buClr>
            </a:pPr>
            <a:r>
              <a:rPr lang="fr" sz="1900" b="0" i="0" u="none" strike="noStrike">
                <a:solidFill>
                  <a:srgbClr val="4D4D4C"/>
                </a:solidFill>
                <a:highlight>
                  <a:srgbClr val="000000">
                    <a:alpha val="0"/>
                  </a:srgbClr>
                </a:highlight>
                <a:latin typeface="Calibri"/>
                <a:cs typeface="Calibri"/>
              </a:rPr>
              <a:t>40 % de la base totale de clients potentiels vous connaissent.</a:t>
            </a:r>
          </a:p>
          <a:p>
            <a:pPr marL="660083" lvl="1" indent="-282893" rtl="0">
              <a:spcBef>
                <a:spcPct val="0"/>
              </a:spcBef>
              <a:buClr>
                <a:srgbClr val="F7921C"/>
              </a:buClr>
            </a:pPr>
            <a:r>
              <a:rPr lang="fr" sz="1900" b="0" i="0" u="none" strike="noStrike">
                <a:solidFill>
                  <a:srgbClr val="4D4D4C"/>
                </a:solidFill>
                <a:highlight>
                  <a:srgbClr val="000000">
                    <a:alpha val="0"/>
                  </a:srgbClr>
                </a:highlight>
                <a:latin typeface="Calibri"/>
                <a:cs typeface="Calibri"/>
              </a:rPr>
              <a:t>8 % effectuent un achat chez vous.</a:t>
            </a:r>
          </a:p>
          <a:p>
            <a:pPr marL="282893" indent="-282893">
              <a:spcBef>
                <a:spcPct val="0"/>
              </a:spcBef>
              <a:buClr>
                <a:srgbClr val="F7921C"/>
              </a:buClr>
              <a:buSzPts val="2400"/>
            </a:pPr>
            <a:endParaRPr lang="en-IE" sz="1980">
              <a:solidFill>
                <a:srgbClr val="4D4D4C"/>
              </a:solidFill>
              <a:latin typeface="Calibri" panose="020F0502020204030204" pitchFamily="34" charset="0"/>
              <a:cs typeface="Calibri" panose="020F0502020204030204" pitchFamily="34" charset="0"/>
            </a:endParaRPr>
          </a:p>
          <a:p>
            <a:pPr marL="282893" indent="-282893" rtl="0">
              <a:spcBef>
                <a:spcPct val="0"/>
              </a:spcBef>
              <a:buClr>
                <a:srgbClr val="F7921C"/>
              </a:buClr>
              <a:buSzPts val="2400"/>
            </a:pPr>
            <a:r>
              <a:rPr lang="fr" sz="1900" b="0" i="0" u="none" strike="noStrike">
                <a:solidFill>
                  <a:srgbClr val="4D4D4C"/>
                </a:solidFill>
                <a:highlight>
                  <a:srgbClr val="000000">
                    <a:alpha val="0"/>
                  </a:srgbClr>
                </a:highlight>
                <a:latin typeface="Calibri"/>
                <a:cs typeface="Calibri"/>
              </a:rPr>
              <a:t>Dans quels domaines l'entreprise peut-elle s'améliorer ?</a:t>
            </a:r>
          </a:p>
          <a:p>
            <a:pPr marL="282893" indent="-282893" rtl="0">
              <a:spcBef>
                <a:spcPct val="0"/>
              </a:spcBef>
              <a:buClr>
                <a:srgbClr val="F7921C"/>
              </a:buClr>
              <a:buSzPts val="2400"/>
            </a:pPr>
            <a:r>
              <a:rPr lang="fr" sz="1900" b="0" i="0" u="none" strike="noStrike">
                <a:solidFill>
                  <a:srgbClr val="4D4D4C"/>
                </a:solidFill>
                <a:highlight>
                  <a:srgbClr val="000000">
                    <a:alpha val="0"/>
                  </a:srgbClr>
                </a:highlight>
                <a:latin typeface="Calibri"/>
                <a:cs typeface="Calibri"/>
              </a:rPr>
              <a:t>Quelles améliorations peuvent être apportées ?</a:t>
            </a:r>
          </a:p>
        </p:txBody>
      </p:sp>
      <p:grpSp>
        <p:nvGrpSpPr>
          <p:cNvPr id="82" name="Group 81">
            <a:extLst>
              <a:ext uri="{FF2B5EF4-FFF2-40B4-BE49-F238E27FC236}">
                <a16:creationId xmlns:a16="http://schemas.microsoft.com/office/drawing/2014/main" id="{18D7B361-20A6-4749-981F-6F5033DF7D67}"/>
              </a:ext>
            </a:extLst>
          </p:cNvPr>
          <p:cNvGrpSpPr/>
          <p:nvPr/>
        </p:nvGrpSpPr>
        <p:grpSpPr>
          <a:xfrm>
            <a:off x="4708354" y="2586177"/>
            <a:ext cx="5992379" cy="4106096"/>
            <a:chOff x="5540043" y="637718"/>
            <a:chExt cx="7263490" cy="4977086"/>
          </a:xfrm>
        </p:grpSpPr>
        <p:sp>
          <p:nvSpPr>
            <p:cNvPr id="83" name="Freeform: Shape 122">
              <a:extLst>
                <a:ext uri="{FF2B5EF4-FFF2-40B4-BE49-F238E27FC236}">
                  <a16:creationId xmlns:a16="http://schemas.microsoft.com/office/drawing/2014/main" id="{969EDF08-A2CD-4784-A1BC-6E762B508E83}"/>
                </a:ext>
              </a:extLst>
            </p:cNvPr>
            <p:cNvSpPr/>
            <p:nvPr/>
          </p:nvSpPr>
          <p:spPr>
            <a:xfrm>
              <a:off x="6103459" y="1853968"/>
              <a:ext cx="2783150" cy="981954"/>
            </a:xfrm>
            <a:custGeom>
              <a:avLst/>
              <a:gdLst>
                <a:gd name="connsiteX0" fmla="*/ 2176688 w 3710867"/>
                <a:gd name="connsiteY0" fmla="*/ 1240801 h 1309272"/>
                <a:gd name="connsiteX1" fmla="*/ 2271082 w 3710867"/>
                <a:gd name="connsiteY1" fmla="*/ 1245345 h 1309272"/>
                <a:gd name="connsiteX2" fmla="*/ 2205983 w 3710867"/>
                <a:gd name="connsiteY2" fmla="*/ 1241374 h 1309272"/>
                <a:gd name="connsiteX3" fmla="*/ 1534180 w 3710867"/>
                <a:gd name="connsiteY3" fmla="*/ 1240801 h 1309272"/>
                <a:gd name="connsiteX4" fmla="*/ 1504884 w 3710867"/>
                <a:gd name="connsiteY4" fmla="*/ 1241374 h 1309272"/>
                <a:gd name="connsiteX5" fmla="*/ 1439784 w 3710867"/>
                <a:gd name="connsiteY5" fmla="*/ 1245345 h 1309272"/>
                <a:gd name="connsiteX6" fmla="*/ 1855433 w 3710867"/>
                <a:gd name="connsiteY6" fmla="*/ 0 h 1309272"/>
                <a:gd name="connsiteX7" fmla="*/ 3710866 w 3710867"/>
                <a:gd name="connsiteY7" fmla="*/ 217503 h 1309272"/>
                <a:gd name="connsiteX8" fmla="*/ 3709552 w 3710867"/>
                <a:gd name="connsiteY8" fmla="*/ 220554 h 1309272"/>
                <a:gd name="connsiteX9" fmla="*/ 3710867 w 3710867"/>
                <a:gd name="connsiteY9" fmla="*/ 220554 h 1309272"/>
                <a:gd name="connsiteX10" fmla="*/ 3471471 w 3710867"/>
                <a:gd name="connsiteY10" fmla="*/ 855877 h 1309272"/>
                <a:gd name="connsiteX11" fmla="*/ 3410900 w 3710867"/>
                <a:gd name="connsiteY11" fmla="*/ 1016624 h 1309272"/>
                <a:gd name="connsiteX12" fmla="*/ 3407009 w 3710867"/>
                <a:gd name="connsiteY12" fmla="*/ 1020453 h 1309272"/>
                <a:gd name="connsiteX13" fmla="*/ 2629822 w 3710867"/>
                <a:gd name="connsiteY13" fmla="*/ 1259660 h 1309272"/>
                <a:gd name="connsiteX14" fmla="*/ 2578532 w 3710867"/>
                <a:gd name="connsiteY14" fmla="*/ 1265911 h 1309272"/>
                <a:gd name="connsiteX15" fmla="*/ 2524030 w 3710867"/>
                <a:gd name="connsiteY15" fmla="*/ 1260777 h 1309272"/>
                <a:gd name="connsiteX16" fmla="*/ 2473863 w 3710867"/>
                <a:gd name="connsiteY16" fmla="*/ 1257717 h 1309272"/>
                <a:gd name="connsiteX17" fmla="*/ 2569433 w 3710867"/>
                <a:gd name="connsiteY17" fmla="*/ 1265760 h 1309272"/>
                <a:gd name="connsiteX18" fmla="*/ 2487808 w 3710867"/>
                <a:gd name="connsiteY18" fmla="*/ 1276969 h 1309272"/>
                <a:gd name="connsiteX19" fmla="*/ 1855434 w 3710867"/>
                <a:gd name="connsiteY19" fmla="*/ 1309272 h 1309272"/>
                <a:gd name="connsiteX20" fmla="*/ 1223061 w 3710867"/>
                <a:gd name="connsiteY20" fmla="*/ 1276969 h 1309272"/>
                <a:gd name="connsiteX21" fmla="*/ 1141435 w 3710867"/>
                <a:gd name="connsiteY21" fmla="*/ 1265760 h 1309272"/>
                <a:gd name="connsiteX22" fmla="*/ 1237007 w 3710867"/>
                <a:gd name="connsiteY22" fmla="*/ 1257716 h 1309272"/>
                <a:gd name="connsiteX23" fmla="*/ 1186836 w 3710867"/>
                <a:gd name="connsiteY23" fmla="*/ 1260777 h 1309272"/>
                <a:gd name="connsiteX24" fmla="*/ 1132336 w 3710867"/>
                <a:gd name="connsiteY24" fmla="*/ 1265911 h 1309272"/>
                <a:gd name="connsiteX25" fmla="*/ 1081046 w 3710867"/>
                <a:gd name="connsiteY25" fmla="*/ 1259660 h 1309272"/>
                <a:gd name="connsiteX26" fmla="*/ 303859 w 3710867"/>
                <a:gd name="connsiteY26" fmla="*/ 1020453 h 1309272"/>
                <a:gd name="connsiteX27" fmla="*/ 299968 w 3710867"/>
                <a:gd name="connsiteY27" fmla="*/ 1016624 h 1309272"/>
                <a:gd name="connsiteX28" fmla="*/ 239397 w 3710867"/>
                <a:gd name="connsiteY28" fmla="*/ 855877 h 1309272"/>
                <a:gd name="connsiteX29" fmla="*/ 1 w 3710867"/>
                <a:gd name="connsiteY29" fmla="*/ 220554 h 1309272"/>
                <a:gd name="connsiteX30" fmla="*/ 1314 w 3710867"/>
                <a:gd name="connsiteY30" fmla="*/ 220554 h 1309272"/>
                <a:gd name="connsiteX31" fmla="*/ 0 w 3710867"/>
                <a:gd name="connsiteY31" fmla="*/ 217503 h 1309272"/>
                <a:gd name="connsiteX32" fmla="*/ 1855433 w 3710867"/>
                <a:gd name="connsiteY32"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10867" h="1309272">
                  <a:moveTo>
                    <a:pt x="2176688" y="1240801"/>
                  </a:moveTo>
                  <a:lnTo>
                    <a:pt x="2271082" y="1245345"/>
                  </a:lnTo>
                  <a:lnTo>
                    <a:pt x="2205983" y="1241374"/>
                  </a:lnTo>
                  <a:close/>
                  <a:moveTo>
                    <a:pt x="1534180" y="1240801"/>
                  </a:moveTo>
                  <a:lnTo>
                    <a:pt x="1504884" y="1241374"/>
                  </a:lnTo>
                  <a:lnTo>
                    <a:pt x="1439784" y="1245345"/>
                  </a:lnTo>
                  <a:close/>
                  <a:moveTo>
                    <a:pt x="1855433" y="0"/>
                  </a:moveTo>
                  <a:cubicBezTo>
                    <a:pt x="2880160" y="0"/>
                    <a:pt x="3710866" y="97379"/>
                    <a:pt x="3710866" y="217503"/>
                  </a:cubicBezTo>
                  <a:lnTo>
                    <a:pt x="3709552" y="220554"/>
                  </a:lnTo>
                  <a:lnTo>
                    <a:pt x="3710867" y="220554"/>
                  </a:lnTo>
                  <a:lnTo>
                    <a:pt x="3471471" y="855877"/>
                  </a:lnTo>
                  <a:lnTo>
                    <a:pt x="3410900" y="1016624"/>
                  </a:lnTo>
                  <a:lnTo>
                    <a:pt x="3407009" y="1020453"/>
                  </a:lnTo>
                  <a:cubicBezTo>
                    <a:pt x="3280428" y="1123423"/>
                    <a:pt x="2998137" y="1209036"/>
                    <a:pt x="2629822" y="1259660"/>
                  </a:cubicBezTo>
                  <a:lnTo>
                    <a:pt x="2578532" y="1265911"/>
                  </a:lnTo>
                  <a:lnTo>
                    <a:pt x="2524030" y="1260777"/>
                  </a:lnTo>
                  <a:lnTo>
                    <a:pt x="2473863" y="1257717"/>
                  </a:lnTo>
                  <a:lnTo>
                    <a:pt x="2569433" y="1265760"/>
                  </a:lnTo>
                  <a:lnTo>
                    <a:pt x="2487808" y="1276969"/>
                  </a:lnTo>
                  <a:cubicBezTo>
                    <a:pt x="2293441" y="1297770"/>
                    <a:pt x="2079747" y="1309272"/>
                    <a:pt x="1855434" y="1309272"/>
                  </a:cubicBezTo>
                  <a:cubicBezTo>
                    <a:pt x="1631122" y="1309272"/>
                    <a:pt x="1417427" y="1297770"/>
                    <a:pt x="1223061" y="1276969"/>
                  </a:cubicBezTo>
                  <a:lnTo>
                    <a:pt x="1141435" y="1265760"/>
                  </a:lnTo>
                  <a:lnTo>
                    <a:pt x="1237007" y="1257716"/>
                  </a:lnTo>
                  <a:lnTo>
                    <a:pt x="1186836" y="1260777"/>
                  </a:lnTo>
                  <a:lnTo>
                    <a:pt x="1132336" y="1265911"/>
                  </a:lnTo>
                  <a:lnTo>
                    <a:pt x="1081046" y="1259660"/>
                  </a:lnTo>
                  <a:cubicBezTo>
                    <a:pt x="712731" y="1209036"/>
                    <a:pt x="430440" y="1123423"/>
                    <a:pt x="303859" y="1020453"/>
                  </a:cubicBezTo>
                  <a:lnTo>
                    <a:pt x="299968" y="1016624"/>
                  </a:lnTo>
                  <a:lnTo>
                    <a:pt x="239397" y="855877"/>
                  </a:lnTo>
                  <a:lnTo>
                    <a:pt x="1" y="220554"/>
                  </a:lnTo>
                  <a:lnTo>
                    <a:pt x="1314" y="220554"/>
                  </a:lnTo>
                  <a:lnTo>
                    <a:pt x="0" y="217503"/>
                  </a:lnTo>
                  <a:cubicBezTo>
                    <a:pt x="0" y="97379"/>
                    <a:pt x="830706" y="0"/>
                    <a:pt x="1855433" y="0"/>
                  </a:cubicBezTo>
                  <a:close/>
                </a:path>
              </a:pathLst>
            </a:custGeom>
            <a:gradFill flip="none" rotWithShape="1">
              <a:gsLst>
                <a:gs pos="46000">
                  <a:schemeClr val="accent6"/>
                </a:gs>
                <a:gs pos="78000">
                  <a:schemeClr val="accent6">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84" name="Freeform: Shape 119">
              <a:extLst>
                <a:ext uri="{FF2B5EF4-FFF2-40B4-BE49-F238E27FC236}">
                  <a16:creationId xmlns:a16="http://schemas.microsoft.com/office/drawing/2014/main" id="{B3EB52E1-7324-47A3-99F6-8E6D5313FA55}"/>
                </a:ext>
              </a:extLst>
            </p:cNvPr>
            <p:cNvSpPr/>
            <p:nvPr/>
          </p:nvSpPr>
          <p:spPr>
            <a:xfrm>
              <a:off x="7150031" y="4634564"/>
              <a:ext cx="690006" cy="980240"/>
            </a:xfrm>
            <a:custGeom>
              <a:avLst/>
              <a:gdLst>
                <a:gd name="connsiteX0" fmla="*/ 884082 w 920008"/>
                <a:gd name="connsiteY0" fmla="*/ 302164 h 1306987"/>
                <a:gd name="connsiteX1" fmla="*/ 892517 w 920008"/>
                <a:gd name="connsiteY1" fmla="*/ 289324 h 1306987"/>
                <a:gd name="connsiteX2" fmla="*/ 892518 w 920008"/>
                <a:gd name="connsiteY2" fmla="*/ 289322 h 1306987"/>
                <a:gd name="connsiteX3" fmla="*/ 588316 w 920008"/>
                <a:gd name="connsiteY3" fmla="*/ 1096630 h 1306987"/>
                <a:gd name="connsiteX4" fmla="*/ 526592 w 920008"/>
                <a:gd name="connsiteY4" fmla="*/ 1260437 h 1306987"/>
                <a:gd name="connsiteX5" fmla="*/ 526591 w 920008"/>
                <a:gd name="connsiteY5" fmla="*/ 1260437 h 1306987"/>
                <a:gd name="connsiteX6" fmla="*/ 524924 w 920008"/>
                <a:gd name="connsiteY6" fmla="*/ 1264861 h 1306987"/>
                <a:gd name="connsiteX7" fmla="*/ 510671 w 920008"/>
                <a:gd name="connsiteY7" fmla="*/ 1285999 h 1306987"/>
                <a:gd name="connsiteX8" fmla="*/ 460002 w 920008"/>
                <a:gd name="connsiteY8" fmla="*/ 1306987 h 1306987"/>
                <a:gd name="connsiteX9" fmla="*/ 409333 w 920008"/>
                <a:gd name="connsiteY9" fmla="*/ 1285999 h 1306987"/>
                <a:gd name="connsiteX10" fmla="*/ 395090 w 920008"/>
                <a:gd name="connsiteY10" fmla="*/ 1264874 h 1306987"/>
                <a:gd name="connsiteX11" fmla="*/ 393409 w 920008"/>
                <a:gd name="connsiteY11" fmla="*/ 1260413 h 1306987"/>
                <a:gd name="connsiteX12" fmla="*/ 27497 w 920008"/>
                <a:gd name="connsiteY12" fmla="*/ 289333 h 1306987"/>
                <a:gd name="connsiteX13" fmla="*/ 27494 w 920008"/>
                <a:gd name="connsiteY13" fmla="*/ 289329 h 1306987"/>
                <a:gd name="connsiteX14" fmla="*/ 0 w 920008"/>
                <a:gd name="connsiteY14" fmla="*/ 216362 h 1306987"/>
                <a:gd name="connsiteX15" fmla="*/ 9107 w 920008"/>
                <a:gd name="connsiteY15" fmla="*/ 173667 h 1306987"/>
                <a:gd name="connsiteX16" fmla="*/ 134559 w 920008"/>
                <a:gd name="connsiteY16" fmla="*/ 63704 h 1306987"/>
                <a:gd name="connsiteX17" fmla="*/ 181040 w 920008"/>
                <a:gd name="connsiteY17" fmla="*/ 45581 h 1306987"/>
                <a:gd name="connsiteX18" fmla="*/ 181042 w 920008"/>
                <a:gd name="connsiteY18" fmla="*/ 45582 h 1306987"/>
                <a:gd name="connsiteX19" fmla="*/ 202675 w 920008"/>
                <a:gd name="connsiteY19" fmla="*/ 37146 h 1306987"/>
                <a:gd name="connsiteX20" fmla="*/ 460003 w 920008"/>
                <a:gd name="connsiteY20" fmla="*/ 0 h 1306987"/>
                <a:gd name="connsiteX21" fmla="*/ 717332 w 920008"/>
                <a:gd name="connsiteY21" fmla="*/ 37146 h 1306987"/>
                <a:gd name="connsiteX22" fmla="*/ 738965 w 920008"/>
                <a:gd name="connsiteY22" fmla="*/ 45582 h 1306987"/>
                <a:gd name="connsiteX23" fmla="*/ 738967 w 920008"/>
                <a:gd name="connsiteY23" fmla="*/ 45581 h 1306987"/>
                <a:gd name="connsiteX24" fmla="*/ 785447 w 920008"/>
                <a:gd name="connsiteY24" fmla="*/ 63704 h 1306987"/>
                <a:gd name="connsiteX25" fmla="*/ 910899 w 920008"/>
                <a:gd name="connsiteY25" fmla="*/ 173667 h 1306987"/>
                <a:gd name="connsiteX26" fmla="*/ 920008 w 920008"/>
                <a:gd name="connsiteY26" fmla="*/ 216365 h 1306987"/>
                <a:gd name="connsiteX27" fmla="*/ 892517 w 920008"/>
                <a:gd name="connsiteY27" fmla="*/ 289322 h 1306987"/>
                <a:gd name="connsiteX28" fmla="*/ 884081 w 920008"/>
                <a:gd name="connsiteY28" fmla="*/ 302164 h 1306987"/>
                <a:gd name="connsiteX29" fmla="*/ 551444 w 920008"/>
                <a:gd name="connsiteY29" fmla="*/ 526445 h 1306987"/>
                <a:gd name="connsiteX30" fmla="*/ 551444 w 920008"/>
                <a:gd name="connsiteY30" fmla="*/ 526445 h 1306987"/>
                <a:gd name="connsiteX31" fmla="*/ 460003 w 920008"/>
                <a:gd name="connsiteY31" fmla="*/ 0 h 1306987"/>
                <a:gd name="connsiteX32" fmla="*/ 460003 w 920008"/>
                <a:gd name="connsiteY32" fmla="*/ 0 h 130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0008" h="1306987">
                  <a:moveTo>
                    <a:pt x="884082" y="302164"/>
                  </a:moveTo>
                  <a:lnTo>
                    <a:pt x="892517" y="289324"/>
                  </a:lnTo>
                  <a:cubicBezTo>
                    <a:pt x="892517" y="289323"/>
                    <a:pt x="892518" y="289323"/>
                    <a:pt x="892518" y="289322"/>
                  </a:cubicBezTo>
                  <a:lnTo>
                    <a:pt x="588316" y="1096630"/>
                  </a:lnTo>
                  <a:lnTo>
                    <a:pt x="526592" y="1260437"/>
                  </a:lnTo>
                  <a:lnTo>
                    <a:pt x="526591" y="1260437"/>
                  </a:lnTo>
                  <a:lnTo>
                    <a:pt x="524924" y="1264861"/>
                  </a:lnTo>
                  <a:lnTo>
                    <a:pt x="510671" y="1285999"/>
                  </a:lnTo>
                  <a:cubicBezTo>
                    <a:pt x="497704" y="1298967"/>
                    <a:pt x="479790" y="1306987"/>
                    <a:pt x="460002" y="1306987"/>
                  </a:cubicBezTo>
                  <a:cubicBezTo>
                    <a:pt x="440215" y="1306987"/>
                    <a:pt x="422300" y="1298967"/>
                    <a:pt x="409333" y="1285999"/>
                  </a:cubicBezTo>
                  <a:lnTo>
                    <a:pt x="395090" y="1264874"/>
                  </a:lnTo>
                  <a:lnTo>
                    <a:pt x="393409" y="1260413"/>
                  </a:lnTo>
                  <a:lnTo>
                    <a:pt x="27497" y="289333"/>
                  </a:lnTo>
                  <a:cubicBezTo>
                    <a:pt x="27496" y="289332"/>
                    <a:pt x="27495" y="289330"/>
                    <a:pt x="27494" y="289329"/>
                  </a:cubicBezTo>
                  <a:lnTo>
                    <a:pt x="0" y="216362"/>
                  </a:lnTo>
                  <a:lnTo>
                    <a:pt x="9107" y="173667"/>
                  </a:lnTo>
                  <a:cubicBezTo>
                    <a:pt x="27500" y="131191"/>
                    <a:pt x="72093" y="93224"/>
                    <a:pt x="134559" y="63704"/>
                  </a:cubicBezTo>
                  <a:lnTo>
                    <a:pt x="181040" y="45581"/>
                  </a:lnTo>
                  <a:cubicBezTo>
                    <a:pt x="181041" y="45581"/>
                    <a:pt x="181041" y="45582"/>
                    <a:pt x="181042" y="45582"/>
                  </a:cubicBezTo>
                  <a:lnTo>
                    <a:pt x="202675" y="37146"/>
                  </a:lnTo>
                  <a:cubicBezTo>
                    <a:pt x="276131" y="13694"/>
                    <a:pt x="364683" y="0"/>
                    <a:pt x="460003" y="0"/>
                  </a:cubicBezTo>
                  <a:cubicBezTo>
                    <a:pt x="555323" y="0"/>
                    <a:pt x="643876" y="13694"/>
                    <a:pt x="717332" y="37146"/>
                  </a:cubicBezTo>
                  <a:lnTo>
                    <a:pt x="738965" y="45582"/>
                  </a:lnTo>
                  <a:cubicBezTo>
                    <a:pt x="738966" y="45582"/>
                    <a:pt x="738966" y="45581"/>
                    <a:pt x="738967" y="45581"/>
                  </a:cubicBezTo>
                  <a:lnTo>
                    <a:pt x="785447" y="63704"/>
                  </a:lnTo>
                  <a:cubicBezTo>
                    <a:pt x="847913" y="93224"/>
                    <a:pt x="892507" y="131191"/>
                    <a:pt x="910899" y="173667"/>
                  </a:cubicBezTo>
                  <a:lnTo>
                    <a:pt x="920008" y="216365"/>
                  </a:lnTo>
                  <a:lnTo>
                    <a:pt x="892517" y="289322"/>
                  </a:lnTo>
                  <a:lnTo>
                    <a:pt x="884081" y="302164"/>
                  </a:lnTo>
                </a:path>
              </a:pathLst>
            </a:custGeom>
            <a:gradFill flip="none" rotWithShape="1">
              <a:gsLst>
                <a:gs pos="30000">
                  <a:srgbClr val="FF5A28"/>
                </a:gs>
                <a:gs pos="100000">
                  <a:srgbClr val="DF3836"/>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85" name="Freeform: Shape 116">
              <a:extLst>
                <a:ext uri="{FF2B5EF4-FFF2-40B4-BE49-F238E27FC236}">
                  <a16:creationId xmlns:a16="http://schemas.microsoft.com/office/drawing/2014/main" id="{9B2FE324-C761-428C-92D0-F6BDCC75D54D}"/>
                </a:ext>
              </a:extLst>
            </p:cNvPr>
            <p:cNvSpPr/>
            <p:nvPr/>
          </p:nvSpPr>
          <p:spPr>
            <a:xfrm>
              <a:off x="6793544" y="3705757"/>
              <a:ext cx="1402980" cy="982414"/>
            </a:xfrm>
            <a:custGeom>
              <a:avLst/>
              <a:gdLst>
                <a:gd name="connsiteX0" fmla="*/ 935318 w 1870640"/>
                <a:gd name="connsiteY0" fmla="*/ 874879 h 1309885"/>
                <a:gd name="connsiteX1" fmla="*/ 1524558 w 1870640"/>
                <a:gd name="connsiteY1" fmla="*/ 1048547 h 1309885"/>
                <a:gd name="connsiteX2" fmla="*/ 1534693 w 1870640"/>
                <a:gd name="connsiteY2" fmla="*/ 1084905 h 1309885"/>
                <a:gd name="connsiteX3" fmla="*/ 1508160 w 1870640"/>
                <a:gd name="connsiteY3" fmla="*/ 1155319 h 1309885"/>
                <a:gd name="connsiteX4" fmla="*/ 1489511 w 1870640"/>
                <a:gd name="connsiteY4" fmla="*/ 1177044 h 1309885"/>
                <a:gd name="connsiteX5" fmla="*/ 1271600 w 1870640"/>
                <a:gd name="connsiteY5" fmla="*/ 1272739 h 1309885"/>
                <a:gd name="connsiteX6" fmla="*/ 1214283 w 1870640"/>
                <a:gd name="connsiteY6" fmla="*/ 1283990 h 1309885"/>
                <a:gd name="connsiteX7" fmla="*/ 1169434 w 1870640"/>
                <a:gd name="connsiteY7" fmla="*/ 1292793 h 1309885"/>
                <a:gd name="connsiteX8" fmla="*/ 935319 w 1870640"/>
                <a:gd name="connsiteY8" fmla="*/ 1309885 h 1309885"/>
                <a:gd name="connsiteX9" fmla="*/ 701204 w 1870640"/>
                <a:gd name="connsiteY9" fmla="*/ 1292793 h 1309885"/>
                <a:gd name="connsiteX10" fmla="*/ 656356 w 1870640"/>
                <a:gd name="connsiteY10" fmla="*/ 1283990 h 1309885"/>
                <a:gd name="connsiteX11" fmla="*/ 677991 w 1870640"/>
                <a:gd name="connsiteY11" fmla="*/ 1275554 h 1309885"/>
                <a:gd name="connsiteX12" fmla="*/ 677990 w 1870640"/>
                <a:gd name="connsiteY12" fmla="*/ 1275554 h 1309885"/>
                <a:gd name="connsiteX13" fmla="*/ 656355 w 1870640"/>
                <a:gd name="connsiteY13" fmla="*/ 1283990 h 1309885"/>
                <a:gd name="connsiteX14" fmla="*/ 599036 w 1870640"/>
                <a:gd name="connsiteY14" fmla="*/ 1272739 h 1309885"/>
                <a:gd name="connsiteX15" fmla="*/ 381125 w 1870640"/>
                <a:gd name="connsiteY15" fmla="*/ 1177044 h 1309885"/>
                <a:gd name="connsiteX16" fmla="*/ 362479 w 1870640"/>
                <a:gd name="connsiteY16" fmla="*/ 1155323 h 1309885"/>
                <a:gd name="connsiteX17" fmla="*/ 335944 w 1870640"/>
                <a:gd name="connsiteY17" fmla="*/ 1084902 h 1309885"/>
                <a:gd name="connsiteX18" fmla="*/ 346078 w 1870640"/>
                <a:gd name="connsiteY18" fmla="*/ 1048547 h 1309885"/>
                <a:gd name="connsiteX19" fmla="*/ 935318 w 1870640"/>
                <a:gd name="connsiteY19" fmla="*/ 874879 h 1309885"/>
                <a:gd name="connsiteX20" fmla="*/ 935320 w 1870640"/>
                <a:gd name="connsiteY20" fmla="*/ 0 h 1309885"/>
                <a:gd name="connsiteX21" fmla="*/ 1461691 w 1870640"/>
                <a:gd name="connsiteY21" fmla="*/ 37146 h 1309885"/>
                <a:gd name="connsiteX22" fmla="*/ 1486139 w 1870640"/>
                <a:gd name="connsiteY22" fmla="*/ 41806 h 1309885"/>
                <a:gd name="connsiteX23" fmla="*/ 1601022 w 1870640"/>
                <a:gd name="connsiteY23" fmla="*/ 63705 h 1309885"/>
                <a:gd name="connsiteX24" fmla="*/ 1857638 w 1870640"/>
                <a:gd name="connsiteY24" fmla="*/ 173668 h 1309885"/>
                <a:gd name="connsiteX25" fmla="*/ 1870640 w 1870640"/>
                <a:gd name="connsiteY25" fmla="*/ 193351 h 1309885"/>
                <a:gd name="connsiteX26" fmla="*/ 1838564 w 1870640"/>
                <a:gd name="connsiteY26" fmla="*/ 278476 h 1309885"/>
                <a:gd name="connsiteX27" fmla="*/ 1838562 w 1870640"/>
                <a:gd name="connsiteY27" fmla="*/ 278478 h 1309885"/>
                <a:gd name="connsiteX28" fmla="*/ 1534693 w 1870640"/>
                <a:gd name="connsiteY28" fmla="*/ 1084904 h 1309885"/>
                <a:gd name="connsiteX29" fmla="*/ 1524558 w 1870640"/>
                <a:gd name="connsiteY29" fmla="*/ 1048546 h 1309885"/>
                <a:gd name="connsiteX30" fmla="*/ 935318 w 1870640"/>
                <a:gd name="connsiteY30" fmla="*/ 874878 h 1309885"/>
                <a:gd name="connsiteX31" fmla="*/ 346078 w 1870640"/>
                <a:gd name="connsiteY31" fmla="*/ 1048546 h 1309885"/>
                <a:gd name="connsiteX32" fmla="*/ 335944 w 1870640"/>
                <a:gd name="connsiteY32" fmla="*/ 1084901 h 1309885"/>
                <a:gd name="connsiteX33" fmla="*/ 32075 w 1870640"/>
                <a:gd name="connsiteY33" fmla="*/ 278475 h 1309885"/>
                <a:gd name="connsiteX34" fmla="*/ 32076 w 1870640"/>
                <a:gd name="connsiteY34" fmla="*/ 278476 h 1309885"/>
                <a:gd name="connsiteX35" fmla="*/ 0 w 1870640"/>
                <a:gd name="connsiteY35" fmla="*/ 193351 h 1309885"/>
                <a:gd name="connsiteX36" fmla="*/ 13002 w 1870640"/>
                <a:gd name="connsiteY36" fmla="*/ 173668 h 1309885"/>
                <a:gd name="connsiteX37" fmla="*/ 269618 w 1870640"/>
                <a:gd name="connsiteY37" fmla="*/ 63705 h 1309885"/>
                <a:gd name="connsiteX38" fmla="*/ 384501 w 1870640"/>
                <a:gd name="connsiteY38" fmla="*/ 41806 h 1309885"/>
                <a:gd name="connsiteX39" fmla="*/ 408949 w 1870640"/>
                <a:gd name="connsiteY39" fmla="*/ 37146 h 1309885"/>
                <a:gd name="connsiteX40" fmla="*/ 935320 w 1870640"/>
                <a:gd name="connsiteY40" fmla="*/ 0 h 130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70640" h="1309885">
                  <a:moveTo>
                    <a:pt x="935318" y="874879"/>
                  </a:moveTo>
                  <a:cubicBezTo>
                    <a:pt x="1225973" y="874879"/>
                    <a:pt x="1468474" y="949435"/>
                    <a:pt x="1524558" y="1048547"/>
                  </a:cubicBezTo>
                  <a:lnTo>
                    <a:pt x="1534693" y="1084905"/>
                  </a:lnTo>
                  <a:lnTo>
                    <a:pt x="1508160" y="1155319"/>
                  </a:lnTo>
                  <a:lnTo>
                    <a:pt x="1489511" y="1177044"/>
                  </a:lnTo>
                  <a:cubicBezTo>
                    <a:pt x="1443858" y="1216076"/>
                    <a:pt x="1367593" y="1249287"/>
                    <a:pt x="1271600" y="1272739"/>
                  </a:cubicBezTo>
                  <a:lnTo>
                    <a:pt x="1214283" y="1283990"/>
                  </a:lnTo>
                  <a:lnTo>
                    <a:pt x="1169434" y="1292793"/>
                  </a:lnTo>
                  <a:cubicBezTo>
                    <a:pt x="1097477" y="1303799"/>
                    <a:pt x="1018363" y="1309885"/>
                    <a:pt x="935319" y="1309885"/>
                  </a:cubicBezTo>
                  <a:cubicBezTo>
                    <a:pt x="852275" y="1309885"/>
                    <a:pt x="773162" y="1303799"/>
                    <a:pt x="701204" y="1292793"/>
                  </a:cubicBezTo>
                  <a:lnTo>
                    <a:pt x="656356" y="1283990"/>
                  </a:lnTo>
                  <a:lnTo>
                    <a:pt x="677991" y="1275554"/>
                  </a:lnTo>
                  <a:cubicBezTo>
                    <a:pt x="681597" y="1274148"/>
                    <a:pt x="681596" y="1274148"/>
                    <a:pt x="677990" y="1275554"/>
                  </a:cubicBezTo>
                  <a:lnTo>
                    <a:pt x="656355" y="1283990"/>
                  </a:lnTo>
                  <a:lnTo>
                    <a:pt x="599036" y="1272739"/>
                  </a:lnTo>
                  <a:cubicBezTo>
                    <a:pt x="503043" y="1249287"/>
                    <a:pt x="426778" y="1216076"/>
                    <a:pt x="381125" y="1177044"/>
                  </a:cubicBezTo>
                  <a:lnTo>
                    <a:pt x="362479" y="1155323"/>
                  </a:lnTo>
                  <a:lnTo>
                    <a:pt x="335944" y="1084902"/>
                  </a:lnTo>
                  <a:lnTo>
                    <a:pt x="346078" y="1048547"/>
                  </a:lnTo>
                  <a:cubicBezTo>
                    <a:pt x="402162" y="949435"/>
                    <a:pt x="644663" y="874879"/>
                    <a:pt x="935318" y="874879"/>
                  </a:cubicBezTo>
                  <a:close/>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8562" y="278478"/>
                  </a:lnTo>
                  <a:lnTo>
                    <a:pt x="1534693" y="1084904"/>
                  </a:lnTo>
                  <a:lnTo>
                    <a:pt x="1524558" y="1048546"/>
                  </a:lnTo>
                  <a:cubicBezTo>
                    <a:pt x="1468474" y="949434"/>
                    <a:pt x="1225973" y="874878"/>
                    <a:pt x="935318" y="874878"/>
                  </a:cubicBezTo>
                  <a:cubicBezTo>
                    <a:pt x="644663" y="874878"/>
                    <a:pt x="402162" y="949434"/>
                    <a:pt x="346078" y="1048546"/>
                  </a:cubicBezTo>
                  <a:lnTo>
                    <a:pt x="335944" y="1084901"/>
                  </a:lnTo>
                  <a:lnTo>
                    <a:pt x="32075" y="278475"/>
                  </a:ln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chemeClr val="accent3"/>
                </a:gs>
                <a:gs pos="78000">
                  <a:schemeClr val="accent3">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86" name="Freeform: Shape 113">
              <a:extLst>
                <a:ext uri="{FF2B5EF4-FFF2-40B4-BE49-F238E27FC236}">
                  <a16:creationId xmlns:a16="http://schemas.microsoft.com/office/drawing/2014/main" id="{E480FE0A-63B3-402E-AAF1-D721D4FAEB06}"/>
                </a:ext>
              </a:extLst>
            </p:cNvPr>
            <p:cNvSpPr/>
            <p:nvPr/>
          </p:nvSpPr>
          <p:spPr>
            <a:xfrm>
              <a:off x="6446948" y="2779862"/>
              <a:ext cx="2096171" cy="981384"/>
            </a:xfrm>
            <a:custGeom>
              <a:avLst/>
              <a:gdLst>
                <a:gd name="connsiteX0" fmla="*/ 1397448 w 2794895"/>
                <a:gd name="connsiteY0" fmla="*/ 1234526 h 1308512"/>
                <a:gd name="connsiteX1" fmla="*/ 1923819 w 2794895"/>
                <a:gd name="connsiteY1" fmla="*/ 1271672 h 1308512"/>
                <a:gd name="connsiteX2" fmla="*/ 1948267 w 2794895"/>
                <a:gd name="connsiteY2" fmla="*/ 1276332 h 1308512"/>
                <a:gd name="connsiteX3" fmla="*/ 1812119 w 2794895"/>
                <a:gd name="connsiteY3" fmla="*/ 1291420 h 1308512"/>
                <a:gd name="connsiteX4" fmla="*/ 1397448 w 2794895"/>
                <a:gd name="connsiteY4" fmla="*/ 1308512 h 1308512"/>
                <a:gd name="connsiteX5" fmla="*/ 982777 w 2794895"/>
                <a:gd name="connsiteY5" fmla="*/ 1291420 h 1308512"/>
                <a:gd name="connsiteX6" fmla="*/ 846630 w 2794895"/>
                <a:gd name="connsiteY6" fmla="*/ 1276332 h 1308512"/>
                <a:gd name="connsiteX7" fmla="*/ 871077 w 2794895"/>
                <a:gd name="connsiteY7" fmla="*/ 1271672 h 1308512"/>
                <a:gd name="connsiteX8" fmla="*/ 1397448 w 2794895"/>
                <a:gd name="connsiteY8" fmla="*/ 1234526 h 1308512"/>
                <a:gd name="connsiteX9" fmla="*/ 674350 w 2794895"/>
                <a:gd name="connsiteY9" fmla="*/ 31386 h 1308512"/>
                <a:gd name="connsiteX10" fmla="*/ 765075 w 2794895"/>
                <a:gd name="connsiteY10" fmla="*/ 42444 h 1308512"/>
                <a:gd name="connsiteX11" fmla="*/ 1397448 w 2794895"/>
                <a:gd name="connsiteY11" fmla="*/ 74747 h 1308512"/>
                <a:gd name="connsiteX12" fmla="*/ 2029821 w 2794895"/>
                <a:gd name="connsiteY12" fmla="*/ 42444 h 1308512"/>
                <a:gd name="connsiteX13" fmla="*/ 2120546 w 2794895"/>
                <a:gd name="connsiteY13" fmla="*/ 31386 h 1308512"/>
                <a:gd name="connsiteX14" fmla="*/ 2181694 w 2794895"/>
                <a:gd name="connsiteY14" fmla="*/ 37147 h 1308512"/>
                <a:gd name="connsiteX15" fmla="*/ 2792877 w 2794895"/>
                <a:gd name="connsiteY15" fmla="*/ 195266 h 1308512"/>
                <a:gd name="connsiteX16" fmla="*/ 2794895 w 2794895"/>
                <a:gd name="connsiteY16" fmla="*/ 201461 h 1308512"/>
                <a:gd name="connsiteX17" fmla="*/ 2772772 w 2794895"/>
                <a:gd name="connsiteY17" fmla="*/ 260171 h 1308512"/>
                <a:gd name="connsiteX18" fmla="*/ 2772771 w 2794895"/>
                <a:gd name="connsiteY18" fmla="*/ 260173 h 1308512"/>
                <a:gd name="connsiteX19" fmla="*/ 2461554 w 2794895"/>
                <a:gd name="connsiteY19" fmla="*/ 1086096 h 1308512"/>
                <a:gd name="connsiteX20" fmla="*/ 2445281 w 2794895"/>
                <a:gd name="connsiteY20" fmla="*/ 1129283 h 1308512"/>
                <a:gd name="connsiteX21" fmla="*/ 2441125 w 2794895"/>
                <a:gd name="connsiteY21" fmla="*/ 1134843 h 1308512"/>
                <a:gd name="connsiteX22" fmla="*/ 1993079 w 2794895"/>
                <a:gd name="connsiteY22" fmla="*/ 1271365 h 1308512"/>
                <a:gd name="connsiteX23" fmla="*/ 1948267 w 2794895"/>
                <a:gd name="connsiteY23" fmla="*/ 1276331 h 1308512"/>
                <a:gd name="connsiteX24" fmla="*/ 1923819 w 2794895"/>
                <a:gd name="connsiteY24" fmla="*/ 1271671 h 1308512"/>
                <a:gd name="connsiteX25" fmla="*/ 1397448 w 2794895"/>
                <a:gd name="connsiteY25" fmla="*/ 1234525 h 1308512"/>
                <a:gd name="connsiteX26" fmla="*/ 871077 w 2794895"/>
                <a:gd name="connsiteY26" fmla="*/ 1271671 h 1308512"/>
                <a:gd name="connsiteX27" fmla="*/ 846629 w 2794895"/>
                <a:gd name="connsiteY27" fmla="*/ 1276331 h 1308512"/>
                <a:gd name="connsiteX28" fmla="*/ 801817 w 2794895"/>
                <a:gd name="connsiteY28" fmla="*/ 1271365 h 1308512"/>
                <a:gd name="connsiteX29" fmla="*/ 353771 w 2794895"/>
                <a:gd name="connsiteY29" fmla="*/ 1134843 h 1308512"/>
                <a:gd name="connsiteX30" fmla="*/ 349615 w 2794895"/>
                <a:gd name="connsiteY30" fmla="*/ 1129283 h 1308512"/>
                <a:gd name="connsiteX31" fmla="*/ 333342 w 2794895"/>
                <a:gd name="connsiteY31" fmla="*/ 1086096 h 1308512"/>
                <a:gd name="connsiteX32" fmla="*/ 22127 w 2794895"/>
                <a:gd name="connsiteY32" fmla="*/ 260176 h 1308512"/>
                <a:gd name="connsiteX33" fmla="*/ 22125 w 2794895"/>
                <a:gd name="connsiteY33" fmla="*/ 260174 h 1308512"/>
                <a:gd name="connsiteX34" fmla="*/ 0 w 2794895"/>
                <a:gd name="connsiteY34" fmla="*/ 201458 h 1308512"/>
                <a:gd name="connsiteX35" fmla="*/ 2017 w 2794895"/>
                <a:gd name="connsiteY35" fmla="*/ 195266 h 1308512"/>
                <a:gd name="connsiteX36" fmla="*/ 613200 w 2794895"/>
                <a:gd name="connsiteY36" fmla="*/ 37147 h 1308512"/>
                <a:gd name="connsiteX37" fmla="*/ 1397447 w 2794895"/>
                <a:gd name="connsiteY37" fmla="*/ 0 h 1308512"/>
                <a:gd name="connsiteX38" fmla="*/ 2066044 w 2794895"/>
                <a:gd name="connsiteY38" fmla="*/ 26251 h 1308512"/>
                <a:gd name="connsiteX39" fmla="*/ 2120546 w 2794895"/>
                <a:gd name="connsiteY39" fmla="*/ 31385 h 1308512"/>
                <a:gd name="connsiteX40" fmla="*/ 2029821 w 2794895"/>
                <a:gd name="connsiteY40" fmla="*/ 42443 h 1308512"/>
                <a:gd name="connsiteX41" fmla="*/ 1397448 w 2794895"/>
                <a:gd name="connsiteY41" fmla="*/ 74746 h 1308512"/>
                <a:gd name="connsiteX42" fmla="*/ 765075 w 2794895"/>
                <a:gd name="connsiteY42" fmla="*/ 42443 h 1308512"/>
                <a:gd name="connsiteX43" fmla="*/ 674350 w 2794895"/>
                <a:gd name="connsiteY43" fmla="*/ 31385 h 1308512"/>
                <a:gd name="connsiteX44" fmla="*/ 728850 w 2794895"/>
                <a:gd name="connsiteY44" fmla="*/ 26251 h 1308512"/>
                <a:gd name="connsiteX45" fmla="*/ 1397447 w 2794895"/>
                <a:gd name="connsiteY45" fmla="*/ 0 h 130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94895" h="1308512">
                  <a:moveTo>
                    <a:pt x="1397448" y="1234526"/>
                  </a:moveTo>
                  <a:cubicBezTo>
                    <a:pt x="1592428" y="1234526"/>
                    <a:pt x="1773564" y="1248220"/>
                    <a:pt x="1923819" y="1271672"/>
                  </a:cubicBezTo>
                  <a:lnTo>
                    <a:pt x="1948267" y="1276332"/>
                  </a:lnTo>
                  <a:lnTo>
                    <a:pt x="1812119" y="1291420"/>
                  </a:lnTo>
                  <a:cubicBezTo>
                    <a:pt x="1684666" y="1302426"/>
                    <a:pt x="1544539" y="1308512"/>
                    <a:pt x="1397448" y="1308512"/>
                  </a:cubicBezTo>
                  <a:cubicBezTo>
                    <a:pt x="1250358" y="1308512"/>
                    <a:pt x="1110230" y="1302426"/>
                    <a:pt x="982777" y="1291420"/>
                  </a:cubicBezTo>
                  <a:lnTo>
                    <a:pt x="846630" y="1276332"/>
                  </a:lnTo>
                  <a:lnTo>
                    <a:pt x="871077" y="1271672"/>
                  </a:lnTo>
                  <a:cubicBezTo>
                    <a:pt x="1021333" y="1248220"/>
                    <a:pt x="1202469" y="1234526"/>
                    <a:pt x="1397448" y="1234526"/>
                  </a:cubicBezTo>
                  <a:close/>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2771" y="260173"/>
                  </a:lnTo>
                  <a:lnTo>
                    <a:pt x="2461554" y="1086096"/>
                  </a:lnTo>
                  <a:lnTo>
                    <a:pt x="2445281" y="1129283"/>
                  </a:lnTo>
                  <a:lnTo>
                    <a:pt x="2441125" y="1134843"/>
                  </a:lnTo>
                  <a:cubicBezTo>
                    <a:pt x="2384362" y="1191478"/>
                    <a:pt x="2219781" y="1240095"/>
                    <a:pt x="1993079" y="1271365"/>
                  </a:cubicBezTo>
                  <a:lnTo>
                    <a:pt x="1948267" y="1276331"/>
                  </a:lnTo>
                  <a:lnTo>
                    <a:pt x="1923819" y="1271671"/>
                  </a:lnTo>
                  <a:cubicBezTo>
                    <a:pt x="1773564" y="1248219"/>
                    <a:pt x="1592428" y="1234525"/>
                    <a:pt x="1397448" y="1234525"/>
                  </a:cubicBezTo>
                  <a:cubicBezTo>
                    <a:pt x="1202468" y="1234525"/>
                    <a:pt x="1021333" y="1248219"/>
                    <a:pt x="871077" y="1271671"/>
                  </a:cubicBezTo>
                  <a:lnTo>
                    <a:pt x="846629" y="1276331"/>
                  </a:lnTo>
                  <a:lnTo>
                    <a:pt x="801817" y="1271365"/>
                  </a:lnTo>
                  <a:cubicBezTo>
                    <a:pt x="575115" y="1240095"/>
                    <a:pt x="410534" y="1191478"/>
                    <a:pt x="353771" y="1134843"/>
                  </a:cubicBezTo>
                  <a:lnTo>
                    <a:pt x="349615" y="1129283"/>
                  </a:lnTo>
                  <a:lnTo>
                    <a:pt x="333342" y="1086096"/>
                  </a:lnTo>
                  <a:lnTo>
                    <a:pt x="22127" y="260176"/>
                  </a:ln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chemeClr val="accent1"/>
                </a:gs>
                <a:gs pos="78000">
                  <a:schemeClr val="accent1">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14"/>
            </a:p>
          </p:txBody>
        </p:sp>
        <p:sp>
          <p:nvSpPr>
            <p:cNvPr id="87" name="TextBox 86">
              <a:extLst>
                <a:ext uri="{FF2B5EF4-FFF2-40B4-BE49-F238E27FC236}">
                  <a16:creationId xmlns:a16="http://schemas.microsoft.com/office/drawing/2014/main" id="{5E8666CF-1CE1-4379-B0BF-6F1998E6D3EF}"/>
                </a:ext>
              </a:extLst>
            </p:cNvPr>
            <p:cNvSpPr txBox="1"/>
            <p:nvPr/>
          </p:nvSpPr>
          <p:spPr>
            <a:xfrm>
              <a:off x="9832660" y="4998663"/>
              <a:ext cx="2202816" cy="450473"/>
            </a:xfrm>
            <a:prstGeom prst="rect">
              <a:avLst/>
            </a:prstGeom>
            <a:noFill/>
          </p:spPr>
          <p:txBody>
            <a:bodyPr wrap="square" lIns="0" rIns="0" rtlCol="0" anchor="b">
              <a:noAutofit/>
            </a:bodyPr>
            <a:lstStyle/>
            <a:p>
              <a:pPr rtl="0"/>
              <a:r>
                <a:rPr lang="fr" sz="1800" b="1" i="0" u="none" strike="noStrike" cap="all">
                  <a:solidFill>
                    <a:srgbClr val="FF5A28"/>
                  </a:solidFill>
                  <a:highlight>
                    <a:srgbClr val="000000">
                      <a:alpha val="0"/>
                    </a:srgbClr>
                  </a:highlight>
                  <a:latin typeface="Calibri"/>
                  <a:cs typeface="Calibri"/>
                </a:rPr>
                <a:t>achat</a:t>
              </a:r>
            </a:p>
          </p:txBody>
        </p:sp>
        <p:sp>
          <p:nvSpPr>
            <p:cNvPr id="88" name="Freeform: Shape 68">
              <a:extLst>
                <a:ext uri="{FF2B5EF4-FFF2-40B4-BE49-F238E27FC236}">
                  <a16:creationId xmlns:a16="http://schemas.microsoft.com/office/drawing/2014/main" id="{080446BB-D8AC-4015-BDF9-FE7B4C33BD64}"/>
                </a:ext>
              </a:extLst>
            </p:cNvPr>
            <p:cNvSpPr/>
            <p:nvPr/>
          </p:nvSpPr>
          <p:spPr>
            <a:xfrm>
              <a:off x="6328434" y="2616437"/>
              <a:ext cx="624276" cy="314519"/>
            </a:xfrm>
            <a:custGeom>
              <a:avLst/>
              <a:gdLst>
                <a:gd name="connsiteX0" fmla="*/ 0 w 832368"/>
                <a:gd name="connsiteY0" fmla="*/ 0 h 419359"/>
                <a:gd name="connsiteX1" fmla="*/ 3891 w 832368"/>
                <a:gd name="connsiteY1" fmla="*/ 3829 h 419359"/>
                <a:gd name="connsiteX2" fmla="*/ 781078 w 832368"/>
                <a:gd name="connsiteY2" fmla="*/ 243036 h 419359"/>
                <a:gd name="connsiteX3" fmla="*/ 832368 w 832368"/>
                <a:gd name="connsiteY3" fmla="*/ 249287 h 419359"/>
                <a:gd name="connsiteX4" fmla="*/ 771218 w 832368"/>
                <a:gd name="connsiteY4" fmla="*/ 255048 h 419359"/>
                <a:gd name="connsiteX5" fmla="*/ 160035 w 832368"/>
                <a:gd name="connsiteY5" fmla="*/ 413167 h 419359"/>
                <a:gd name="connsiteX6" fmla="*/ 158018 w 832368"/>
                <a:gd name="connsiteY6" fmla="*/ 419359 h 419359"/>
                <a:gd name="connsiteX7" fmla="*/ 0 w 832368"/>
                <a:gd name="connsiteY7" fmla="*/ 0 h 41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59">
                  <a:moveTo>
                    <a:pt x="0" y="0"/>
                  </a:moveTo>
                  <a:lnTo>
                    <a:pt x="3891" y="3829"/>
                  </a:lnTo>
                  <a:cubicBezTo>
                    <a:pt x="130472" y="106799"/>
                    <a:pt x="412763" y="192412"/>
                    <a:pt x="781078" y="243036"/>
                  </a:cubicBezTo>
                  <a:lnTo>
                    <a:pt x="832368" y="249287"/>
                  </a:lnTo>
                  <a:lnTo>
                    <a:pt x="771218" y="255048"/>
                  </a:lnTo>
                  <a:cubicBezTo>
                    <a:pt x="435416" y="290226"/>
                    <a:pt x="203133" y="347360"/>
                    <a:pt x="160035" y="413167"/>
                  </a:cubicBezTo>
                  <a:lnTo>
                    <a:pt x="158018" y="419359"/>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89" name="Freeform: Shape 69">
              <a:extLst>
                <a:ext uri="{FF2B5EF4-FFF2-40B4-BE49-F238E27FC236}">
                  <a16:creationId xmlns:a16="http://schemas.microsoft.com/office/drawing/2014/main" id="{35F8D34B-8499-4C2F-8DCB-9CE57E112B06}"/>
                </a:ext>
              </a:extLst>
            </p:cNvPr>
            <p:cNvSpPr/>
            <p:nvPr/>
          </p:nvSpPr>
          <p:spPr>
            <a:xfrm>
              <a:off x="8037357" y="2616436"/>
              <a:ext cx="624276" cy="314522"/>
            </a:xfrm>
            <a:custGeom>
              <a:avLst/>
              <a:gdLst>
                <a:gd name="connsiteX0" fmla="*/ 832368 w 832368"/>
                <a:gd name="connsiteY0" fmla="*/ 0 h 419362"/>
                <a:gd name="connsiteX1" fmla="*/ 674349 w 832368"/>
                <a:gd name="connsiteY1" fmla="*/ 419362 h 419362"/>
                <a:gd name="connsiteX2" fmla="*/ 672331 w 832368"/>
                <a:gd name="connsiteY2" fmla="*/ 413167 h 419362"/>
                <a:gd name="connsiteX3" fmla="*/ 61148 w 832368"/>
                <a:gd name="connsiteY3" fmla="*/ 255048 h 419362"/>
                <a:gd name="connsiteX4" fmla="*/ 0 w 832368"/>
                <a:gd name="connsiteY4" fmla="*/ 249287 h 419362"/>
                <a:gd name="connsiteX5" fmla="*/ 51290 w 832368"/>
                <a:gd name="connsiteY5" fmla="*/ 243036 h 419362"/>
                <a:gd name="connsiteX6" fmla="*/ 828477 w 832368"/>
                <a:gd name="connsiteY6" fmla="*/ 3829 h 419362"/>
                <a:gd name="connsiteX7" fmla="*/ 832368 w 832368"/>
                <a:gd name="connsiteY7" fmla="*/ 0 h 41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68" h="419361">
                  <a:moveTo>
                    <a:pt x="832368" y="0"/>
                  </a:moveTo>
                  <a:lnTo>
                    <a:pt x="674349" y="419362"/>
                  </a:lnTo>
                  <a:lnTo>
                    <a:pt x="672331" y="413167"/>
                  </a:lnTo>
                  <a:cubicBezTo>
                    <a:pt x="629233" y="347360"/>
                    <a:pt x="396950" y="290226"/>
                    <a:pt x="61148" y="255048"/>
                  </a:cubicBezTo>
                  <a:lnTo>
                    <a:pt x="0" y="249287"/>
                  </a:lnTo>
                  <a:lnTo>
                    <a:pt x="51290" y="243036"/>
                  </a:lnTo>
                  <a:cubicBezTo>
                    <a:pt x="419605" y="192412"/>
                    <a:pt x="701896" y="106799"/>
                    <a:pt x="828477" y="3829"/>
                  </a:cubicBezTo>
                  <a:lnTo>
                    <a:pt x="83236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90" name="Freeform: Shape 75">
              <a:extLst>
                <a:ext uri="{FF2B5EF4-FFF2-40B4-BE49-F238E27FC236}">
                  <a16:creationId xmlns:a16="http://schemas.microsoft.com/office/drawing/2014/main" id="{C0EA9713-A6D1-4A33-9CD9-C08264F68EB6}"/>
                </a:ext>
              </a:extLst>
            </p:cNvPr>
            <p:cNvSpPr/>
            <p:nvPr/>
          </p:nvSpPr>
          <p:spPr>
            <a:xfrm>
              <a:off x="6709159" y="3626826"/>
              <a:ext cx="372761" cy="223945"/>
            </a:xfrm>
            <a:custGeom>
              <a:avLst/>
              <a:gdLst>
                <a:gd name="connsiteX0" fmla="*/ 0 w 497014"/>
                <a:gd name="connsiteY0" fmla="*/ 0 h 298593"/>
                <a:gd name="connsiteX1" fmla="*/ 4156 w 497014"/>
                <a:gd name="connsiteY1" fmla="*/ 5560 h 298593"/>
                <a:gd name="connsiteX2" fmla="*/ 452202 w 497014"/>
                <a:gd name="connsiteY2" fmla="*/ 142082 h 298593"/>
                <a:gd name="connsiteX3" fmla="*/ 497014 w 497014"/>
                <a:gd name="connsiteY3" fmla="*/ 147048 h 298593"/>
                <a:gd name="connsiteX4" fmla="*/ 382131 w 497014"/>
                <a:gd name="connsiteY4" fmla="*/ 168947 h 298593"/>
                <a:gd name="connsiteX5" fmla="*/ 125515 w 497014"/>
                <a:gd name="connsiteY5" fmla="*/ 278910 h 298593"/>
                <a:gd name="connsiteX6" fmla="*/ 112513 w 497014"/>
                <a:gd name="connsiteY6" fmla="*/ 298593 h 298593"/>
                <a:gd name="connsiteX7" fmla="*/ 0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0" y="0"/>
                  </a:moveTo>
                  <a:lnTo>
                    <a:pt x="4156" y="5560"/>
                  </a:lnTo>
                  <a:cubicBezTo>
                    <a:pt x="60919" y="62195"/>
                    <a:pt x="225500" y="110812"/>
                    <a:pt x="452202" y="142082"/>
                  </a:cubicBezTo>
                  <a:lnTo>
                    <a:pt x="497014" y="147048"/>
                  </a:lnTo>
                  <a:lnTo>
                    <a:pt x="382131" y="168947"/>
                  </a:lnTo>
                  <a:cubicBezTo>
                    <a:pt x="254355" y="198467"/>
                    <a:pt x="163137" y="236433"/>
                    <a:pt x="125515" y="278910"/>
                  </a:cubicBezTo>
                  <a:lnTo>
                    <a:pt x="112513" y="298593"/>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91" name="Freeform: Shape 77">
              <a:extLst>
                <a:ext uri="{FF2B5EF4-FFF2-40B4-BE49-F238E27FC236}">
                  <a16:creationId xmlns:a16="http://schemas.microsoft.com/office/drawing/2014/main" id="{A1C54F41-3E69-4260-97FA-3CE4FBAB1129}"/>
                </a:ext>
              </a:extLst>
            </p:cNvPr>
            <p:cNvSpPr/>
            <p:nvPr/>
          </p:nvSpPr>
          <p:spPr>
            <a:xfrm>
              <a:off x="7908148" y="3626826"/>
              <a:ext cx="372761" cy="223945"/>
            </a:xfrm>
            <a:custGeom>
              <a:avLst/>
              <a:gdLst>
                <a:gd name="connsiteX0" fmla="*/ 497014 w 497014"/>
                <a:gd name="connsiteY0" fmla="*/ 0 h 298593"/>
                <a:gd name="connsiteX1" fmla="*/ 384501 w 497014"/>
                <a:gd name="connsiteY1" fmla="*/ 298593 h 298593"/>
                <a:gd name="connsiteX2" fmla="*/ 371499 w 497014"/>
                <a:gd name="connsiteY2" fmla="*/ 278910 h 298593"/>
                <a:gd name="connsiteX3" fmla="*/ 114883 w 497014"/>
                <a:gd name="connsiteY3" fmla="*/ 168947 h 298593"/>
                <a:gd name="connsiteX4" fmla="*/ 0 w 497014"/>
                <a:gd name="connsiteY4" fmla="*/ 147048 h 298593"/>
                <a:gd name="connsiteX5" fmla="*/ 44812 w 497014"/>
                <a:gd name="connsiteY5" fmla="*/ 142082 h 298593"/>
                <a:gd name="connsiteX6" fmla="*/ 492858 w 497014"/>
                <a:gd name="connsiteY6" fmla="*/ 5560 h 298593"/>
                <a:gd name="connsiteX7" fmla="*/ 497014 w 497014"/>
                <a:gd name="connsiteY7" fmla="*/ 0 h 29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4" h="298593">
                  <a:moveTo>
                    <a:pt x="497014" y="0"/>
                  </a:moveTo>
                  <a:lnTo>
                    <a:pt x="384501" y="298593"/>
                  </a:lnTo>
                  <a:lnTo>
                    <a:pt x="371499" y="278910"/>
                  </a:lnTo>
                  <a:cubicBezTo>
                    <a:pt x="333877" y="236433"/>
                    <a:pt x="242659" y="198467"/>
                    <a:pt x="114883" y="168947"/>
                  </a:cubicBezTo>
                  <a:lnTo>
                    <a:pt x="0" y="147048"/>
                  </a:lnTo>
                  <a:lnTo>
                    <a:pt x="44812" y="142082"/>
                  </a:lnTo>
                  <a:cubicBezTo>
                    <a:pt x="271514" y="110812"/>
                    <a:pt x="436095" y="62195"/>
                    <a:pt x="492858" y="5560"/>
                  </a:cubicBezTo>
                  <a:lnTo>
                    <a:pt x="497014"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92" name="Freeform: Shape 78">
              <a:extLst>
                <a:ext uri="{FF2B5EF4-FFF2-40B4-BE49-F238E27FC236}">
                  <a16:creationId xmlns:a16="http://schemas.microsoft.com/office/drawing/2014/main" id="{0D3B037D-2FB1-4A73-BB23-A8150304BEE7}"/>
                </a:ext>
              </a:extLst>
            </p:cNvPr>
            <p:cNvSpPr/>
            <p:nvPr/>
          </p:nvSpPr>
          <p:spPr>
            <a:xfrm>
              <a:off x="7704256" y="4572247"/>
              <a:ext cx="220409" cy="224591"/>
            </a:xfrm>
            <a:custGeom>
              <a:avLst/>
              <a:gdLst>
                <a:gd name="connsiteX0" fmla="*/ 293878 w 293878"/>
                <a:gd name="connsiteY0" fmla="*/ 0 h 299455"/>
                <a:gd name="connsiteX1" fmla="*/ 181041 w 293878"/>
                <a:gd name="connsiteY1" fmla="*/ 299455 h 299455"/>
                <a:gd name="connsiteX2" fmla="*/ 171932 w 293878"/>
                <a:gd name="connsiteY2" fmla="*/ 256757 h 299455"/>
                <a:gd name="connsiteX3" fmla="*/ 46480 w 293878"/>
                <a:gd name="connsiteY3" fmla="*/ 146794 h 299455"/>
                <a:gd name="connsiteX4" fmla="*/ 0 w 293878"/>
                <a:gd name="connsiteY4" fmla="*/ 128671 h 299455"/>
                <a:gd name="connsiteX5" fmla="*/ 57318 w 293878"/>
                <a:gd name="connsiteY5" fmla="*/ 117420 h 299455"/>
                <a:gd name="connsiteX6" fmla="*/ 275229 w 293878"/>
                <a:gd name="connsiteY6" fmla="*/ 21725 h 299455"/>
                <a:gd name="connsiteX7" fmla="*/ 293878 w 293878"/>
                <a:gd name="connsiteY7" fmla="*/ 0 h 29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8" h="299455">
                  <a:moveTo>
                    <a:pt x="293878" y="0"/>
                  </a:moveTo>
                  <a:lnTo>
                    <a:pt x="181041" y="299455"/>
                  </a:lnTo>
                  <a:lnTo>
                    <a:pt x="171932" y="256757"/>
                  </a:lnTo>
                  <a:cubicBezTo>
                    <a:pt x="153540" y="214281"/>
                    <a:pt x="108946" y="176314"/>
                    <a:pt x="46480" y="146794"/>
                  </a:cubicBezTo>
                  <a:lnTo>
                    <a:pt x="0" y="128671"/>
                  </a:lnTo>
                  <a:lnTo>
                    <a:pt x="57318" y="117420"/>
                  </a:lnTo>
                  <a:cubicBezTo>
                    <a:pt x="153311" y="93968"/>
                    <a:pt x="229576" y="60757"/>
                    <a:pt x="275229" y="21725"/>
                  </a:cubicBezTo>
                  <a:lnTo>
                    <a:pt x="293878"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93" name="Freeform: Shape 88">
              <a:extLst>
                <a:ext uri="{FF2B5EF4-FFF2-40B4-BE49-F238E27FC236}">
                  <a16:creationId xmlns:a16="http://schemas.microsoft.com/office/drawing/2014/main" id="{4666DEBF-2F8E-4A8C-931B-23FCA655AD77}"/>
                </a:ext>
              </a:extLst>
            </p:cNvPr>
            <p:cNvSpPr/>
            <p:nvPr/>
          </p:nvSpPr>
          <p:spPr>
            <a:xfrm>
              <a:off x="7065404" y="4572249"/>
              <a:ext cx="220407" cy="224586"/>
            </a:xfrm>
            <a:custGeom>
              <a:avLst/>
              <a:gdLst>
                <a:gd name="connsiteX0" fmla="*/ 0 w 293876"/>
                <a:gd name="connsiteY0" fmla="*/ 0 h 299448"/>
                <a:gd name="connsiteX1" fmla="*/ 18646 w 293876"/>
                <a:gd name="connsiteY1" fmla="*/ 21721 h 299448"/>
                <a:gd name="connsiteX2" fmla="*/ 236557 w 293876"/>
                <a:gd name="connsiteY2" fmla="*/ 117416 h 299448"/>
                <a:gd name="connsiteX3" fmla="*/ 293876 w 293876"/>
                <a:gd name="connsiteY3" fmla="*/ 128667 h 299448"/>
                <a:gd name="connsiteX4" fmla="*/ 247395 w 293876"/>
                <a:gd name="connsiteY4" fmla="*/ 146790 h 299448"/>
                <a:gd name="connsiteX5" fmla="*/ 121943 w 293876"/>
                <a:gd name="connsiteY5" fmla="*/ 256753 h 299448"/>
                <a:gd name="connsiteX6" fmla="*/ 112836 w 293876"/>
                <a:gd name="connsiteY6" fmla="*/ 299448 h 299448"/>
                <a:gd name="connsiteX7" fmla="*/ 0 w 293876"/>
                <a:gd name="connsiteY7" fmla="*/ 0 h 29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876" h="299448">
                  <a:moveTo>
                    <a:pt x="0" y="0"/>
                  </a:moveTo>
                  <a:lnTo>
                    <a:pt x="18646" y="21721"/>
                  </a:lnTo>
                  <a:cubicBezTo>
                    <a:pt x="64299" y="60753"/>
                    <a:pt x="140564" y="93964"/>
                    <a:pt x="236557" y="117416"/>
                  </a:cubicBezTo>
                  <a:lnTo>
                    <a:pt x="293876" y="128667"/>
                  </a:lnTo>
                  <a:lnTo>
                    <a:pt x="247395" y="146790"/>
                  </a:lnTo>
                  <a:cubicBezTo>
                    <a:pt x="184929" y="176310"/>
                    <a:pt x="140336" y="214277"/>
                    <a:pt x="121943" y="256753"/>
                  </a:cubicBezTo>
                  <a:lnTo>
                    <a:pt x="112836" y="299448"/>
                  </a:lnTo>
                  <a:lnTo>
                    <a:pt x="0" y="0"/>
                  </a:ln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nvGrpSpPr>
            <p:cNvPr id="94" name="Group 93">
              <a:extLst>
                <a:ext uri="{FF2B5EF4-FFF2-40B4-BE49-F238E27FC236}">
                  <a16:creationId xmlns:a16="http://schemas.microsoft.com/office/drawing/2014/main" id="{3D31C103-DA20-4696-96ED-9C8F878FCAD1}"/>
                </a:ext>
              </a:extLst>
            </p:cNvPr>
            <p:cNvGrpSpPr/>
            <p:nvPr/>
          </p:nvGrpSpPr>
          <p:grpSpPr>
            <a:xfrm>
              <a:off x="6793544" y="3705757"/>
              <a:ext cx="1402980" cy="982414"/>
              <a:chOff x="5154762" y="3534373"/>
              <a:chExt cx="1870640" cy="1309885"/>
            </a:xfrm>
          </p:grpSpPr>
          <p:sp>
            <p:nvSpPr>
              <p:cNvPr id="136" name="Freeform: Shape 93">
                <a:extLst>
                  <a:ext uri="{FF2B5EF4-FFF2-40B4-BE49-F238E27FC236}">
                    <a16:creationId xmlns:a16="http://schemas.microsoft.com/office/drawing/2014/main" id="{E4121437-FB32-45E6-89A8-9EC7E6D64F88}"/>
                  </a:ext>
                </a:extLst>
              </p:cNvPr>
              <p:cNvSpPr/>
              <p:nvPr/>
            </p:nvSpPr>
            <p:spPr>
              <a:xfrm>
                <a:off x="5154762" y="3534373"/>
                <a:ext cx="1870640" cy="435006"/>
              </a:xfrm>
              <a:custGeom>
                <a:avLst/>
                <a:gdLst>
                  <a:gd name="connsiteX0" fmla="*/ 935320 w 1870640"/>
                  <a:gd name="connsiteY0" fmla="*/ 0 h 435006"/>
                  <a:gd name="connsiteX1" fmla="*/ 1461691 w 1870640"/>
                  <a:gd name="connsiteY1" fmla="*/ 37146 h 435006"/>
                  <a:gd name="connsiteX2" fmla="*/ 1486139 w 1870640"/>
                  <a:gd name="connsiteY2" fmla="*/ 41806 h 435006"/>
                  <a:gd name="connsiteX3" fmla="*/ 1601022 w 1870640"/>
                  <a:gd name="connsiteY3" fmla="*/ 63705 h 435006"/>
                  <a:gd name="connsiteX4" fmla="*/ 1857638 w 1870640"/>
                  <a:gd name="connsiteY4" fmla="*/ 173668 h 435006"/>
                  <a:gd name="connsiteX5" fmla="*/ 1870640 w 1870640"/>
                  <a:gd name="connsiteY5" fmla="*/ 193351 h 435006"/>
                  <a:gd name="connsiteX6" fmla="*/ 1838564 w 1870640"/>
                  <a:gd name="connsiteY6" fmla="*/ 278476 h 435006"/>
                  <a:gd name="connsiteX7" fmla="*/ 1834440 w 1870640"/>
                  <a:gd name="connsiteY7" fmla="*/ 282182 h 435006"/>
                  <a:gd name="connsiteX8" fmla="*/ 935320 w 1870640"/>
                  <a:gd name="connsiteY8" fmla="*/ 435006 h 435006"/>
                  <a:gd name="connsiteX9" fmla="*/ 36200 w 1870640"/>
                  <a:gd name="connsiteY9" fmla="*/ 282182 h 435006"/>
                  <a:gd name="connsiteX10" fmla="*/ 32076 w 1870640"/>
                  <a:gd name="connsiteY10" fmla="*/ 278476 h 435006"/>
                  <a:gd name="connsiteX11" fmla="*/ 0 w 1870640"/>
                  <a:gd name="connsiteY11" fmla="*/ 193351 h 435006"/>
                  <a:gd name="connsiteX12" fmla="*/ 13002 w 1870640"/>
                  <a:gd name="connsiteY12" fmla="*/ 173668 h 435006"/>
                  <a:gd name="connsiteX13" fmla="*/ 269618 w 1870640"/>
                  <a:gd name="connsiteY13" fmla="*/ 63705 h 435006"/>
                  <a:gd name="connsiteX14" fmla="*/ 384501 w 1870640"/>
                  <a:gd name="connsiteY14" fmla="*/ 41806 h 435006"/>
                  <a:gd name="connsiteX15" fmla="*/ 408949 w 1870640"/>
                  <a:gd name="connsiteY15" fmla="*/ 37146 h 435006"/>
                  <a:gd name="connsiteX16" fmla="*/ 935320 w 1870640"/>
                  <a:gd name="connsiteY16"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0640" h="435006">
                    <a:moveTo>
                      <a:pt x="935320" y="0"/>
                    </a:moveTo>
                    <a:cubicBezTo>
                      <a:pt x="1130300" y="0"/>
                      <a:pt x="1311436" y="13694"/>
                      <a:pt x="1461691" y="37146"/>
                    </a:cubicBezTo>
                    <a:lnTo>
                      <a:pt x="1486139" y="41806"/>
                    </a:lnTo>
                    <a:lnTo>
                      <a:pt x="1601022" y="63705"/>
                    </a:lnTo>
                    <a:cubicBezTo>
                      <a:pt x="1728798" y="93225"/>
                      <a:pt x="1820016" y="131191"/>
                      <a:pt x="1857638" y="173668"/>
                    </a:cubicBezTo>
                    <a:lnTo>
                      <a:pt x="1870640" y="193351"/>
                    </a:lnTo>
                    <a:lnTo>
                      <a:pt x="1838564" y="278476"/>
                    </a:lnTo>
                    <a:lnTo>
                      <a:pt x="1834440" y="282182"/>
                    </a:lnTo>
                    <a:cubicBezTo>
                      <a:pt x="1715242" y="370721"/>
                      <a:pt x="1357776" y="435006"/>
                      <a:pt x="935320" y="435006"/>
                    </a:cubicBezTo>
                    <a:cubicBezTo>
                      <a:pt x="512864" y="435006"/>
                      <a:pt x="155398" y="370721"/>
                      <a:pt x="36200" y="282182"/>
                    </a:cubicBezTo>
                    <a:lnTo>
                      <a:pt x="32076" y="278476"/>
                    </a:lnTo>
                    <a:lnTo>
                      <a:pt x="0" y="193351"/>
                    </a:lnTo>
                    <a:lnTo>
                      <a:pt x="13002" y="173668"/>
                    </a:lnTo>
                    <a:cubicBezTo>
                      <a:pt x="50624" y="131191"/>
                      <a:pt x="141842" y="93225"/>
                      <a:pt x="269618" y="63705"/>
                    </a:cubicBezTo>
                    <a:lnTo>
                      <a:pt x="384501" y="41806"/>
                    </a:lnTo>
                    <a:lnTo>
                      <a:pt x="408949" y="37146"/>
                    </a:lnTo>
                    <a:cubicBezTo>
                      <a:pt x="559205" y="13694"/>
                      <a:pt x="740340" y="0"/>
                      <a:pt x="935320" y="0"/>
                    </a:cubicBezTo>
                    <a:close/>
                  </a:path>
                </a:pathLst>
              </a:custGeom>
              <a:gradFill flip="none" rotWithShape="1">
                <a:gsLst>
                  <a:gs pos="0">
                    <a:srgbClr val="00BBFF"/>
                  </a:gs>
                  <a:gs pos="78000">
                    <a:srgbClr val="009F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sp>
            <p:nvSpPr>
              <p:cNvPr id="137" name="Freeform: Shape 105">
                <a:extLst>
                  <a:ext uri="{FF2B5EF4-FFF2-40B4-BE49-F238E27FC236}">
                    <a16:creationId xmlns:a16="http://schemas.microsoft.com/office/drawing/2014/main" id="{59403AD2-3B9A-4E78-8E7C-B33278CFFBFD}"/>
                  </a:ext>
                </a:extLst>
              </p:cNvPr>
              <p:cNvSpPr/>
              <p:nvPr/>
            </p:nvSpPr>
            <p:spPr>
              <a:xfrm>
                <a:off x="5186837" y="3812848"/>
                <a:ext cx="1806488" cy="1031410"/>
              </a:xfrm>
              <a:custGeom>
                <a:avLst/>
                <a:gdLst>
                  <a:gd name="connsiteX0" fmla="*/ 903243 w 1806488"/>
                  <a:gd name="connsiteY0" fmla="*/ 596404 h 1031410"/>
                  <a:gd name="connsiteX1" fmla="*/ 1492483 w 1806488"/>
                  <a:gd name="connsiteY1" fmla="*/ 770072 h 1031410"/>
                  <a:gd name="connsiteX2" fmla="*/ 1502618 w 1806488"/>
                  <a:gd name="connsiteY2" fmla="*/ 806430 h 1031410"/>
                  <a:gd name="connsiteX3" fmla="*/ 1476085 w 1806488"/>
                  <a:gd name="connsiteY3" fmla="*/ 876844 h 1031410"/>
                  <a:gd name="connsiteX4" fmla="*/ 1457436 w 1806488"/>
                  <a:gd name="connsiteY4" fmla="*/ 898569 h 1031410"/>
                  <a:gd name="connsiteX5" fmla="*/ 1239525 w 1806488"/>
                  <a:gd name="connsiteY5" fmla="*/ 994264 h 1031410"/>
                  <a:gd name="connsiteX6" fmla="*/ 1182208 w 1806488"/>
                  <a:gd name="connsiteY6" fmla="*/ 1005515 h 1031410"/>
                  <a:gd name="connsiteX7" fmla="*/ 1182208 w 1806488"/>
                  <a:gd name="connsiteY7" fmla="*/ 1005515 h 1031410"/>
                  <a:gd name="connsiteX8" fmla="*/ 1137359 w 1806488"/>
                  <a:gd name="connsiteY8" fmla="*/ 1014318 h 1031410"/>
                  <a:gd name="connsiteX9" fmla="*/ 903244 w 1806488"/>
                  <a:gd name="connsiteY9" fmla="*/ 1031410 h 1031410"/>
                  <a:gd name="connsiteX10" fmla="*/ 669129 w 1806488"/>
                  <a:gd name="connsiteY10" fmla="*/ 1014318 h 1031410"/>
                  <a:gd name="connsiteX11" fmla="*/ 624281 w 1806488"/>
                  <a:gd name="connsiteY11" fmla="*/ 1005515 h 1031410"/>
                  <a:gd name="connsiteX12" fmla="*/ 645916 w 1806488"/>
                  <a:gd name="connsiteY12" fmla="*/ 997079 h 1031410"/>
                  <a:gd name="connsiteX13" fmla="*/ 645915 w 1806488"/>
                  <a:gd name="connsiteY13" fmla="*/ 997079 h 1031410"/>
                  <a:gd name="connsiteX14" fmla="*/ 624280 w 1806488"/>
                  <a:gd name="connsiteY14" fmla="*/ 1005515 h 1031410"/>
                  <a:gd name="connsiteX15" fmla="*/ 566961 w 1806488"/>
                  <a:gd name="connsiteY15" fmla="*/ 994264 h 1031410"/>
                  <a:gd name="connsiteX16" fmla="*/ 349050 w 1806488"/>
                  <a:gd name="connsiteY16" fmla="*/ 898569 h 1031410"/>
                  <a:gd name="connsiteX17" fmla="*/ 330404 w 1806488"/>
                  <a:gd name="connsiteY17" fmla="*/ 876848 h 1031410"/>
                  <a:gd name="connsiteX18" fmla="*/ 303869 w 1806488"/>
                  <a:gd name="connsiteY18" fmla="*/ 806427 h 1031410"/>
                  <a:gd name="connsiteX19" fmla="*/ 314003 w 1806488"/>
                  <a:gd name="connsiteY19" fmla="*/ 770072 h 1031410"/>
                  <a:gd name="connsiteX20" fmla="*/ 903243 w 1806488"/>
                  <a:gd name="connsiteY20" fmla="*/ 596404 h 1031410"/>
                  <a:gd name="connsiteX21" fmla="*/ 0 w 1806488"/>
                  <a:gd name="connsiteY21" fmla="*/ 0 h 1031410"/>
                  <a:gd name="connsiteX22" fmla="*/ 4124 w 1806488"/>
                  <a:gd name="connsiteY22" fmla="*/ 3706 h 1031410"/>
                  <a:gd name="connsiteX23" fmla="*/ 903244 w 1806488"/>
                  <a:gd name="connsiteY23" fmla="*/ 156530 h 1031410"/>
                  <a:gd name="connsiteX24" fmla="*/ 1802364 w 1806488"/>
                  <a:gd name="connsiteY24" fmla="*/ 3706 h 1031410"/>
                  <a:gd name="connsiteX25" fmla="*/ 1806488 w 1806488"/>
                  <a:gd name="connsiteY25" fmla="*/ 0 h 1031410"/>
                  <a:gd name="connsiteX26" fmla="*/ 1502618 w 1806488"/>
                  <a:gd name="connsiteY26" fmla="*/ 806429 h 1031410"/>
                  <a:gd name="connsiteX27" fmla="*/ 1492483 w 1806488"/>
                  <a:gd name="connsiteY27" fmla="*/ 770071 h 1031410"/>
                  <a:gd name="connsiteX28" fmla="*/ 903243 w 1806488"/>
                  <a:gd name="connsiteY28" fmla="*/ 596403 h 1031410"/>
                  <a:gd name="connsiteX29" fmla="*/ 314003 w 1806488"/>
                  <a:gd name="connsiteY29" fmla="*/ 770071 h 1031410"/>
                  <a:gd name="connsiteX30" fmla="*/ 303869 w 1806488"/>
                  <a:gd name="connsiteY30" fmla="*/ 806426 h 1031410"/>
                  <a:gd name="connsiteX31" fmla="*/ 0 w 1806488"/>
                  <a:gd name="connsiteY31" fmla="*/ 0 h 1031410"/>
                  <a:gd name="connsiteX32" fmla="*/ 0 w 1806488"/>
                  <a:gd name="connsiteY32" fmla="*/ 0 h 1031410"/>
                  <a:gd name="connsiteX33" fmla="*/ 0 w 1806488"/>
                  <a:gd name="connsiteY33" fmla="*/ 0 h 10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6488" h="1031410">
                    <a:moveTo>
                      <a:pt x="903243" y="596404"/>
                    </a:moveTo>
                    <a:cubicBezTo>
                      <a:pt x="1193898" y="596404"/>
                      <a:pt x="1436399" y="670960"/>
                      <a:pt x="1492483" y="770072"/>
                    </a:cubicBezTo>
                    <a:lnTo>
                      <a:pt x="1502618" y="806430"/>
                    </a:lnTo>
                    <a:lnTo>
                      <a:pt x="1476085" y="876844"/>
                    </a:lnTo>
                    <a:lnTo>
                      <a:pt x="1457436" y="898569"/>
                    </a:lnTo>
                    <a:cubicBezTo>
                      <a:pt x="1411783" y="937601"/>
                      <a:pt x="1335518" y="970812"/>
                      <a:pt x="1239525" y="994264"/>
                    </a:cubicBezTo>
                    <a:lnTo>
                      <a:pt x="1182208" y="1005515"/>
                    </a:lnTo>
                    <a:lnTo>
                      <a:pt x="1182208" y="1005515"/>
                    </a:lnTo>
                    <a:lnTo>
                      <a:pt x="1137359" y="1014318"/>
                    </a:lnTo>
                    <a:cubicBezTo>
                      <a:pt x="1065402" y="1025324"/>
                      <a:pt x="986288" y="1031410"/>
                      <a:pt x="903244" y="1031410"/>
                    </a:cubicBezTo>
                    <a:cubicBezTo>
                      <a:pt x="820200" y="1031410"/>
                      <a:pt x="741087" y="1025324"/>
                      <a:pt x="669129" y="1014318"/>
                    </a:cubicBezTo>
                    <a:lnTo>
                      <a:pt x="624281" y="1005515"/>
                    </a:lnTo>
                    <a:lnTo>
                      <a:pt x="645916" y="997079"/>
                    </a:lnTo>
                    <a:cubicBezTo>
                      <a:pt x="649522" y="995673"/>
                      <a:pt x="649521" y="995673"/>
                      <a:pt x="645915" y="997079"/>
                    </a:cubicBezTo>
                    <a:lnTo>
                      <a:pt x="624280" y="1005515"/>
                    </a:lnTo>
                    <a:lnTo>
                      <a:pt x="566961" y="994264"/>
                    </a:lnTo>
                    <a:cubicBezTo>
                      <a:pt x="470968" y="970812"/>
                      <a:pt x="394703" y="937601"/>
                      <a:pt x="349050" y="898569"/>
                    </a:cubicBezTo>
                    <a:lnTo>
                      <a:pt x="330404" y="876848"/>
                    </a:lnTo>
                    <a:lnTo>
                      <a:pt x="303869" y="806427"/>
                    </a:lnTo>
                    <a:lnTo>
                      <a:pt x="314003" y="770072"/>
                    </a:lnTo>
                    <a:cubicBezTo>
                      <a:pt x="370087" y="670960"/>
                      <a:pt x="612588" y="596404"/>
                      <a:pt x="903243" y="596404"/>
                    </a:cubicBezTo>
                    <a:close/>
                    <a:moveTo>
                      <a:pt x="0" y="0"/>
                    </a:moveTo>
                    <a:lnTo>
                      <a:pt x="4124" y="3706"/>
                    </a:lnTo>
                    <a:cubicBezTo>
                      <a:pt x="123322" y="92245"/>
                      <a:pt x="480788" y="156530"/>
                      <a:pt x="903244" y="156530"/>
                    </a:cubicBezTo>
                    <a:cubicBezTo>
                      <a:pt x="1325700" y="156530"/>
                      <a:pt x="1683166" y="92245"/>
                      <a:pt x="1802364" y="3706"/>
                    </a:cubicBezTo>
                    <a:lnTo>
                      <a:pt x="1806488" y="0"/>
                    </a:lnTo>
                    <a:lnTo>
                      <a:pt x="1502618" y="806429"/>
                    </a:lnTo>
                    <a:lnTo>
                      <a:pt x="1492483" y="770071"/>
                    </a:lnTo>
                    <a:cubicBezTo>
                      <a:pt x="1436399" y="670959"/>
                      <a:pt x="1193898" y="596403"/>
                      <a:pt x="903243" y="596403"/>
                    </a:cubicBezTo>
                    <a:cubicBezTo>
                      <a:pt x="612588" y="596403"/>
                      <a:pt x="370087" y="670959"/>
                      <a:pt x="314003" y="770071"/>
                    </a:cubicBezTo>
                    <a:lnTo>
                      <a:pt x="303869" y="806426"/>
                    </a:lnTo>
                    <a:lnTo>
                      <a:pt x="0" y="0"/>
                    </a:lnTo>
                    <a:close/>
                  </a:path>
                </a:pathLst>
              </a:custGeom>
              <a:gradFill flip="none" rotWithShape="1">
                <a:gsLst>
                  <a:gs pos="45000">
                    <a:srgbClr val="00BBFF"/>
                  </a:gs>
                  <a:gs pos="78000">
                    <a:srgbClr val="009FD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a:p>
            </p:txBody>
          </p:sp>
        </p:grpSp>
        <p:grpSp>
          <p:nvGrpSpPr>
            <p:cNvPr id="95" name="Group 94">
              <a:extLst>
                <a:ext uri="{FF2B5EF4-FFF2-40B4-BE49-F238E27FC236}">
                  <a16:creationId xmlns:a16="http://schemas.microsoft.com/office/drawing/2014/main" id="{8A51EFE4-9377-4394-8EB4-6D0E6CF33838}"/>
                </a:ext>
              </a:extLst>
            </p:cNvPr>
            <p:cNvGrpSpPr/>
            <p:nvPr/>
          </p:nvGrpSpPr>
          <p:grpSpPr>
            <a:xfrm>
              <a:off x="6446948" y="2779860"/>
              <a:ext cx="2096171" cy="981387"/>
              <a:chOff x="4692634" y="2299846"/>
              <a:chExt cx="2794895" cy="1308517"/>
            </a:xfrm>
          </p:grpSpPr>
          <p:sp>
            <p:nvSpPr>
              <p:cNvPr id="134" name="Freeform: Shape 106">
                <a:extLst>
                  <a:ext uri="{FF2B5EF4-FFF2-40B4-BE49-F238E27FC236}">
                    <a16:creationId xmlns:a16="http://schemas.microsoft.com/office/drawing/2014/main" id="{A5633247-865E-4704-855F-457F00B8D4D9}"/>
                  </a:ext>
                </a:extLst>
              </p:cNvPr>
              <p:cNvSpPr/>
              <p:nvPr/>
            </p:nvSpPr>
            <p:spPr>
              <a:xfrm>
                <a:off x="4692634" y="2299846"/>
                <a:ext cx="2794895" cy="435007"/>
              </a:xfrm>
              <a:custGeom>
                <a:avLst/>
                <a:gdLst>
                  <a:gd name="connsiteX0" fmla="*/ 674350 w 2794895"/>
                  <a:gd name="connsiteY0" fmla="*/ 31386 h 435007"/>
                  <a:gd name="connsiteX1" fmla="*/ 765075 w 2794895"/>
                  <a:gd name="connsiteY1" fmla="*/ 42444 h 435007"/>
                  <a:gd name="connsiteX2" fmla="*/ 1397448 w 2794895"/>
                  <a:gd name="connsiteY2" fmla="*/ 74747 h 435007"/>
                  <a:gd name="connsiteX3" fmla="*/ 2029821 w 2794895"/>
                  <a:gd name="connsiteY3" fmla="*/ 42444 h 435007"/>
                  <a:gd name="connsiteX4" fmla="*/ 2120546 w 2794895"/>
                  <a:gd name="connsiteY4" fmla="*/ 31386 h 435007"/>
                  <a:gd name="connsiteX5" fmla="*/ 2181694 w 2794895"/>
                  <a:gd name="connsiteY5" fmla="*/ 37147 h 435007"/>
                  <a:gd name="connsiteX6" fmla="*/ 2792877 w 2794895"/>
                  <a:gd name="connsiteY6" fmla="*/ 195266 h 435007"/>
                  <a:gd name="connsiteX7" fmla="*/ 2794895 w 2794895"/>
                  <a:gd name="connsiteY7" fmla="*/ 201461 h 435007"/>
                  <a:gd name="connsiteX8" fmla="*/ 2772772 w 2794895"/>
                  <a:gd name="connsiteY8" fmla="*/ 260171 h 435007"/>
                  <a:gd name="connsiteX9" fmla="*/ 2771622 w 2794895"/>
                  <a:gd name="connsiteY9" fmla="*/ 261339 h 435007"/>
                  <a:gd name="connsiteX10" fmla="*/ 1397447 w 2794895"/>
                  <a:gd name="connsiteY10" fmla="*/ 435007 h 435007"/>
                  <a:gd name="connsiteX11" fmla="*/ 23272 w 2794895"/>
                  <a:gd name="connsiteY11" fmla="*/ 261339 h 435007"/>
                  <a:gd name="connsiteX12" fmla="*/ 22125 w 2794895"/>
                  <a:gd name="connsiteY12" fmla="*/ 260174 h 435007"/>
                  <a:gd name="connsiteX13" fmla="*/ 0 w 2794895"/>
                  <a:gd name="connsiteY13" fmla="*/ 201458 h 435007"/>
                  <a:gd name="connsiteX14" fmla="*/ 2017 w 2794895"/>
                  <a:gd name="connsiteY14" fmla="*/ 195266 h 435007"/>
                  <a:gd name="connsiteX15" fmla="*/ 613200 w 2794895"/>
                  <a:gd name="connsiteY15" fmla="*/ 37147 h 435007"/>
                  <a:gd name="connsiteX16" fmla="*/ 1397447 w 2794895"/>
                  <a:gd name="connsiteY16" fmla="*/ 0 h 435007"/>
                  <a:gd name="connsiteX17" fmla="*/ 2066044 w 2794895"/>
                  <a:gd name="connsiteY17" fmla="*/ 26251 h 435007"/>
                  <a:gd name="connsiteX18" fmla="*/ 2120546 w 2794895"/>
                  <a:gd name="connsiteY18" fmla="*/ 31385 h 435007"/>
                  <a:gd name="connsiteX19" fmla="*/ 2029821 w 2794895"/>
                  <a:gd name="connsiteY19" fmla="*/ 42443 h 435007"/>
                  <a:gd name="connsiteX20" fmla="*/ 1397448 w 2794895"/>
                  <a:gd name="connsiteY20" fmla="*/ 74746 h 435007"/>
                  <a:gd name="connsiteX21" fmla="*/ 765075 w 2794895"/>
                  <a:gd name="connsiteY21" fmla="*/ 42443 h 435007"/>
                  <a:gd name="connsiteX22" fmla="*/ 674350 w 2794895"/>
                  <a:gd name="connsiteY22" fmla="*/ 31385 h 435007"/>
                  <a:gd name="connsiteX23" fmla="*/ 728850 w 2794895"/>
                  <a:gd name="connsiteY23" fmla="*/ 26251 h 435007"/>
                  <a:gd name="connsiteX24" fmla="*/ 1397447 w 2794895"/>
                  <a:gd name="connsiteY24" fmla="*/ 0 h 4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94895" h="435006">
                    <a:moveTo>
                      <a:pt x="674350" y="31386"/>
                    </a:moveTo>
                    <a:lnTo>
                      <a:pt x="765075" y="42444"/>
                    </a:lnTo>
                    <a:cubicBezTo>
                      <a:pt x="959441" y="63245"/>
                      <a:pt x="1173136" y="74747"/>
                      <a:pt x="1397448" y="74747"/>
                    </a:cubicBezTo>
                    <a:cubicBezTo>
                      <a:pt x="1621761" y="74747"/>
                      <a:pt x="1835455" y="63245"/>
                      <a:pt x="2029821" y="42444"/>
                    </a:cubicBezTo>
                    <a:lnTo>
                      <a:pt x="2120546" y="31386"/>
                    </a:lnTo>
                    <a:lnTo>
                      <a:pt x="2181694" y="37147"/>
                    </a:lnTo>
                    <a:cubicBezTo>
                      <a:pt x="2517496" y="72325"/>
                      <a:pt x="2749779" y="129459"/>
                      <a:pt x="2792877" y="195266"/>
                    </a:cubicBezTo>
                    <a:lnTo>
                      <a:pt x="2794895" y="201461"/>
                    </a:lnTo>
                    <a:lnTo>
                      <a:pt x="2772772" y="260171"/>
                    </a:lnTo>
                    <a:lnTo>
                      <a:pt x="2771622" y="261339"/>
                    </a:lnTo>
                    <a:cubicBezTo>
                      <a:pt x="2640828" y="360451"/>
                      <a:pt x="2075287" y="435007"/>
                      <a:pt x="1397447" y="435007"/>
                    </a:cubicBezTo>
                    <a:cubicBezTo>
                      <a:pt x="719607" y="435007"/>
                      <a:pt x="154066" y="360451"/>
                      <a:pt x="23272" y="261339"/>
                    </a:cubicBezTo>
                    <a:lnTo>
                      <a:pt x="22125" y="260174"/>
                    </a:lnTo>
                    <a:lnTo>
                      <a:pt x="0" y="201458"/>
                    </a:lnTo>
                    <a:lnTo>
                      <a:pt x="2017" y="195266"/>
                    </a:lnTo>
                    <a:cubicBezTo>
                      <a:pt x="45115" y="129459"/>
                      <a:pt x="277398" y="72325"/>
                      <a:pt x="613200" y="37147"/>
                    </a:cubicBezTo>
                    <a:close/>
                    <a:moveTo>
                      <a:pt x="1397447" y="0"/>
                    </a:moveTo>
                    <a:cubicBezTo>
                      <a:pt x="1639533" y="0"/>
                      <a:pt x="1867295" y="9510"/>
                      <a:pt x="2066044" y="26251"/>
                    </a:cubicBezTo>
                    <a:lnTo>
                      <a:pt x="2120546" y="31385"/>
                    </a:lnTo>
                    <a:lnTo>
                      <a:pt x="2029821" y="42443"/>
                    </a:lnTo>
                    <a:cubicBezTo>
                      <a:pt x="1835455" y="63244"/>
                      <a:pt x="1621761" y="74746"/>
                      <a:pt x="1397448" y="74746"/>
                    </a:cubicBezTo>
                    <a:cubicBezTo>
                      <a:pt x="1173136" y="74746"/>
                      <a:pt x="959441" y="63244"/>
                      <a:pt x="765075" y="42443"/>
                    </a:cubicBezTo>
                    <a:lnTo>
                      <a:pt x="674350" y="31385"/>
                    </a:lnTo>
                    <a:lnTo>
                      <a:pt x="728850" y="26251"/>
                    </a:lnTo>
                    <a:cubicBezTo>
                      <a:pt x="927599" y="9510"/>
                      <a:pt x="1155362" y="0"/>
                      <a:pt x="1397447" y="0"/>
                    </a:cubicBezTo>
                    <a:close/>
                  </a:path>
                </a:pathLst>
              </a:custGeom>
              <a:gradFill flip="none" rotWithShape="1">
                <a:gsLst>
                  <a:gs pos="0">
                    <a:srgbClr val="FEBE0E"/>
                  </a:gs>
                  <a:gs pos="77000">
                    <a:srgbClr val="F7921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135" name="Freeform: Shape 109">
                <a:extLst>
                  <a:ext uri="{FF2B5EF4-FFF2-40B4-BE49-F238E27FC236}">
                    <a16:creationId xmlns:a16="http://schemas.microsoft.com/office/drawing/2014/main" id="{55EE6B1D-F7F0-4C43-B0A4-9EC6CD5F056F}"/>
                  </a:ext>
                </a:extLst>
              </p:cNvPr>
              <p:cNvSpPr/>
              <p:nvPr/>
            </p:nvSpPr>
            <p:spPr>
              <a:xfrm>
                <a:off x="4714759" y="2560016"/>
                <a:ext cx="2750647" cy="1048343"/>
              </a:xfrm>
              <a:custGeom>
                <a:avLst/>
                <a:gdLst>
                  <a:gd name="connsiteX0" fmla="*/ 1375323 w 2750647"/>
                  <a:gd name="connsiteY0" fmla="*/ 974357 h 1048343"/>
                  <a:gd name="connsiteX1" fmla="*/ 1901694 w 2750647"/>
                  <a:gd name="connsiteY1" fmla="*/ 1011503 h 1048343"/>
                  <a:gd name="connsiteX2" fmla="*/ 1926142 w 2750647"/>
                  <a:gd name="connsiteY2" fmla="*/ 1016163 h 1048343"/>
                  <a:gd name="connsiteX3" fmla="*/ 1789994 w 2750647"/>
                  <a:gd name="connsiteY3" fmla="*/ 1031251 h 1048343"/>
                  <a:gd name="connsiteX4" fmla="*/ 1375323 w 2750647"/>
                  <a:gd name="connsiteY4" fmla="*/ 1048343 h 1048343"/>
                  <a:gd name="connsiteX5" fmla="*/ 960652 w 2750647"/>
                  <a:gd name="connsiteY5" fmla="*/ 1031251 h 1048343"/>
                  <a:gd name="connsiteX6" fmla="*/ 824505 w 2750647"/>
                  <a:gd name="connsiteY6" fmla="*/ 1016163 h 1048343"/>
                  <a:gd name="connsiteX7" fmla="*/ 848952 w 2750647"/>
                  <a:gd name="connsiteY7" fmla="*/ 1011503 h 1048343"/>
                  <a:gd name="connsiteX8" fmla="*/ 1375323 w 2750647"/>
                  <a:gd name="connsiteY8" fmla="*/ 974357 h 1048343"/>
                  <a:gd name="connsiteX9" fmla="*/ 2750647 w 2750647"/>
                  <a:gd name="connsiteY9" fmla="*/ 0 h 1048343"/>
                  <a:gd name="connsiteX10" fmla="*/ 2439429 w 2750647"/>
                  <a:gd name="connsiteY10" fmla="*/ 825927 h 1048343"/>
                  <a:gd name="connsiteX11" fmla="*/ 2423156 w 2750647"/>
                  <a:gd name="connsiteY11" fmla="*/ 869114 h 1048343"/>
                  <a:gd name="connsiteX12" fmla="*/ 2419000 w 2750647"/>
                  <a:gd name="connsiteY12" fmla="*/ 874674 h 1048343"/>
                  <a:gd name="connsiteX13" fmla="*/ 1970954 w 2750647"/>
                  <a:gd name="connsiteY13" fmla="*/ 1011196 h 1048343"/>
                  <a:gd name="connsiteX14" fmla="*/ 1926142 w 2750647"/>
                  <a:gd name="connsiteY14" fmla="*/ 1016162 h 1048343"/>
                  <a:gd name="connsiteX15" fmla="*/ 1901694 w 2750647"/>
                  <a:gd name="connsiteY15" fmla="*/ 1011502 h 1048343"/>
                  <a:gd name="connsiteX16" fmla="*/ 1375323 w 2750647"/>
                  <a:gd name="connsiteY16" fmla="*/ 974356 h 1048343"/>
                  <a:gd name="connsiteX17" fmla="*/ 848952 w 2750647"/>
                  <a:gd name="connsiteY17" fmla="*/ 1011502 h 1048343"/>
                  <a:gd name="connsiteX18" fmla="*/ 824504 w 2750647"/>
                  <a:gd name="connsiteY18" fmla="*/ 1016162 h 1048343"/>
                  <a:gd name="connsiteX19" fmla="*/ 779692 w 2750647"/>
                  <a:gd name="connsiteY19" fmla="*/ 1011196 h 1048343"/>
                  <a:gd name="connsiteX20" fmla="*/ 331646 w 2750647"/>
                  <a:gd name="connsiteY20" fmla="*/ 874674 h 1048343"/>
                  <a:gd name="connsiteX21" fmla="*/ 327490 w 2750647"/>
                  <a:gd name="connsiteY21" fmla="*/ 869114 h 1048343"/>
                  <a:gd name="connsiteX22" fmla="*/ 311217 w 2750647"/>
                  <a:gd name="connsiteY22" fmla="*/ 825927 h 1048343"/>
                  <a:gd name="connsiteX23" fmla="*/ 0 w 2750647"/>
                  <a:gd name="connsiteY23" fmla="*/ 3 h 1048343"/>
                  <a:gd name="connsiteX24" fmla="*/ 1147 w 2750647"/>
                  <a:gd name="connsiteY24" fmla="*/ 1168 h 1048343"/>
                  <a:gd name="connsiteX25" fmla="*/ 1375322 w 2750647"/>
                  <a:gd name="connsiteY25" fmla="*/ 174836 h 1048343"/>
                  <a:gd name="connsiteX26" fmla="*/ 2749497 w 2750647"/>
                  <a:gd name="connsiteY26" fmla="*/ 1168 h 10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0647" h="1048343">
                    <a:moveTo>
                      <a:pt x="1375323" y="974357"/>
                    </a:moveTo>
                    <a:cubicBezTo>
                      <a:pt x="1570303" y="974357"/>
                      <a:pt x="1751439" y="988051"/>
                      <a:pt x="1901694" y="1011503"/>
                    </a:cubicBezTo>
                    <a:lnTo>
                      <a:pt x="1926142" y="1016163"/>
                    </a:lnTo>
                    <a:lnTo>
                      <a:pt x="1789994" y="1031251"/>
                    </a:lnTo>
                    <a:cubicBezTo>
                      <a:pt x="1662541" y="1042257"/>
                      <a:pt x="1522414" y="1048343"/>
                      <a:pt x="1375323" y="1048343"/>
                    </a:cubicBezTo>
                    <a:cubicBezTo>
                      <a:pt x="1228233" y="1048343"/>
                      <a:pt x="1088105" y="1042257"/>
                      <a:pt x="960652" y="1031251"/>
                    </a:cubicBezTo>
                    <a:lnTo>
                      <a:pt x="824505" y="1016163"/>
                    </a:lnTo>
                    <a:lnTo>
                      <a:pt x="848952" y="1011503"/>
                    </a:lnTo>
                    <a:cubicBezTo>
                      <a:pt x="999208" y="988051"/>
                      <a:pt x="1180344" y="974357"/>
                      <a:pt x="1375323" y="974357"/>
                    </a:cubicBezTo>
                    <a:close/>
                    <a:moveTo>
                      <a:pt x="2750647" y="0"/>
                    </a:moveTo>
                    <a:lnTo>
                      <a:pt x="2439429" y="825927"/>
                    </a:lnTo>
                    <a:lnTo>
                      <a:pt x="2423156" y="869114"/>
                    </a:lnTo>
                    <a:lnTo>
                      <a:pt x="2419000" y="874674"/>
                    </a:lnTo>
                    <a:cubicBezTo>
                      <a:pt x="2362237" y="931309"/>
                      <a:pt x="2197656" y="979926"/>
                      <a:pt x="1970954" y="1011196"/>
                    </a:cubicBezTo>
                    <a:lnTo>
                      <a:pt x="1926142" y="1016162"/>
                    </a:lnTo>
                    <a:lnTo>
                      <a:pt x="1901694" y="1011502"/>
                    </a:lnTo>
                    <a:cubicBezTo>
                      <a:pt x="1751439" y="988050"/>
                      <a:pt x="1570303" y="974356"/>
                      <a:pt x="1375323" y="974356"/>
                    </a:cubicBezTo>
                    <a:cubicBezTo>
                      <a:pt x="1180343" y="974356"/>
                      <a:pt x="999208" y="988050"/>
                      <a:pt x="848952" y="1011502"/>
                    </a:cubicBezTo>
                    <a:lnTo>
                      <a:pt x="824504" y="1016162"/>
                    </a:lnTo>
                    <a:lnTo>
                      <a:pt x="779692" y="1011196"/>
                    </a:lnTo>
                    <a:cubicBezTo>
                      <a:pt x="552990" y="979926"/>
                      <a:pt x="388409" y="931309"/>
                      <a:pt x="331646" y="874674"/>
                    </a:cubicBezTo>
                    <a:lnTo>
                      <a:pt x="327490" y="869114"/>
                    </a:lnTo>
                    <a:lnTo>
                      <a:pt x="311217" y="825927"/>
                    </a:lnTo>
                    <a:lnTo>
                      <a:pt x="0" y="3"/>
                    </a:lnTo>
                    <a:lnTo>
                      <a:pt x="1147" y="1168"/>
                    </a:lnTo>
                    <a:cubicBezTo>
                      <a:pt x="131941" y="100280"/>
                      <a:pt x="697482" y="174836"/>
                      <a:pt x="1375322" y="174836"/>
                    </a:cubicBezTo>
                    <a:cubicBezTo>
                      <a:pt x="2053162" y="174836"/>
                      <a:pt x="2618703" y="100280"/>
                      <a:pt x="2749497" y="1168"/>
                    </a:cubicBezTo>
                    <a:close/>
                  </a:path>
                </a:pathLst>
              </a:custGeom>
              <a:gradFill flip="none" rotWithShape="1">
                <a:gsLst>
                  <a:gs pos="46000">
                    <a:srgbClr val="FEBE0E"/>
                  </a:gs>
                  <a:gs pos="78000">
                    <a:srgbClr val="F7921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grpSp>
          <p:nvGrpSpPr>
            <p:cNvPr id="96" name="Group 95">
              <a:extLst>
                <a:ext uri="{FF2B5EF4-FFF2-40B4-BE49-F238E27FC236}">
                  <a16:creationId xmlns:a16="http://schemas.microsoft.com/office/drawing/2014/main" id="{63C51EC1-E800-410F-80A4-D2678BFC91A8}"/>
                </a:ext>
              </a:extLst>
            </p:cNvPr>
            <p:cNvGrpSpPr/>
            <p:nvPr/>
          </p:nvGrpSpPr>
          <p:grpSpPr>
            <a:xfrm>
              <a:off x="6103459" y="1853968"/>
              <a:ext cx="2783150" cy="981954"/>
              <a:chOff x="4234648" y="1065321"/>
              <a:chExt cx="3710867" cy="1309272"/>
            </a:xfrm>
          </p:grpSpPr>
          <p:sp>
            <p:nvSpPr>
              <p:cNvPr id="132" name="Freeform: Shape 107">
                <a:extLst>
                  <a:ext uri="{FF2B5EF4-FFF2-40B4-BE49-F238E27FC236}">
                    <a16:creationId xmlns:a16="http://schemas.microsoft.com/office/drawing/2014/main" id="{397A8D9A-34A0-4670-BCD7-FDECD44F84E6}"/>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3C7CBF"/>
                  </a:gs>
                  <a:gs pos="78000">
                    <a:srgbClr val="4A57A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133" name="Freeform: Shape 108">
                <a:extLst>
                  <a:ext uri="{FF2B5EF4-FFF2-40B4-BE49-F238E27FC236}">
                    <a16:creationId xmlns:a16="http://schemas.microsoft.com/office/drawing/2014/main" id="{680DE9B6-0A5D-413B-B0F1-69D477C0234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flip="none" rotWithShape="1">
                <a:gsLst>
                  <a:gs pos="46000">
                    <a:srgbClr val="3C7CBF"/>
                  </a:gs>
                  <a:gs pos="78000">
                    <a:srgbClr val="4A57A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sp>
          <p:nvSpPr>
            <p:cNvPr id="97" name="TextBox 96">
              <a:extLst>
                <a:ext uri="{FF2B5EF4-FFF2-40B4-BE49-F238E27FC236}">
                  <a16:creationId xmlns:a16="http://schemas.microsoft.com/office/drawing/2014/main" id="{888951DA-93EB-4E3D-A2E1-4DFD4C47AD36}"/>
                </a:ext>
              </a:extLst>
            </p:cNvPr>
            <p:cNvSpPr txBox="1"/>
            <p:nvPr/>
          </p:nvSpPr>
          <p:spPr>
            <a:xfrm>
              <a:off x="9861170" y="4042916"/>
              <a:ext cx="2942363" cy="450473"/>
            </a:xfrm>
            <a:prstGeom prst="rect">
              <a:avLst/>
            </a:prstGeom>
            <a:noFill/>
            <a:ln>
              <a:noFill/>
            </a:ln>
          </p:spPr>
          <p:txBody>
            <a:bodyPr wrap="square" lIns="0" rIns="0" rtlCol="0" anchor="b">
              <a:noAutofit/>
            </a:bodyPr>
            <a:lstStyle/>
            <a:p>
              <a:pPr rtl="0"/>
              <a:r>
                <a:rPr lang="fr" sz="1800" b="1" i="0" u="none" strike="noStrike" cap="all">
                  <a:solidFill>
                    <a:srgbClr val="00BBFF"/>
                  </a:solidFill>
                  <a:highlight>
                    <a:srgbClr val="000000">
                      <a:alpha val="0"/>
                    </a:srgbClr>
                  </a:highlight>
                  <a:latin typeface="Calibri"/>
                  <a:cs typeface="Calibri"/>
                </a:rPr>
                <a:t>intention</a:t>
              </a:r>
            </a:p>
          </p:txBody>
        </p:sp>
        <p:sp>
          <p:nvSpPr>
            <p:cNvPr id="101" name="TextBox 100">
              <a:extLst>
                <a:ext uri="{FF2B5EF4-FFF2-40B4-BE49-F238E27FC236}">
                  <a16:creationId xmlns:a16="http://schemas.microsoft.com/office/drawing/2014/main" id="{5A4A2B43-8422-4842-907A-5394F5EAC92E}"/>
                </a:ext>
              </a:extLst>
            </p:cNvPr>
            <p:cNvSpPr txBox="1"/>
            <p:nvPr/>
          </p:nvSpPr>
          <p:spPr>
            <a:xfrm>
              <a:off x="9821692" y="3086529"/>
              <a:ext cx="2202817" cy="450473"/>
            </a:xfrm>
            <a:prstGeom prst="rect">
              <a:avLst/>
            </a:prstGeom>
            <a:noFill/>
          </p:spPr>
          <p:txBody>
            <a:bodyPr wrap="square" lIns="0" rIns="0" rtlCol="0" anchor="b">
              <a:noAutofit/>
            </a:bodyPr>
            <a:lstStyle/>
            <a:p>
              <a:pPr rtl="0"/>
              <a:r>
                <a:rPr lang="fr" sz="1800" b="1" i="0" u="none" strike="noStrike" cap="all">
                  <a:solidFill>
                    <a:srgbClr val="F7921C"/>
                  </a:solidFill>
                  <a:highlight>
                    <a:srgbClr val="000000">
                      <a:alpha val="0"/>
                    </a:srgbClr>
                  </a:highlight>
                  <a:latin typeface="Calibri"/>
                  <a:cs typeface="Calibri"/>
                </a:rPr>
                <a:t>considération</a:t>
              </a:r>
            </a:p>
          </p:txBody>
        </p:sp>
        <p:sp>
          <p:nvSpPr>
            <p:cNvPr id="102" name="TextBox 101">
              <a:extLst>
                <a:ext uri="{FF2B5EF4-FFF2-40B4-BE49-F238E27FC236}">
                  <a16:creationId xmlns:a16="http://schemas.microsoft.com/office/drawing/2014/main" id="{1BE79CD6-0AE5-4038-9C79-FB895E99DA3E}"/>
                </a:ext>
              </a:extLst>
            </p:cNvPr>
            <p:cNvSpPr txBox="1"/>
            <p:nvPr/>
          </p:nvSpPr>
          <p:spPr>
            <a:xfrm>
              <a:off x="9839048" y="2191237"/>
              <a:ext cx="2714404" cy="450473"/>
            </a:xfrm>
            <a:prstGeom prst="rect">
              <a:avLst/>
            </a:prstGeom>
            <a:noFill/>
          </p:spPr>
          <p:txBody>
            <a:bodyPr wrap="square" lIns="0" rIns="0" rtlCol="0" anchor="b">
              <a:noAutofit/>
            </a:bodyPr>
            <a:lstStyle/>
            <a:p>
              <a:pPr rtl="0"/>
              <a:r>
                <a:rPr lang="fr" sz="1800" b="1" i="0" u="none" strike="noStrike" cap="all">
                  <a:solidFill>
                    <a:srgbClr val="3C7CBF"/>
                  </a:solidFill>
                  <a:highlight>
                    <a:srgbClr val="000000">
                      <a:alpha val="0"/>
                    </a:srgbClr>
                  </a:highlight>
                  <a:latin typeface="Calibri"/>
                  <a:cs typeface="Calibri"/>
                </a:rPr>
                <a:t>intérêt</a:t>
              </a:r>
            </a:p>
          </p:txBody>
        </p:sp>
        <p:grpSp>
          <p:nvGrpSpPr>
            <p:cNvPr id="103" name="Group 102">
              <a:extLst>
                <a:ext uri="{FF2B5EF4-FFF2-40B4-BE49-F238E27FC236}">
                  <a16:creationId xmlns:a16="http://schemas.microsoft.com/office/drawing/2014/main" id="{E7FCCEE4-A4DF-4C46-8878-8275DAB82F6A}"/>
                </a:ext>
              </a:extLst>
            </p:cNvPr>
            <p:cNvGrpSpPr/>
            <p:nvPr/>
          </p:nvGrpSpPr>
          <p:grpSpPr>
            <a:xfrm rot="10800000">
              <a:off x="8886610" y="2404250"/>
              <a:ext cx="790808" cy="88298"/>
              <a:chOff x="3363295" y="2057938"/>
              <a:chExt cx="1054410" cy="117731"/>
            </a:xfrm>
          </p:grpSpPr>
          <p:sp>
            <p:nvSpPr>
              <p:cNvPr id="130" name="Oval 129">
                <a:extLst>
                  <a:ext uri="{FF2B5EF4-FFF2-40B4-BE49-F238E27FC236}">
                    <a16:creationId xmlns:a16="http://schemas.microsoft.com/office/drawing/2014/main" id="{259C55EA-9441-4AC3-842C-33E1320CDE3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131" name="Straight Arrow Connector 130">
                <a:extLst>
                  <a:ext uri="{FF2B5EF4-FFF2-40B4-BE49-F238E27FC236}">
                    <a16:creationId xmlns:a16="http://schemas.microsoft.com/office/drawing/2014/main" id="{47A3EC3F-9A77-4F48-BC32-BA6E612120D8}"/>
                  </a:ext>
                </a:extLst>
              </p:cNvPr>
              <p:cNvCxnSpPr>
                <a:stCxn id="130" idx="6"/>
              </p:cNvCxnSpPr>
              <p:nvPr/>
            </p:nvCxnSpPr>
            <p:spPr>
              <a:xfrm rot="10800000" flipH="1">
                <a:off x="3481026" y="2116803"/>
                <a:ext cx="936679"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E7EAB755-A99F-4521-861C-00949B024EA2}"/>
                </a:ext>
              </a:extLst>
            </p:cNvPr>
            <p:cNvGrpSpPr/>
            <p:nvPr/>
          </p:nvGrpSpPr>
          <p:grpSpPr>
            <a:xfrm rot="10800000">
              <a:off x="8621961" y="3290924"/>
              <a:ext cx="1059130" cy="88298"/>
              <a:chOff x="3363295" y="2057938"/>
              <a:chExt cx="1412178" cy="117731"/>
            </a:xfrm>
          </p:grpSpPr>
          <p:sp>
            <p:nvSpPr>
              <p:cNvPr id="128" name="Oval 127">
                <a:extLst>
                  <a:ext uri="{FF2B5EF4-FFF2-40B4-BE49-F238E27FC236}">
                    <a16:creationId xmlns:a16="http://schemas.microsoft.com/office/drawing/2014/main" id="{0F1D9419-0132-452A-9617-8449CACA2AE6}"/>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129" name="Straight Arrow Connector 128">
                <a:extLst>
                  <a:ext uri="{FF2B5EF4-FFF2-40B4-BE49-F238E27FC236}">
                    <a16:creationId xmlns:a16="http://schemas.microsoft.com/office/drawing/2014/main" id="{FDF6C7BA-BE06-47B4-95F6-795FCB466F8F}"/>
                  </a:ext>
                </a:extLst>
              </p:cNvPr>
              <p:cNvCxnSpPr>
                <a:stCxn id="128" idx="6"/>
              </p:cNvCxnSpPr>
              <p:nvPr/>
            </p:nvCxnSpPr>
            <p:spPr>
              <a:xfrm rot="10800000" flipH="1">
                <a:off x="3481026" y="2116804"/>
                <a:ext cx="1294447"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5390CD64-EDB3-4224-825C-A4D0DB023D95}"/>
                </a:ext>
              </a:extLst>
            </p:cNvPr>
            <p:cNvGrpSpPr/>
            <p:nvPr/>
          </p:nvGrpSpPr>
          <p:grpSpPr>
            <a:xfrm rot="10800000">
              <a:off x="8037357" y="5239559"/>
              <a:ext cx="1644825" cy="88298"/>
              <a:chOff x="3363295" y="2057938"/>
              <a:chExt cx="2193099" cy="117731"/>
            </a:xfrm>
          </p:grpSpPr>
          <p:sp>
            <p:nvSpPr>
              <p:cNvPr id="126" name="Oval 125">
                <a:extLst>
                  <a:ext uri="{FF2B5EF4-FFF2-40B4-BE49-F238E27FC236}">
                    <a16:creationId xmlns:a16="http://schemas.microsoft.com/office/drawing/2014/main" id="{80C98497-1751-43F6-BDA4-7A2B061931E0}"/>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127" name="Straight Arrow Connector 126">
                <a:extLst>
                  <a:ext uri="{FF2B5EF4-FFF2-40B4-BE49-F238E27FC236}">
                    <a16:creationId xmlns:a16="http://schemas.microsoft.com/office/drawing/2014/main" id="{3D03D4B5-AE80-4E7F-BC8A-7FC2CFB57916}"/>
                  </a:ext>
                </a:extLst>
              </p:cNvPr>
              <p:cNvCxnSpPr>
                <a:stCxn id="126" idx="6"/>
              </p:cNvCxnSpPr>
              <p:nvPr/>
            </p:nvCxnSpPr>
            <p:spPr>
              <a:xfrm rot="10800000" flipH="1">
                <a:off x="3481026" y="2116804"/>
                <a:ext cx="207536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F2F78F6-A428-4917-82B1-315CE26C1F0C}"/>
                </a:ext>
              </a:extLst>
            </p:cNvPr>
            <p:cNvGrpSpPr/>
            <p:nvPr/>
          </p:nvGrpSpPr>
          <p:grpSpPr>
            <a:xfrm rot="10800000">
              <a:off x="8280910" y="4257243"/>
              <a:ext cx="1415647" cy="88298"/>
              <a:chOff x="3363295" y="2057938"/>
              <a:chExt cx="1887529" cy="117731"/>
            </a:xfrm>
          </p:grpSpPr>
          <p:sp>
            <p:nvSpPr>
              <p:cNvPr id="124" name="Oval 123">
                <a:extLst>
                  <a:ext uri="{FF2B5EF4-FFF2-40B4-BE49-F238E27FC236}">
                    <a16:creationId xmlns:a16="http://schemas.microsoft.com/office/drawing/2014/main" id="{DE68E942-2648-4E27-B07A-C5736E54A6F1}"/>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125" name="Straight Arrow Connector 124">
                <a:extLst>
                  <a:ext uri="{FF2B5EF4-FFF2-40B4-BE49-F238E27FC236}">
                    <a16:creationId xmlns:a16="http://schemas.microsoft.com/office/drawing/2014/main" id="{3DF976E0-2E48-46C2-9699-2A9B020F3EAA}"/>
                  </a:ext>
                </a:extLst>
              </p:cNvPr>
              <p:cNvCxnSpPr>
                <a:stCxn id="124" idx="6"/>
              </p:cNvCxnSpPr>
              <p:nvPr/>
            </p:nvCxnSpPr>
            <p:spPr>
              <a:xfrm rot="10800000" flipH="1">
                <a:off x="3481026" y="2116804"/>
                <a:ext cx="1769798"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2C67A507-03CB-42A7-9EBE-5DCCDCF97CCF}"/>
                </a:ext>
              </a:extLst>
            </p:cNvPr>
            <p:cNvGrpSpPr/>
            <p:nvPr/>
          </p:nvGrpSpPr>
          <p:grpSpPr>
            <a:xfrm>
              <a:off x="5540043" y="637718"/>
              <a:ext cx="3801378" cy="1233778"/>
              <a:chOff x="4234648" y="1065321"/>
              <a:chExt cx="3710867" cy="1309272"/>
            </a:xfrm>
          </p:grpSpPr>
          <p:sp>
            <p:nvSpPr>
              <p:cNvPr id="122" name="Freeform: Shape 107">
                <a:extLst>
                  <a:ext uri="{FF2B5EF4-FFF2-40B4-BE49-F238E27FC236}">
                    <a16:creationId xmlns:a16="http://schemas.microsoft.com/office/drawing/2014/main" id="{510BF0F7-64B0-4E90-80DB-3014B0AEC0EC}"/>
                  </a:ext>
                </a:extLst>
              </p:cNvPr>
              <p:cNvSpPr/>
              <p:nvPr/>
            </p:nvSpPr>
            <p:spPr>
              <a:xfrm>
                <a:off x="4234648" y="1065321"/>
                <a:ext cx="3710866" cy="435006"/>
              </a:xfrm>
              <a:custGeom>
                <a:avLst/>
                <a:gdLst>
                  <a:gd name="connsiteX0" fmla="*/ 1855433 w 3710866"/>
                  <a:gd name="connsiteY0" fmla="*/ 0 h 435006"/>
                  <a:gd name="connsiteX1" fmla="*/ 3710866 w 3710866"/>
                  <a:gd name="connsiteY1" fmla="*/ 217503 h 435006"/>
                  <a:gd name="connsiteX2" fmla="*/ 3709552 w 3710866"/>
                  <a:gd name="connsiteY2" fmla="*/ 220554 h 435006"/>
                  <a:gd name="connsiteX3" fmla="*/ 3701287 w 3710866"/>
                  <a:gd name="connsiteY3" fmla="*/ 239741 h 435006"/>
                  <a:gd name="connsiteX4" fmla="*/ 1855433 w 3710866"/>
                  <a:gd name="connsiteY4" fmla="*/ 435006 h 435006"/>
                  <a:gd name="connsiteX5" fmla="*/ 9579 w 3710866"/>
                  <a:gd name="connsiteY5" fmla="*/ 239741 h 435006"/>
                  <a:gd name="connsiteX6" fmla="*/ 1314 w 3710866"/>
                  <a:gd name="connsiteY6" fmla="*/ 220554 h 435006"/>
                  <a:gd name="connsiteX7" fmla="*/ 0 w 3710866"/>
                  <a:gd name="connsiteY7" fmla="*/ 217503 h 435006"/>
                  <a:gd name="connsiteX8" fmla="*/ 1855433 w 3710866"/>
                  <a:gd name="connsiteY8" fmla="*/ 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0866" h="435006">
                    <a:moveTo>
                      <a:pt x="1855433" y="0"/>
                    </a:moveTo>
                    <a:cubicBezTo>
                      <a:pt x="2880160" y="0"/>
                      <a:pt x="3710866" y="97379"/>
                      <a:pt x="3710866" y="217503"/>
                    </a:cubicBezTo>
                    <a:lnTo>
                      <a:pt x="3709552" y="220554"/>
                    </a:lnTo>
                    <a:lnTo>
                      <a:pt x="3701287" y="239741"/>
                    </a:lnTo>
                    <a:cubicBezTo>
                      <a:pt x="3606270" y="349419"/>
                      <a:pt x="2816115" y="435006"/>
                      <a:pt x="1855433" y="435006"/>
                    </a:cubicBezTo>
                    <a:cubicBezTo>
                      <a:pt x="894751" y="435006"/>
                      <a:pt x="104596" y="349419"/>
                      <a:pt x="9579" y="239741"/>
                    </a:cubicBezTo>
                    <a:lnTo>
                      <a:pt x="1314" y="220554"/>
                    </a:lnTo>
                    <a:lnTo>
                      <a:pt x="0" y="217503"/>
                    </a:lnTo>
                    <a:cubicBezTo>
                      <a:pt x="0" y="97379"/>
                      <a:pt x="830706" y="0"/>
                      <a:pt x="1855433" y="0"/>
                    </a:cubicBezTo>
                    <a:close/>
                  </a:path>
                </a:pathLst>
              </a:custGeom>
              <a:gradFill flip="none" rotWithShape="1">
                <a:gsLst>
                  <a:gs pos="0">
                    <a:srgbClr val="DA2128"/>
                  </a:gs>
                  <a:gs pos="78000">
                    <a:srgbClr val="932D2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sp>
            <p:nvSpPr>
              <p:cNvPr id="123" name="Freeform: Shape 108">
                <a:extLst>
                  <a:ext uri="{FF2B5EF4-FFF2-40B4-BE49-F238E27FC236}">
                    <a16:creationId xmlns:a16="http://schemas.microsoft.com/office/drawing/2014/main" id="{5A41DCC7-7CD7-470A-961D-09A0068483AB}"/>
                  </a:ext>
                </a:extLst>
              </p:cNvPr>
              <p:cNvSpPr/>
              <p:nvPr/>
            </p:nvSpPr>
            <p:spPr>
              <a:xfrm>
                <a:off x="4234649" y="1285875"/>
                <a:ext cx="3710866" cy="1088718"/>
              </a:xfrm>
              <a:custGeom>
                <a:avLst/>
                <a:gdLst>
                  <a:gd name="connsiteX0" fmla="*/ 2176687 w 3710866"/>
                  <a:gd name="connsiteY0" fmla="*/ 1020247 h 1088718"/>
                  <a:gd name="connsiteX1" fmla="*/ 2271081 w 3710866"/>
                  <a:gd name="connsiteY1" fmla="*/ 1024791 h 1088718"/>
                  <a:gd name="connsiteX2" fmla="*/ 2205982 w 3710866"/>
                  <a:gd name="connsiteY2" fmla="*/ 1020820 h 1088718"/>
                  <a:gd name="connsiteX3" fmla="*/ 1534179 w 3710866"/>
                  <a:gd name="connsiteY3" fmla="*/ 1020247 h 1088718"/>
                  <a:gd name="connsiteX4" fmla="*/ 1504883 w 3710866"/>
                  <a:gd name="connsiteY4" fmla="*/ 1020820 h 1088718"/>
                  <a:gd name="connsiteX5" fmla="*/ 1439783 w 3710866"/>
                  <a:gd name="connsiteY5" fmla="*/ 1024791 h 1088718"/>
                  <a:gd name="connsiteX6" fmla="*/ 0 w 3710866"/>
                  <a:gd name="connsiteY6" fmla="*/ 0 h 1088718"/>
                  <a:gd name="connsiteX7" fmla="*/ 1313 w 3710866"/>
                  <a:gd name="connsiteY7" fmla="*/ 0 h 1088718"/>
                  <a:gd name="connsiteX8" fmla="*/ 9578 w 3710866"/>
                  <a:gd name="connsiteY8" fmla="*/ 19187 h 1088718"/>
                  <a:gd name="connsiteX9" fmla="*/ 1855432 w 3710866"/>
                  <a:gd name="connsiteY9" fmla="*/ 214452 h 1088718"/>
                  <a:gd name="connsiteX10" fmla="*/ 3701286 w 3710866"/>
                  <a:gd name="connsiteY10" fmla="*/ 19187 h 1088718"/>
                  <a:gd name="connsiteX11" fmla="*/ 3709551 w 3710866"/>
                  <a:gd name="connsiteY11" fmla="*/ 0 h 1088718"/>
                  <a:gd name="connsiteX12" fmla="*/ 3710866 w 3710866"/>
                  <a:gd name="connsiteY12" fmla="*/ 0 h 1088718"/>
                  <a:gd name="connsiteX13" fmla="*/ 3471470 w 3710866"/>
                  <a:gd name="connsiteY13" fmla="*/ 635323 h 1088718"/>
                  <a:gd name="connsiteX14" fmla="*/ 3410899 w 3710866"/>
                  <a:gd name="connsiteY14" fmla="*/ 796070 h 1088718"/>
                  <a:gd name="connsiteX15" fmla="*/ 3407008 w 3710866"/>
                  <a:gd name="connsiteY15" fmla="*/ 799899 h 1088718"/>
                  <a:gd name="connsiteX16" fmla="*/ 2629821 w 3710866"/>
                  <a:gd name="connsiteY16" fmla="*/ 1039106 h 1088718"/>
                  <a:gd name="connsiteX17" fmla="*/ 2578531 w 3710866"/>
                  <a:gd name="connsiteY17" fmla="*/ 1045357 h 1088718"/>
                  <a:gd name="connsiteX18" fmla="*/ 2524029 w 3710866"/>
                  <a:gd name="connsiteY18" fmla="*/ 1040223 h 1088718"/>
                  <a:gd name="connsiteX19" fmla="*/ 2473862 w 3710866"/>
                  <a:gd name="connsiteY19" fmla="*/ 1037163 h 1088718"/>
                  <a:gd name="connsiteX20" fmla="*/ 2569432 w 3710866"/>
                  <a:gd name="connsiteY20" fmla="*/ 1045206 h 1088718"/>
                  <a:gd name="connsiteX21" fmla="*/ 2487807 w 3710866"/>
                  <a:gd name="connsiteY21" fmla="*/ 1056415 h 1088718"/>
                  <a:gd name="connsiteX22" fmla="*/ 1855433 w 3710866"/>
                  <a:gd name="connsiteY22" fmla="*/ 1088718 h 1088718"/>
                  <a:gd name="connsiteX23" fmla="*/ 1223060 w 3710866"/>
                  <a:gd name="connsiteY23" fmla="*/ 1056415 h 1088718"/>
                  <a:gd name="connsiteX24" fmla="*/ 1141434 w 3710866"/>
                  <a:gd name="connsiteY24" fmla="*/ 1045206 h 1088718"/>
                  <a:gd name="connsiteX25" fmla="*/ 1237006 w 3710866"/>
                  <a:gd name="connsiteY25" fmla="*/ 1037162 h 1088718"/>
                  <a:gd name="connsiteX26" fmla="*/ 1186835 w 3710866"/>
                  <a:gd name="connsiteY26" fmla="*/ 1040223 h 1088718"/>
                  <a:gd name="connsiteX27" fmla="*/ 1132335 w 3710866"/>
                  <a:gd name="connsiteY27" fmla="*/ 1045357 h 1088718"/>
                  <a:gd name="connsiteX28" fmla="*/ 1081045 w 3710866"/>
                  <a:gd name="connsiteY28" fmla="*/ 1039106 h 1088718"/>
                  <a:gd name="connsiteX29" fmla="*/ 303858 w 3710866"/>
                  <a:gd name="connsiteY29" fmla="*/ 799899 h 1088718"/>
                  <a:gd name="connsiteX30" fmla="*/ 299967 w 3710866"/>
                  <a:gd name="connsiteY30" fmla="*/ 796070 h 1088718"/>
                  <a:gd name="connsiteX31" fmla="*/ 239396 w 3710866"/>
                  <a:gd name="connsiteY31" fmla="*/ 635323 h 108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10866" h="1088718">
                    <a:moveTo>
                      <a:pt x="2176687" y="1020247"/>
                    </a:moveTo>
                    <a:lnTo>
                      <a:pt x="2271081" y="1024791"/>
                    </a:lnTo>
                    <a:lnTo>
                      <a:pt x="2205982" y="1020820"/>
                    </a:lnTo>
                    <a:close/>
                    <a:moveTo>
                      <a:pt x="1534179" y="1020247"/>
                    </a:moveTo>
                    <a:lnTo>
                      <a:pt x="1504883" y="1020820"/>
                    </a:lnTo>
                    <a:lnTo>
                      <a:pt x="1439783" y="1024791"/>
                    </a:lnTo>
                    <a:close/>
                    <a:moveTo>
                      <a:pt x="0" y="0"/>
                    </a:moveTo>
                    <a:lnTo>
                      <a:pt x="1313" y="0"/>
                    </a:lnTo>
                    <a:lnTo>
                      <a:pt x="9578" y="19187"/>
                    </a:lnTo>
                    <a:cubicBezTo>
                      <a:pt x="104595" y="128865"/>
                      <a:pt x="894750" y="214452"/>
                      <a:pt x="1855432" y="214452"/>
                    </a:cubicBezTo>
                    <a:cubicBezTo>
                      <a:pt x="2816114" y="214452"/>
                      <a:pt x="3606269" y="128865"/>
                      <a:pt x="3701286" y="19187"/>
                    </a:cubicBezTo>
                    <a:lnTo>
                      <a:pt x="3709551" y="0"/>
                    </a:lnTo>
                    <a:lnTo>
                      <a:pt x="3710866" y="0"/>
                    </a:lnTo>
                    <a:lnTo>
                      <a:pt x="3471470" y="635323"/>
                    </a:lnTo>
                    <a:lnTo>
                      <a:pt x="3410899" y="796070"/>
                    </a:lnTo>
                    <a:lnTo>
                      <a:pt x="3407008" y="799899"/>
                    </a:lnTo>
                    <a:cubicBezTo>
                      <a:pt x="3280427" y="902869"/>
                      <a:pt x="2998136" y="988482"/>
                      <a:pt x="2629821" y="1039106"/>
                    </a:cubicBezTo>
                    <a:lnTo>
                      <a:pt x="2578531" y="1045357"/>
                    </a:lnTo>
                    <a:lnTo>
                      <a:pt x="2524029" y="1040223"/>
                    </a:lnTo>
                    <a:lnTo>
                      <a:pt x="2473862" y="1037163"/>
                    </a:lnTo>
                    <a:lnTo>
                      <a:pt x="2569432" y="1045206"/>
                    </a:lnTo>
                    <a:lnTo>
                      <a:pt x="2487807" y="1056415"/>
                    </a:lnTo>
                    <a:cubicBezTo>
                      <a:pt x="2293440" y="1077216"/>
                      <a:pt x="2079746" y="1088718"/>
                      <a:pt x="1855433" y="1088718"/>
                    </a:cubicBezTo>
                    <a:cubicBezTo>
                      <a:pt x="1631121" y="1088718"/>
                      <a:pt x="1417426" y="1077216"/>
                      <a:pt x="1223060" y="1056415"/>
                    </a:cubicBezTo>
                    <a:lnTo>
                      <a:pt x="1141434" y="1045206"/>
                    </a:lnTo>
                    <a:lnTo>
                      <a:pt x="1237006" y="1037162"/>
                    </a:lnTo>
                    <a:lnTo>
                      <a:pt x="1186835" y="1040223"/>
                    </a:lnTo>
                    <a:lnTo>
                      <a:pt x="1132335" y="1045357"/>
                    </a:lnTo>
                    <a:lnTo>
                      <a:pt x="1081045" y="1039106"/>
                    </a:lnTo>
                    <a:cubicBezTo>
                      <a:pt x="712730" y="988482"/>
                      <a:pt x="430439" y="902869"/>
                      <a:pt x="303858" y="799899"/>
                    </a:cubicBezTo>
                    <a:lnTo>
                      <a:pt x="299967" y="796070"/>
                    </a:lnTo>
                    <a:lnTo>
                      <a:pt x="239396" y="635323"/>
                    </a:lnTo>
                    <a:close/>
                  </a:path>
                </a:pathLst>
              </a:custGeom>
              <a:gradFill>
                <a:gsLst>
                  <a:gs pos="45000">
                    <a:srgbClr val="DA2128"/>
                  </a:gs>
                  <a:gs pos="77000">
                    <a:srgbClr val="B8302D"/>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grpSp>
        <p:sp>
          <p:nvSpPr>
            <p:cNvPr id="108" name="TextBox 107">
              <a:extLst>
                <a:ext uri="{FF2B5EF4-FFF2-40B4-BE49-F238E27FC236}">
                  <a16:creationId xmlns:a16="http://schemas.microsoft.com/office/drawing/2014/main" id="{F531693A-C904-47DC-B95E-78D72B1C18E5}"/>
                </a:ext>
              </a:extLst>
            </p:cNvPr>
            <p:cNvSpPr txBox="1"/>
            <p:nvPr/>
          </p:nvSpPr>
          <p:spPr>
            <a:xfrm>
              <a:off x="9884073" y="1011883"/>
              <a:ext cx="2202817" cy="450473"/>
            </a:xfrm>
            <a:prstGeom prst="rect">
              <a:avLst/>
            </a:prstGeom>
            <a:noFill/>
          </p:spPr>
          <p:txBody>
            <a:bodyPr wrap="square" lIns="0" rIns="0" rtlCol="0" anchor="b">
              <a:noAutofit/>
            </a:bodyPr>
            <a:lstStyle/>
            <a:p>
              <a:pPr rtl="0"/>
              <a:r>
                <a:rPr lang="fr" sz="1800" b="1" i="0" u="none" strike="noStrike" cap="all">
                  <a:solidFill>
                    <a:srgbClr val="DA2128"/>
                  </a:solidFill>
                  <a:highlight>
                    <a:srgbClr val="000000">
                      <a:alpha val="0"/>
                    </a:srgbClr>
                  </a:highlight>
                  <a:latin typeface="Calibri"/>
                  <a:cs typeface="Calibri"/>
                </a:rPr>
                <a:t>Sensibilisation</a:t>
              </a:r>
            </a:p>
          </p:txBody>
        </p:sp>
        <p:grpSp>
          <p:nvGrpSpPr>
            <p:cNvPr id="109" name="Group 108">
              <a:extLst>
                <a:ext uri="{FF2B5EF4-FFF2-40B4-BE49-F238E27FC236}">
                  <a16:creationId xmlns:a16="http://schemas.microsoft.com/office/drawing/2014/main" id="{FB0FE8CB-A0B4-425E-AB09-7DCE523E1F57}"/>
                </a:ext>
              </a:extLst>
            </p:cNvPr>
            <p:cNvGrpSpPr/>
            <p:nvPr/>
          </p:nvGrpSpPr>
          <p:grpSpPr>
            <a:xfrm rot="10800000">
              <a:off x="9335171" y="1225925"/>
              <a:ext cx="358355" cy="88298"/>
              <a:chOff x="3363295" y="2057938"/>
              <a:chExt cx="477806" cy="117731"/>
            </a:xfrm>
          </p:grpSpPr>
          <p:sp>
            <p:nvSpPr>
              <p:cNvPr id="120" name="Oval 119">
                <a:extLst>
                  <a:ext uri="{FF2B5EF4-FFF2-40B4-BE49-F238E27FC236}">
                    <a16:creationId xmlns:a16="http://schemas.microsoft.com/office/drawing/2014/main" id="{757C5049-C549-40E0-9163-F8231DB6E3E8}"/>
                  </a:ext>
                </a:extLst>
              </p:cNvPr>
              <p:cNvSpPr/>
              <p:nvPr/>
            </p:nvSpPr>
            <p:spPr>
              <a:xfrm>
                <a:off x="3363295" y="2057938"/>
                <a:ext cx="117731" cy="117731"/>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114"/>
              </a:p>
            </p:txBody>
          </p:sp>
          <p:cxnSp>
            <p:nvCxnSpPr>
              <p:cNvPr id="121" name="Straight Arrow Connector 120">
                <a:extLst>
                  <a:ext uri="{FF2B5EF4-FFF2-40B4-BE49-F238E27FC236}">
                    <a16:creationId xmlns:a16="http://schemas.microsoft.com/office/drawing/2014/main" id="{2918446F-6B4C-473B-A19A-2FFF6D7E79A8}"/>
                  </a:ext>
                </a:extLst>
              </p:cNvPr>
              <p:cNvCxnSpPr>
                <a:stCxn id="120" idx="6"/>
              </p:cNvCxnSpPr>
              <p:nvPr/>
            </p:nvCxnSpPr>
            <p:spPr>
              <a:xfrm rot="10800000" flipH="1">
                <a:off x="3481026" y="2116804"/>
                <a:ext cx="360075" cy="0"/>
              </a:xfrm>
              <a:prstGeom prst="straightConnector1">
                <a:avLst/>
              </a:prstGeom>
              <a:ln w="1270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10" name="Graphic 109" descr="Brain in head">
              <a:extLst>
                <a:ext uri="{FF2B5EF4-FFF2-40B4-BE49-F238E27FC236}">
                  <a16:creationId xmlns:a16="http://schemas.microsoft.com/office/drawing/2014/main" id="{6D1CF1DE-FF2F-4F7C-8257-65A8525D5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9148" y="1056080"/>
              <a:ext cx="763402" cy="763402"/>
            </a:xfrm>
            <a:prstGeom prst="rect">
              <a:avLst/>
            </a:prstGeom>
          </p:spPr>
        </p:pic>
        <p:pic>
          <p:nvPicPr>
            <p:cNvPr id="111" name="Graphic 110" descr="Magnifying glass">
              <a:extLst>
                <a:ext uri="{FF2B5EF4-FFF2-40B4-BE49-F238E27FC236}">
                  <a16:creationId xmlns:a16="http://schemas.microsoft.com/office/drawing/2014/main" id="{DC43E8F8-40BC-4F95-AC0A-772597A8E4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8052" y="2214709"/>
              <a:ext cx="601004" cy="601004"/>
            </a:xfrm>
            <a:prstGeom prst="rect">
              <a:avLst/>
            </a:prstGeom>
          </p:spPr>
        </p:pic>
        <p:pic>
          <p:nvPicPr>
            <p:cNvPr id="112" name="Graphic 111" descr="Lights On">
              <a:extLst>
                <a:ext uri="{FF2B5EF4-FFF2-40B4-BE49-F238E27FC236}">
                  <a16:creationId xmlns:a16="http://schemas.microsoft.com/office/drawing/2014/main" id="{2B4329F5-90D8-448E-AAF1-5054F069AE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7354" y="3140311"/>
              <a:ext cx="584531" cy="584531"/>
            </a:xfrm>
            <a:prstGeom prst="rect">
              <a:avLst/>
            </a:prstGeom>
          </p:spPr>
        </p:pic>
        <p:pic>
          <p:nvPicPr>
            <p:cNvPr id="113" name="Graphic 112" descr="Bullseye">
              <a:extLst>
                <a:ext uri="{FF2B5EF4-FFF2-40B4-BE49-F238E27FC236}">
                  <a16:creationId xmlns:a16="http://schemas.microsoft.com/office/drawing/2014/main" id="{7ABCCA27-8EAC-4105-AEA6-7BB44A128B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5903" y="4127635"/>
              <a:ext cx="492987" cy="492987"/>
            </a:xfrm>
            <a:prstGeom prst="rect">
              <a:avLst/>
            </a:prstGeom>
          </p:spPr>
        </p:pic>
        <p:pic>
          <p:nvPicPr>
            <p:cNvPr id="114" name="Graphic 113" descr="Shopping basket">
              <a:extLst>
                <a:ext uri="{FF2B5EF4-FFF2-40B4-BE49-F238E27FC236}">
                  <a16:creationId xmlns:a16="http://schemas.microsoft.com/office/drawing/2014/main" id="{A195F321-C578-4773-AE26-3A057F7A72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78268" y="4831924"/>
              <a:ext cx="407564" cy="407564"/>
            </a:xfrm>
            <a:prstGeom prst="rect">
              <a:avLst/>
            </a:prstGeom>
          </p:spPr>
        </p:pic>
        <p:sp>
          <p:nvSpPr>
            <p:cNvPr id="115" name="Rectangle 114">
              <a:extLst>
                <a:ext uri="{FF2B5EF4-FFF2-40B4-BE49-F238E27FC236}">
                  <a16:creationId xmlns:a16="http://schemas.microsoft.com/office/drawing/2014/main" id="{E456FA57-2171-4E12-9077-A0E1DBF5083B}"/>
                </a:ext>
              </a:extLst>
            </p:cNvPr>
            <p:cNvSpPr/>
            <p:nvPr/>
          </p:nvSpPr>
          <p:spPr>
            <a:xfrm>
              <a:off x="7124518" y="1172368"/>
              <a:ext cx="808691" cy="604361"/>
            </a:xfrm>
            <a:prstGeom prst="rect">
              <a:avLst/>
            </a:prstGeom>
          </p:spPr>
          <p:txBody>
            <a:bodyPr wrap="none">
              <a:noAutofit/>
            </a:bodyPr>
            <a:lstStyle/>
            <a:p>
              <a:pPr rtl="0"/>
              <a:r>
                <a:rPr lang="fr" sz="2600" b="1" i="0" u="none" strike="noStrike">
                  <a:solidFill>
                    <a:srgbClr val="FFFFFF"/>
                  </a:solidFill>
                  <a:highlight>
                    <a:srgbClr val="000000">
                      <a:alpha val="0"/>
                    </a:srgbClr>
                  </a:highlight>
                  <a:latin typeface="Calibri"/>
                  <a:cs typeface="Calibri"/>
                </a:rPr>
                <a:t>40</a:t>
              </a:r>
              <a:r>
                <a:rPr lang="fr" sz="1400" b="1" i="0" u="none" strike="noStrike">
                  <a:solidFill>
                    <a:srgbClr val="FFFFFF"/>
                  </a:solidFill>
                  <a:highlight>
                    <a:srgbClr val="000000">
                      <a:alpha val="0"/>
                    </a:srgbClr>
                  </a:highlight>
                  <a:latin typeface="Calibri"/>
                  <a:cs typeface="Calibri"/>
                </a:rPr>
                <a:t>%</a:t>
              </a:r>
            </a:p>
          </p:txBody>
        </p:sp>
        <p:sp>
          <p:nvSpPr>
            <p:cNvPr id="116" name="Rectangle 115">
              <a:extLst>
                <a:ext uri="{FF2B5EF4-FFF2-40B4-BE49-F238E27FC236}">
                  <a16:creationId xmlns:a16="http://schemas.microsoft.com/office/drawing/2014/main" id="{BCC2897D-2A39-48C1-95B0-E5CE6402BB05}"/>
                </a:ext>
              </a:extLst>
            </p:cNvPr>
            <p:cNvSpPr/>
            <p:nvPr/>
          </p:nvSpPr>
          <p:spPr>
            <a:xfrm>
              <a:off x="7137770" y="2227097"/>
              <a:ext cx="808691" cy="604361"/>
            </a:xfrm>
            <a:prstGeom prst="rect">
              <a:avLst/>
            </a:prstGeom>
          </p:spPr>
          <p:txBody>
            <a:bodyPr wrap="none">
              <a:noAutofit/>
            </a:bodyPr>
            <a:lstStyle/>
            <a:p>
              <a:pPr rtl="0"/>
              <a:r>
                <a:rPr lang="fr" sz="2600" b="1" i="0" u="none" strike="noStrike">
                  <a:solidFill>
                    <a:srgbClr val="FFFFFF"/>
                  </a:solidFill>
                  <a:highlight>
                    <a:srgbClr val="000000">
                      <a:alpha val="0"/>
                    </a:srgbClr>
                  </a:highlight>
                  <a:latin typeface="Calibri"/>
                  <a:cs typeface="Calibri"/>
                </a:rPr>
                <a:t>30</a:t>
              </a:r>
              <a:r>
                <a:rPr lang="fr" sz="1400" b="1" i="0" u="none" strike="noStrike">
                  <a:solidFill>
                    <a:srgbClr val="FFFFFF"/>
                  </a:solidFill>
                  <a:highlight>
                    <a:srgbClr val="000000">
                      <a:alpha val="0"/>
                    </a:srgbClr>
                  </a:highlight>
                  <a:latin typeface="Calibri"/>
                  <a:cs typeface="Calibri"/>
                </a:rPr>
                <a:t>%</a:t>
              </a:r>
            </a:p>
          </p:txBody>
        </p:sp>
        <p:sp>
          <p:nvSpPr>
            <p:cNvPr id="117" name="Rectangle 116">
              <a:extLst>
                <a:ext uri="{FF2B5EF4-FFF2-40B4-BE49-F238E27FC236}">
                  <a16:creationId xmlns:a16="http://schemas.microsoft.com/office/drawing/2014/main" id="{37B35258-65F5-4160-B7DE-B80971E08C2C}"/>
                </a:ext>
              </a:extLst>
            </p:cNvPr>
            <p:cNvSpPr/>
            <p:nvPr/>
          </p:nvSpPr>
          <p:spPr>
            <a:xfrm>
              <a:off x="7147426" y="3181151"/>
              <a:ext cx="808691" cy="604361"/>
            </a:xfrm>
            <a:prstGeom prst="rect">
              <a:avLst/>
            </a:prstGeom>
          </p:spPr>
          <p:txBody>
            <a:bodyPr wrap="none">
              <a:noAutofit/>
            </a:bodyPr>
            <a:lstStyle/>
            <a:p>
              <a:pPr rtl="0"/>
              <a:r>
                <a:rPr lang="fr" sz="2600" b="1" i="0" u="none" strike="noStrike">
                  <a:solidFill>
                    <a:srgbClr val="FFFFFF"/>
                  </a:solidFill>
                  <a:highlight>
                    <a:srgbClr val="000000">
                      <a:alpha val="0"/>
                    </a:srgbClr>
                  </a:highlight>
                  <a:latin typeface="Calibri"/>
                  <a:cs typeface="Calibri"/>
                </a:rPr>
                <a:t>28</a:t>
              </a:r>
              <a:r>
                <a:rPr lang="fr" sz="1400" b="1" i="0" u="none" strike="noStrike">
                  <a:solidFill>
                    <a:srgbClr val="FFFFFF"/>
                  </a:solidFill>
                  <a:highlight>
                    <a:srgbClr val="000000">
                      <a:alpha val="0"/>
                    </a:srgbClr>
                  </a:highlight>
                  <a:latin typeface="Calibri"/>
                  <a:cs typeface="Calibri"/>
                </a:rPr>
                <a:t>%</a:t>
              </a:r>
            </a:p>
          </p:txBody>
        </p:sp>
        <p:sp>
          <p:nvSpPr>
            <p:cNvPr id="118" name="Rectangle 117">
              <a:extLst>
                <a:ext uri="{FF2B5EF4-FFF2-40B4-BE49-F238E27FC236}">
                  <a16:creationId xmlns:a16="http://schemas.microsoft.com/office/drawing/2014/main" id="{CB75341A-EC1D-486F-A564-9359D427A4F8}"/>
                </a:ext>
              </a:extLst>
            </p:cNvPr>
            <p:cNvSpPr/>
            <p:nvPr/>
          </p:nvSpPr>
          <p:spPr>
            <a:xfrm>
              <a:off x="7117602" y="4071425"/>
              <a:ext cx="808691" cy="604361"/>
            </a:xfrm>
            <a:prstGeom prst="rect">
              <a:avLst/>
            </a:prstGeom>
          </p:spPr>
          <p:txBody>
            <a:bodyPr wrap="none">
              <a:noAutofit/>
            </a:bodyPr>
            <a:lstStyle/>
            <a:p>
              <a:pPr rtl="0"/>
              <a:r>
                <a:rPr lang="fr" sz="2600" b="1" i="0" u="none" strike="noStrike">
                  <a:solidFill>
                    <a:srgbClr val="FFFFFF"/>
                  </a:solidFill>
                  <a:highlight>
                    <a:srgbClr val="000000">
                      <a:alpha val="0"/>
                    </a:srgbClr>
                  </a:highlight>
                  <a:latin typeface="Calibri"/>
                  <a:cs typeface="Calibri"/>
                </a:rPr>
                <a:t>10</a:t>
              </a:r>
              <a:r>
                <a:rPr lang="fr" sz="1400" b="1" i="0" u="none" strike="noStrike">
                  <a:solidFill>
                    <a:srgbClr val="FFFFFF"/>
                  </a:solidFill>
                  <a:highlight>
                    <a:srgbClr val="000000">
                      <a:alpha val="0"/>
                    </a:srgbClr>
                  </a:highlight>
                  <a:latin typeface="Calibri"/>
                  <a:cs typeface="Calibri"/>
                </a:rPr>
                <a:t>%</a:t>
              </a:r>
            </a:p>
          </p:txBody>
        </p:sp>
        <p:sp>
          <p:nvSpPr>
            <p:cNvPr id="119" name="Rectangle 118">
              <a:extLst>
                <a:ext uri="{FF2B5EF4-FFF2-40B4-BE49-F238E27FC236}">
                  <a16:creationId xmlns:a16="http://schemas.microsoft.com/office/drawing/2014/main" id="{9A898BC4-A04D-42EA-80CE-E8FA4C0121F8}"/>
                </a:ext>
              </a:extLst>
            </p:cNvPr>
            <p:cNvSpPr/>
            <p:nvPr/>
          </p:nvSpPr>
          <p:spPr>
            <a:xfrm>
              <a:off x="7229492" y="4771579"/>
              <a:ext cx="600787" cy="604361"/>
            </a:xfrm>
            <a:prstGeom prst="rect">
              <a:avLst/>
            </a:prstGeom>
          </p:spPr>
          <p:txBody>
            <a:bodyPr wrap="none">
              <a:noAutofit/>
            </a:bodyPr>
            <a:lstStyle/>
            <a:p>
              <a:pPr rtl="0"/>
              <a:r>
                <a:rPr lang="fr" sz="2600" b="1" i="0" u="none" strike="noStrike">
                  <a:solidFill>
                    <a:srgbClr val="FFFFFF"/>
                  </a:solidFill>
                  <a:highlight>
                    <a:srgbClr val="000000">
                      <a:alpha val="0"/>
                    </a:srgbClr>
                  </a:highlight>
                  <a:latin typeface="Calibri"/>
                  <a:cs typeface="Calibri"/>
                </a:rPr>
                <a:t>8</a:t>
              </a:r>
              <a:r>
                <a:rPr lang="fr" sz="1400" b="1" i="0" u="none" strike="noStrike">
                  <a:solidFill>
                    <a:srgbClr val="FFFFFF"/>
                  </a:solidFill>
                  <a:highlight>
                    <a:srgbClr val="000000">
                      <a:alpha val="0"/>
                    </a:srgbClr>
                  </a:highlight>
                  <a:latin typeface="Calibri"/>
                  <a:cs typeface="Calibri"/>
                </a:rPr>
                <a:t>%</a:t>
              </a: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00B341-5F2C-4083-9E30-A1BB52072C56}"/>
              </a:ext>
            </a:extLst>
          </p:cNvPr>
          <p:cNvPicPr>
            <a:picLocks noChangeAspect="1"/>
          </p:cNvPicPr>
          <p:nvPr/>
        </p:nvPicPr>
        <p:blipFill>
          <a:blip r:embed="rId2"/>
          <a:stretch>
            <a:fillRect/>
          </a:stretch>
        </p:blipFill>
        <p:spPr>
          <a:xfrm>
            <a:off x="1167108" y="-19522"/>
            <a:ext cx="8891292" cy="4340989"/>
          </a:xfrm>
          <a:prstGeom prst="rect">
            <a:avLst/>
          </a:prstGeom>
        </p:spPr>
      </p:pic>
      <p:sp>
        <p:nvSpPr>
          <p:cNvPr id="5" name="object 5"/>
          <p:cNvSpPr txBox="1"/>
          <p:nvPr/>
        </p:nvSpPr>
        <p:spPr>
          <a:xfrm>
            <a:off x="1191726" y="4276100"/>
            <a:ext cx="4231172" cy="1700466"/>
          </a:xfrm>
          <a:prstGeom prst="rect">
            <a:avLst/>
          </a:prstGeom>
        </p:spPr>
        <p:txBody>
          <a:bodyPr vert="horz" wrap="square" lIns="0" tIns="12700" rIns="0" bIns="0" rtlCol="0">
            <a:noAutofit/>
          </a:bodyPr>
          <a:lstStyle/>
          <a:p>
            <a:pPr marL="12700" rtl="0">
              <a:lnSpc>
                <a:spcPct val="100000"/>
              </a:lnSpc>
              <a:spcBef>
                <a:spcPts val="100"/>
              </a:spcBef>
            </a:pPr>
            <a:r>
              <a:rPr lang="fr" sz="1800" b="0" i="0" u="none" strike="noStrike" spc="50">
                <a:solidFill>
                  <a:srgbClr val="1D1D1B"/>
                </a:solidFill>
                <a:highlight>
                  <a:srgbClr val="000000">
                    <a:alpha val="0"/>
                  </a:srgbClr>
                </a:highlight>
                <a:latin typeface="Trebuchet MS"/>
                <a:cs typeface="Trebuchet MS"/>
              </a:rPr>
              <a:t>Le bouche à oreille est le marketing le plus fort que vous puissiez viser, mais attention, il peut aussi être mortel.</a:t>
            </a:r>
          </a:p>
          <a:p>
            <a:pPr marL="12700" rtl="0">
              <a:lnSpc>
                <a:spcPct val="100000"/>
              </a:lnSpc>
              <a:spcBef>
                <a:spcPts val="100"/>
              </a:spcBef>
            </a:pPr>
            <a:r>
              <a:rPr lang="fr" sz="1800" b="0" i="0" u="none" strike="noStrike" spc="50">
                <a:solidFill>
                  <a:srgbClr val="1D1D1B"/>
                </a:solidFill>
                <a:highlight>
                  <a:srgbClr val="000000">
                    <a:alpha val="0"/>
                  </a:srgbClr>
                </a:highlight>
                <a:latin typeface="Trebuchet MS"/>
              </a:rPr>
              <a:t>Marketing de bouche à oreille</a:t>
            </a:r>
          </a:p>
          <a:p>
            <a:pPr marL="12700" rtl="0">
              <a:lnSpc>
                <a:spcPct val="100000"/>
              </a:lnSpc>
              <a:spcBef>
                <a:spcPts val="100"/>
              </a:spcBef>
            </a:pPr>
            <a:r>
              <a:rPr lang="fr" sz="1800" b="0" i="0" u="none" strike="noStrike" spc="50">
                <a:solidFill>
                  <a:srgbClr val="1D1D1B"/>
                </a:solidFill>
                <a:highlight>
                  <a:srgbClr val="000000">
                    <a:alpha val="0"/>
                  </a:srgbClr>
                </a:highlight>
                <a:latin typeface="Trebuchet MS"/>
              </a:rPr>
              <a:t>se produit lorsque les consommateurs parlent du produit ou du service d'une entreprise.</a:t>
            </a:r>
            <a:endParaRPr spc="50">
              <a:solidFill>
                <a:srgbClr val="1D1D1B"/>
              </a:solidFill>
              <a:latin typeface="Trebuchet MS"/>
            </a:endParaRPr>
          </a:p>
        </p:txBody>
      </p:sp>
      <p:sp>
        <p:nvSpPr>
          <p:cNvPr id="7" name="object 7"/>
          <p:cNvSpPr txBox="1"/>
          <p:nvPr/>
        </p:nvSpPr>
        <p:spPr>
          <a:xfrm>
            <a:off x="1161014" y="6325677"/>
            <a:ext cx="3868185" cy="856645"/>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5">
                <a:solidFill>
                  <a:srgbClr val="1D1D1B"/>
                </a:solidFill>
                <a:highlight>
                  <a:srgbClr val="000000">
                    <a:alpha val="0"/>
                  </a:srgbClr>
                </a:highlight>
                <a:latin typeface="Trebuchet MS"/>
                <a:cs typeface="Trebuchet MS"/>
                <a:hlinkClick r:id="rId3"/>
              </a:rPr>
              <a:t>https://www.investopedia.com/terms/w/word-of-mouth-marketing.asp</a:t>
            </a:r>
            <a:endParaRPr lang="en-GB" b="1" spc="-5">
              <a:solidFill>
                <a:srgbClr val="1D1D1B"/>
              </a:solidFill>
              <a:latin typeface="Trebuchet MS"/>
              <a:cs typeface="Trebuchet MS"/>
            </a:endParaRPr>
          </a:p>
          <a:p>
            <a:pPr marL="12700" marR="5080">
              <a:lnSpc>
                <a:spcPct val="100000"/>
              </a:lnSpc>
              <a:spcBef>
                <a:spcPts val="100"/>
              </a:spcBef>
            </a:pPr>
            <a:endParaRPr lang="en-GB" b="1" spc="-5">
              <a:solidFill>
                <a:srgbClr val="1D1D1B"/>
              </a:solidFill>
              <a:latin typeface="Trebuchet MS"/>
              <a:cs typeface="Trebuchet MS"/>
            </a:endParaRPr>
          </a:p>
        </p:txBody>
      </p:sp>
      <p:sp>
        <p:nvSpPr>
          <p:cNvPr id="8" name="object 8"/>
          <p:cNvSpPr/>
          <p:nvPr/>
        </p:nvSpPr>
        <p:spPr>
          <a:xfrm>
            <a:off x="1191726" y="3233802"/>
            <a:ext cx="2042569"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1371600" y="3291577"/>
            <a:ext cx="2042569"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a:solidFill>
                  <a:srgbClr val="FFFFFF"/>
                </a:solidFill>
                <a:highlight>
                  <a:srgbClr val="000000">
                    <a:alpha val="0"/>
                  </a:srgbClr>
                </a:highlight>
                <a:latin typeface="Trebuchet MS"/>
                <a:cs typeface="Trebuchet MS"/>
              </a:rPr>
              <a:t>Word-of-Mouth</a:t>
            </a:r>
            <a:endParaRPr sz="1800">
              <a:latin typeface="Trebuchet MS"/>
              <a:cs typeface="Trebuchet MS"/>
            </a:endParaRPr>
          </a:p>
        </p:txBody>
      </p:sp>
      <p:sp>
        <p:nvSpPr>
          <p:cNvPr id="10" name="object 10"/>
          <p:cNvSpPr txBox="1"/>
          <p:nvPr/>
        </p:nvSpPr>
        <p:spPr>
          <a:xfrm>
            <a:off x="7010400" y="4953000"/>
            <a:ext cx="2565400" cy="2228815"/>
          </a:xfrm>
          <a:prstGeom prst="rect">
            <a:avLst/>
          </a:prstGeom>
        </p:spPr>
        <p:txBody>
          <a:bodyPr vert="horz" wrap="square" lIns="0" tIns="12700" rIns="0" bIns="0" rtlCol="0">
            <a:noAutofit/>
          </a:bodyPr>
          <a:lstStyle/>
          <a:p>
            <a:pPr marL="35560" marR="5080" indent="-23495" algn="r" rtl="0">
              <a:lnSpc>
                <a:spcPct val="100000"/>
              </a:lnSpc>
              <a:spcBef>
                <a:spcPts val="100"/>
              </a:spcBef>
            </a:pPr>
            <a:r>
              <a:rPr lang="fr" sz="1800" b="1" i="1" u="none" strike="noStrike" spc="-5">
                <a:solidFill>
                  <a:srgbClr val="D21924"/>
                </a:solidFill>
                <a:highlight>
                  <a:srgbClr val="000000">
                    <a:alpha val="0"/>
                  </a:srgbClr>
                </a:highlight>
                <a:latin typeface="Trebuchet MS"/>
                <a:hlinkClick r:id="rId4">
                  <a:extLst>
                    <a:ext uri="{A12FA001-AC4F-418D-AE19-62706E023703}">
                      <ahyp:hlinkClr xmlns:ahyp="http://schemas.microsoft.com/office/drawing/2018/hyperlinkcolor" val="tx"/>
                    </a:ext>
                  </a:extLst>
                </a:hlinkClick>
              </a:rPr>
              <a:t>Selon Nielsen</a:t>
            </a:r>
            <a:r>
              <a:rPr lang="fr" sz="1800" b="1" i="1" u="none" strike="noStrike" spc="-5">
                <a:solidFill>
                  <a:srgbClr val="D21924"/>
                </a:solidFill>
                <a:highlight>
                  <a:srgbClr val="000000">
                    <a:alpha val="0"/>
                  </a:srgbClr>
                </a:highlight>
                <a:latin typeface="Trebuchet MS"/>
              </a:rPr>
              <a:t>, 92 % des personnes dans le monde disent faire confiance aux recommandations de leurs amis et de leur famille (earned media) avant toute autre forme de publicité. </a:t>
            </a:r>
            <a:endParaRPr b="1" i="1" spc="-5">
              <a:solidFill>
                <a:srgbClr val="D21924"/>
              </a:solidFill>
              <a:latin typeface="Trebuchet MS"/>
            </a:endParaRPr>
          </a:p>
        </p:txBody>
      </p:sp>
      <p:sp>
        <p:nvSpPr>
          <p:cNvPr id="12" name="TextBox 11">
            <a:extLst>
              <a:ext uri="{FF2B5EF4-FFF2-40B4-BE49-F238E27FC236}">
                <a16:creationId xmlns:a16="http://schemas.microsoft.com/office/drawing/2014/main" id="{FED108F9-67DD-4078-86BB-3DC55A48B127}"/>
              </a:ext>
            </a:extLst>
          </p:cNvPr>
          <p:cNvSpPr txBox="1"/>
          <p:nvPr/>
        </p:nvSpPr>
        <p:spPr>
          <a:xfrm rot="16200000">
            <a:off x="-1511286" y="-740405"/>
            <a:ext cx="5029200" cy="261610"/>
          </a:xfrm>
          <a:prstGeom prst="rect">
            <a:avLst/>
          </a:prstGeom>
          <a:noFill/>
        </p:spPr>
        <p:txBody>
          <a:bodyPr wrap="square">
            <a:noAutofit/>
          </a:bodyPr>
          <a:lstStyle/>
          <a:p>
            <a:pPr rtl="0"/>
            <a:r>
              <a:rPr lang="fr" sz="1100" b="0" i="0" u="none" strike="noStrike" dirty="0">
                <a:highlight>
                  <a:srgbClr val="000000">
                    <a:alpha val="0"/>
                  </a:srgbClr>
                </a:highlight>
                <a:latin typeface="Calibri"/>
              </a:rPr>
              <a:t>Photo par formulaire </a:t>
            </a:r>
            <a:r>
              <a:rPr lang="fr" sz="1100" b="1" i="0" u="none" strike="noStrike" dirty="0">
                <a:highlight>
                  <a:srgbClr val="000000">
                    <a:alpha val="0"/>
                  </a:srgbClr>
                </a:highlight>
                <a:latin typeface="Calibri"/>
                <a:hlinkClick r:id="rId5"/>
              </a:rPr>
              <a:t>PxHere</a:t>
            </a:r>
            <a:r>
              <a:rPr lang="fr" sz="1100" b="1" i="0" u="none" strike="noStrike" dirty="0">
                <a:highlight>
                  <a:srgbClr val="000000">
                    <a:alpha val="0"/>
                  </a:srgbClr>
                </a:highlight>
                <a:latin typeface="Calibri"/>
              </a:rPr>
              <a:t> </a:t>
            </a:r>
            <a:endParaRPr lang="pt-PT" sz="1100" dirty="0"/>
          </a:p>
        </p:txBody>
      </p:sp>
    </p:spTree>
    <p:extLst>
      <p:ext uri="{BB962C8B-B14F-4D97-AF65-F5344CB8AC3E}">
        <p14:creationId xmlns:p14="http://schemas.microsoft.com/office/powerpoint/2010/main" val="18424427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noAutofit/>
            </a:bodyPr>
            <a:lstStyle/>
            <a:p>
              <a:endParaRPr/>
            </a:p>
          </p:txBody>
        </p:sp>
        <p:pic>
          <p:nvPicPr>
            <p:cNvPr id="6" name="object 6"/>
            <p:cNvPicPr/>
            <p:nvPr/>
          </p:nvPicPr>
          <p:blipFill>
            <a:blip r:embed="rId2"/>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nvPr>
        </p:nvSpPr>
        <p:spPr>
          <a:xfrm>
            <a:off x="1066787" y="744791"/>
            <a:ext cx="5715013"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560" dirty="0">
                <a:solidFill>
                  <a:srgbClr val="1D1D1B"/>
                </a:solidFill>
                <a:highlight>
                  <a:srgbClr val="000000">
                    <a:alpha val="0"/>
                  </a:srgbClr>
                </a:highlight>
                <a:latin typeface="Trebuchet MS"/>
                <a:cs typeface="Trebuchet MS"/>
              </a:rPr>
              <a:t>Ressources multimédia</a:t>
            </a:r>
            <a:endParaRPr sz="7200" dirty="0">
              <a:latin typeface="Trebuchet MS"/>
              <a:cs typeface="Trebuchet MS"/>
            </a:endParaRPr>
          </a:p>
        </p:txBody>
      </p:sp>
      <p:sp>
        <p:nvSpPr>
          <p:cNvPr id="9" name="object 9"/>
          <p:cNvSpPr txBox="1"/>
          <p:nvPr/>
        </p:nvSpPr>
        <p:spPr>
          <a:xfrm>
            <a:off x="1142987" y="3036235"/>
            <a:ext cx="4098925" cy="2018501"/>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a:solidFill>
                  <a:srgbClr val="EEEDF3"/>
                </a:solidFill>
                <a:highlight>
                  <a:srgbClr val="000000">
                    <a:alpha val="0"/>
                  </a:srgbClr>
                </a:highlight>
                <a:latin typeface="Trebuchet MS"/>
                <a:cs typeface="Trebuchet MS"/>
              </a:rPr>
              <a:t>pour le MODULE 5 </a:t>
            </a:r>
            <a:endParaRPr lang="pt-PT" sz="2100" b="1" spc="-60">
              <a:solidFill>
                <a:srgbClr val="EEEDF3"/>
              </a:solidFill>
              <a:latin typeface="Trebuchet MS"/>
              <a:cs typeface="Trebuchet MS"/>
            </a:endParaRPr>
          </a:p>
          <a:p>
            <a:pPr marL="160655">
              <a:lnSpc>
                <a:spcPct val="100000"/>
              </a:lnSpc>
              <a:spcBef>
                <a:spcPts val="100"/>
              </a:spcBef>
            </a:pPr>
            <a:endParaRPr lang="en-US" sz="2100" b="1" i="1" spc="-60">
              <a:solidFill>
                <a:srgbClr val="EEEDF3"/>
              </a:solidFill>
              <a:latin typeface="Trebuchet MS"/>
              <a:cs typeface="Trebuchet MS"/>
            </a:endParaRPr>
          </a:p>
          <a:p>
            <a:pPr marL="12700" marR="5080" rtl="0">
              <a:lnSpc>
                <a:spcPts val="2100"/>
              </a:lnSpc>
              <a:spcBef>
                <a:spcPts val="2100"/>
              </a:spcBef>
            </a:pPr>
            <a:r>
              <a:rPr lang="fr" sz="2100" b="1" i="1" u="none" strike="noStrike" spc="-45">
                <a:solidFill>
                  <a:srgbClr val="1D1D1B"/>
                </a:solidFill>
                <a:highlight>
                  <a:srgbClr val="C0C0C0"/>
                </a:highlight>
                <a:latin typeface="Trebuchet MS"/>
              </a:rPr>
              <a:t>Commercialiser votre idée avec peu de moyens : développement de la marque, bouche à oreille, médias sociaux et marketing de la réputation.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7772400"/>
            </a:xfrm>
            <a:prstGeom prst="rect">
              <a:avLst/>
            </a:prstGeom>
          </p:spPr>
        </p:pic>
        <p:sp>
          <p:nvSpPr>
            <p:cNvPr id="4" name="object 4"/>
            <p:cNvSpPr/>
            <p:nvPr/>
          </p:nvSpPr>
          <p:spPr>
            <a:xfrm>
              <a:off x="984218" y="3208967"/>
              <a:ext cx="8235981" cy="3871618"/>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noAutofit/>
            </a:bodyPr>
            <a:lstStyle/>
            <a:p>
              <a:endParaRPr/>
            </a:p>
          </p:txBody>
        </p:sp>
      </p:grpSp>
      <p:sp>
        <p:nvSpPr>
          <p:cNvPr id="7" name="object 7"/>
          <p:cNvSpPr txBox="1"/>
          <p:nvPr/>
        </p:nvSpPr>
        <p:spPr>
          <a:xfrm>
            <a:off x="406078" y="457200"/>
            <a:ext cx="203522" cy="2309483"/>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dirty="0">
                <a:solidFill>
                  <a:srgbClr val="FFFFFF"/>
                </a:solidFill>
                <a:highlight>
                  <a:srgbClr val="000000">
                    <a:alpha val="0"/>
                  </a:srgbClr>
                </a:highlight>
                <a:latin typeface="Trebuchet MS"/>
                <a:cs typeface="Trebuchet MS"/>
              </a:rPr>
              <a:t>Photo par Cem Ersozlu sur Unsplash</a:t>
            </a:r>
            <a:endParaRPr sz="1000" dirty="0">
              <a:latin typeface="Trebuchet MS"/>
              <a:cs typeface="Trebuchet MS"/>
            </a:endParaRPr>
          </a:p>
        </p:txBody>
      </p:sp>
      <p:sp>
        <p:nvSpPr>
          <p:cNvPr id="9" name="object 9"/>
          <p:cNvSpPr txBox="1"/>
          <p:nvPr/>
        </p:nvSpPr>
        <p:spPr>
          <a:xfrm>
            <a:off x="1253758" y="3416697"/>
            <a:ext cx="5985241" cy="75405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20">
                <a:solidFill>
                  <a:srgbClr val="C00000"/>
                </a:solidFill>
                <a:highlight>
                  <a:srgbClr val="000000">
                    <a:alpha val="0"/>
                  </a:srgbClr>
                </a:highlight>
                <a:latin typeface="Trebuchet MS"/>
                <a:cs typeface="Trebuchet MS"/>
              </a:rPr>
              <a:t>Exemple d'outils et de canaux de médias sociaux : </a:t>
            </a:r>
          </a:p>
          <a:p>
            <a:pPr marL="12700" rtl="0">
              <a:lnSpc>
                <a:spcPct val="100000"/>
              </a:lnSpc>
              <a:spcBef>
                <a:spcPts val="100"/>
              </a:spcBef>
            </a:pPr>
            <a:r>
              <a:rPr lang="fr" sz="1000" b="1" i="0" u="none" strike="noStrike" spc="20">
                <a:solidFill>
                  <a:srgbClr val="D4D5D7"/>
                </a:solidFill>
                <a:highlight>
                  <a:srgbClr val="000000">
                    <a:alpha val="0"/>
                  </a:srgbClr>
                </a:highlight>
                <a:latin typeface="Trebuchet MS"/>
                <a:cs typeface="Trebuchet MS"/>
              </a:rPr>
              <a:t>Source : </a:t>
            </a:r>
            <a:r>
              <a:rPr lang="fr" sz="1000" b="1" i="0" u="none" strike="noStrike" spc="20">
                <a:solidFill>
                  <a:srgbClr val="D4D5D7"/>
                </a:solidFill>
                <a:highlight>
                  <a:srgbClr val="000000">
                    <a:alpha val="0"/>
                  </a:srgbClr>
                </a:highlight>
                <a:latin typeface="Trebuchet MS"/>
                <a:cs typeface="Trebuchet MS"/>
                <a:hlinkClick r:id="rId3"/>
              </a:rPr>
              <a:t>https://www.epicopportunities.eu/curriculum-and-open-educational-resources/</a:t>
            </a:r>
            <a:endParaRPr lang="pt-PT" sz="1050" b="1" spc="20">
              <a:solidFill>
                <a:srgbClr val="D4D5D7"/>
              </a:solidFill>
              <a:latin typeface="Trebuchet MS"/>
              <a:cs typeface="Trebuchet MS"/>
            </a:endParaRPr>
          </a:p>
          <a:p>
            <a:pPr marL="12700">
              <a:lnSpc>
                <a:spcPct val="100000"/>
              </a:lnSpc>
              <a:spcBef>
                <a:spcPts val="100"/>
              </a:spcBef>
            </a:pPr>
            <a:r>
              <a:rPr lang="pt-PT" b="1" spc="20">
                <a:solidFill>
                  <a:srgbClr val="C00000"/>
                </a:solidFill>
                <a:latin typeface="Trebuchet MS"/>
                <a:cs typeface="Trebuchet MS"/>
              </a:rPr>
              <a:t> </a:t>
            </a:r>
            <a:endParaRPr lang="pt-PT" sz="1800">
              <a:solidFill>
                <a:srgbClr val="C00000"/>
              </a:solidFill>
              <a:latin typeface="Trebuchet MS"/>
              <a:cs typeface="Trebuchet MS"/>
            </a:endParaRPr>
          </a:p>
        </p:txBody>
      </p:sp>
      <p:sp>
        <p:nvSpPr>
          <p:cNvPr id="13" name="Google Shape;497;p63">
            <a:extLst>
              <a:ext uri="{FF2B5EF4-FFF2-40B4-BE49-F238E27FC236}">
                <a16:creationId xmlns:a16="http://schemas.microsoft.com/office/drawing/2014/main" id="{C5B636AF-9E6A-4414-BBEE-E6CA68451956}"/>
              </a:ext>
            </a:extLst>
          </p:cNvPr>
          <p:cNvSpPr txBox="1"/>
          <p:nvPr/>
        </p:nvSpPr>
        <p:spPr>
          <a:xfrm>
            <a:off x="1153838" y="3962400"/>
            <a:ext cx="8043324" cy="2790804"/>
          </a:xfrm>
          <a:prstGeom prst="rect">
            <a:avLst/>
          </a:prstGeom>
          <a:noFill/>
          <a:ln>
            <a:noFill/>
          </a:ln>
        </p:spPr>
        <p:txBody>
          <a:bodyPr spcFirstLastPara="1" wrap="square" lIns="75426" tIns="37703" rIns="75426" bIns="37703" numCol="2" anchor="t" anchorCtr="0">
            <a:noAutofit/>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4"/>
              </a:rPr>
              <a:t>Marketing par courriel</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5"/>
              </a:rPr>
              <a:t>Marketing des réseaux sociaux</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6"/>
              </a:rPr>
              <a:t>Optimisation des moteurs de recherche et des boutiques d'applications (SEO/ASO)</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7"/>
              </a:rPr>
              <a:t>Affichage publicitaire</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8"/>
              </a:rPr>
              <a:t>Publicité interactive</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9"/>
              </a:rPr>
              <a:t>Événements et séminaires en ligne</a:t>
            </a:r>
            <a:endParaRPr lang="fr" sz="2000" b="0" i="0" u="none" strike="noStrike" kern="0" dirty="0">
              <a:highlight>
                <a:srgbClr val="000000">
                  <a:alpha val="0"/>
                </a:srgbClr>
              </a:highlight>
              <a:latin typeface="Trebuchet MS"/>
            </a:endParaRPr>
          </a:p>
          <a:p>
            <a:pPr marL="342900" indent="-342900" rtl="0">
              <a:buClr>
                <a:srgbClr val="D21924"/>
              </a:buClr>
              <a:buSzPct val="90000"/>
              <a:buFont typeface="Arial" panose="020B0604020202020204" pitchFamily="34" charset="0"/>
              <a:buChar char="•"/>
            </a:pP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10"/>
              </a:rPr>
              <a:t>Tests A/B et optimisation de sites web</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11"/>
              </a:rPr>
              <a:t>Marketing de contenu</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12"/>
              </a:rPr>
              <a:t>Automatisation</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13"/>
              </a:rPr>
              <a:t>Gestion de la relation client (CRM)</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14"/>
              </a:rPr>
              <a:t>Publicité par paiement au clic (PPC)</a:t>
            </a:r>
            <a:endParaRPr lang="en-IE" sz="2000" kern="0" dirty="0"/>
          </a:p>
          <a:p>
            <a:pPr marL="342900" indent="-342900" rtl="0">
              <a:buClr>
                <a:srgbClr val="D21924"/>
              </a:buClr>
              <a:buSzPct val="90000"/>
              <a:buFont typeface="Arial" panose="020B0604020202020204" pitchFamily="34" charset="0"/>
              <a:buChar char="•"/>
            </a:pPr>
            <a:r>
              <a:rPr lang="fr" sz="2000" b="0" i="0" u="none" strike="noStrike" kern="0" dirty="0">
                <a:highlight>
                  <a:srgbClr val="000000">
                    <a:alpha val="0"/>
                  </a:srgbClr>
                </a:highlight>
                <a:latin typeface="Trebuchet MS"/>
                <a:hlinkClick r:id="rId15"/>
              </a:rPr>
              <a:t>Marketing d'affiliation</a:t>
            </a:r>
            <a:endParaRPr lang="en-IE" sz="2000" kern="0" dirty="0"/>
          </a:p>
          <a:p>
            <a:pPr>
              <a:buClr>
                <a:srgbClr val="D21924"/>
              </a:buClr>
              <a:buSzPct val="90000"/>
            </a:pPr>
            <a:endParaRPr lang="en-IE" sz="2000" kern="0" dirty="0"/>
          </a:p>
        </p:txBody>
      </p:sp>
      <p:sp>
        <p:nvSpPr>
          <p:cNvPr id="15" name="object 4">
            <a:extLst>
              <a:ext uri="{FF2B5EF4-FFF2-40B4-BE49-F238E27FC236}">
                <a16:creationId xmlns:a16="http://schemas.microsoft.com/office/drawing/2014/main" id="{FE9AADFE-B7B0-4B06-9938-F9CB6A5A4474}"/>
              </a:ext>
            </a:extLst>
          </p:cNvPr>
          <p:cNvSpPr/>
          <p:nvPr/>
        </p:nvSpPr>
        <p:spPr>
          <a:xfrm>
            <a:off x="984218" y="2233242"/>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16" name="object 5">
            <a:extLst>
              <a:ext uri="{FF2B5EF4-FFF2-40B4-BE49-F238E27FC236}">
                <a16:creationId xmlns:a16="http://schemas.microsoft.com/office/drawing/2014/main" id="{9ACC8DE7-6323-486E-8765-76FC68913E47}"/>
              </a:ext>
            </a:extLst>
          </p:cNvPr>
          <p:cNvSpPr txBox="1"/>
          <p:nvPr/>
        </p:nvSpPr>
        <p:spPr>
          <a:xfrm>
            <a:off x="1174720" y="2275475"/>
            <a:ext cx="2628897" cy="241677"/>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Tree>
    <p:extLst>
      <p:ext uri="{BB962C8B-B14F-4D97-AF65-F5344CB8AC3E}">
        <p14:creationId xmlns:p14="http://schemas.microsoft.com/office/powerpoint/2010/main" val="12995415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noAutofit/>
          </a:bodyPr>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noAutofit/>
          </a:bodyPr>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5" name="object 5"/>
          <p:cNvSpPr txBox="1"/>
          <p:nvPr/>
        </p:nvSpPr>
        <p:spPr>
          <a:xfrm>
            <a:off x="5587714" y="2019300"/>
            <a:ext cx="2717456"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a:solidFill>
                  <a:srgbClr val="FFFFFF"/>
                </a:solidFill>
                <a:highlight>
                  <a:srgbClr val="000000">
                    <a:alpha val="0"/>
                  </a:srgbClr>
                </a:highlight>
                <a:latin typeface="Trebuchet MS"/>
                <a:cs typeface="Trebuchet MS"/>
              </a:rPr>
              <a:t>Ressources multimédia</a:t>
            </a:r>
            <a:endParaRPr sz="1800">
              <a:latin typeface="Trebuchet MS"/>
              <a:cs typeface="Trebuchet MS"/>
            </a:endParaRPr>
          </a:p>
        </p:txBody>
      </p:sp>
      <p:pic>
        <p:nvPicPr>
          <p:cNvPr id="6" name="object 6"/>
          <p:cNvPicPr/>
          <p:nvPr/>
        </p:nvPicPr>
        <p:blipFill>
          <a:blip r:embed="rId2"/>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4140486" cy="695960"/>
          </a:xfrm>
          <a:prstGeom prst="rect">
            <a:avLst/>
          </a:prstGeom>
        </p:spPr>
        <p:txBody>
          <a:bodyPr vert="horz" wrap="square" lIns="0" tIns="73660" rIns="0" bIns="0" rtlCol="0">
            <a:noAutofit/>
          </a:bodyPr>
          <a:lstStyle/>
          <a:p>
            <a:pPr marL="12700" marR="5080" rtl="0">
              <a:lnSpc>
                <a:spcPts val="2400"/>
              </a:lnSpc>
              <a:spcBef>
                <a:spcPts val="580"/>
              </a:spcBef>
            </a:pPr>
            <a:r>
              <a:rPr lang="fr" sz="2400" b="0" i="0" u="none" strike="noStrike" spc="195" dirty="0">
                <a:solidFill>
                  <a:srgbClr val="1D1D1B"/>
                </a:solidFill>
                <a:highlight>
                  <a:srgbClr val="000000">
                    <a:alpha val="0"/>
                  </a:srgbClr>
                </a:highlight>
                <a:latin typeface="Trebuchet MS"/>
                <a:cs typeface="Trebuchet MS"/>
              </a:rPr>
              <a:t>Ressources pédagogiques sur la culture populaire</a:t>
            </a:r>
            <a:endParaRPr sz="2400" dirty="0">
              <a:latin typeface="Trebuchet MS"/>
              <a:cs typeface="Trebuchet MS"/>
            </a:endParaRPr>
          </a:p>
        </p:txBody>
      </p:sp>
      <p:sp>
        <p:nvSpPr>
          <p:cNvPr id="8" name="object 8"/>
          <p:cNvSpPr txBox="1"/>
          <p:nvPr/>
        </p:nvSpPr>
        <p:spPr>
          <a:xfrm>
            <a:off x="5384514" y="3505565"/>
            <a:ext cx="3665854" cy="4049827"/>
          </a:xfrm>
          <a:prstGeom prst="rect">
            <a:avLst/>
          </a:prstGeom>
        </p:spPr>
        <p:txBody>
          <a:bodyPr vert="horz" wrap="square" lIns="0" tIns="12700" rIns="0" bIns="0" rtlCol="0">
            <a:noAutofit/>
          </a:bodyPr>
          <a:lstStyle/>
          <a:p>
            <a:pPr marL="12700" marR="107314"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Les REL de l'EPIC placent la culture pop au centre d'une approche innovante et engageante visant à équiper les jeunes qui sont dans le NEETS (ni dans l'éducation, ni dans la formation, ni dans l'emploi) avec une éducation entrepreneuriale passionnante, des compétences, des outils et un soutien dont ils ont besoin pour développer une entreprise de culture pop.</a:t>
            </a:r>
            <a:endParaRPr sz="1800">
              <a:latin typeface="Trebuchet MS"/>
              <a:cs typeface="Trebuchet MS"/>
            </a:endParaRPr>
          </a:p>
          <a:p>
            <a:pPr marL="12700" marR="5080" rtl="0">
              <a:lnSpc>
                <a:spcPct val="100000"/>
              </a:lnSpc>
              <a:spcBef>
                <a:spcPts val="1680"/>
              </a:spcBef>
            </a:pPr>
            <a:r>
              <a:rPr lang="fr" sz="1800" b="1" i="0" u="none" strike="noStrike" spc="-10">
                <a:solidFill>
                  <a:srgbClr val="1D1D1B"/>
                </a:solidFill>
                <a:highlight>
                  <a:srgbClr val="000000">
                    <a:alpha val="0"/>
                  </a:srgbClr>
                </a:highlight>
                <a:latin typeface="Trebuchet MS"/>
                <a:hlinkClick r:id="rId3"/>
              </a:rPr>
              <a:t>https://www.epicopportunities.eu/curriculum-and-open-educational-resources/</a:t>
            </a:r>
            <a:endParaRPr lang="en-GB" b="1" spc="-10">
              <a:solidFill>
                <a:srgbClr val="1D1D1B"/>
              </a:solidFill>
              <a:latin typeface="Trebuchet MS"/>
            </a:endParaRPr>
          </a:p>
          <a:p>
            <a:pPr marL="12700" marR="5080">
              <a:lnSpc>
                <a:spcPct val="100000"/>
              </a:lnSpc>
              <a:spcBef>
                <a:spcPts val="1680"/>
              </a:spcBef>
            </a:pPr>
            <a:endParaRPr lang="en-GB" b="1" spc="-10">
              <a:solidFill>
                <a:srgbClr val="1D1D1B"/>
              </a:solidFill>
              <a:latin typeface="Trebuchet MS"/>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1B4061-2FBD-0744-0E44-A51EF13A7595}"/>
              </a:ext>
            </a:extLst>
          </p:cNvPr>
          <p:cNvPicPr>
            <a:picLocks noChangeAspect="1"/>
          </p:cNvPicPr>
          <p:nvPr/>
        </p:nvPicPr>
        <p:blipFill>
          <a:blip r:embed="rId2"/>
          <a:stretch>
            <a:fillRect/>
          </a:stretch>
        </p:blipFill>
        <p:spPr>
          <a:xfrm>
            <a:off x="0" y="0"/>
            <a:ext cx="6096000" cy="3429000"/>
          </a:xfrm>
          <a:prstGeom prst="rect">
            <a:avLst/>
          </a:prstGeom>
        </p:spPr>
      </p:pic>
      <p:grpSp>
        <p:nvGrpSpPr>
          <p:cNvPr id="2" name="object 2"/>
          <p:cNvGrpSpPr/>
          <p:nvPr/>
        </p:nvGrpSpPr>
        <p:grpSpPr>
          <a:xfrm>
            <a:off x="1055462" y="812102"/>
            <a:ext cx="9002938" cy="6960298"/>
            <a:chOff x="2373589" y="1831146"/>
            <a:chExt cx="7685405" cy="5941695"/>
          </a:xfrm>
        </p:grpSpPr>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noAutofit/>
            </a:bodyPr>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noAutofit/>
            </a:bodyPr>
            <a:lstStyle/>
            <a:p>
              <a:endParaRPr/>
            </a:p>
          </p:txBody>
        </p:sp>
      </p:grpSp>
      <p:sp>
        <p:nvSpPr>
          <p:cNvPr id="6" name="object 6"/>
          <p:cNvSpPr txBox="1"/>
          <p:nvPr/>
        </p:nvSpPr>
        <p:spPr>
          <a:xfrm>
            <a:off x="5670287" y="2541628"/>
            <a:ext cx="3703415" cy="4793620"/>
          </a:xfrm>
          <a:prstGeom prst="rect">
            <a:avLst/>
          </a:prstGeom>
        </p:spPr>
        <p:txBody>
          <a:bodyPr vert="horz" wrap="square" lIns="0" tIns="12700" rIns="0" bIns="0" rtlCol="0">
            <a:noAutofit/>
          </a:bodyPr>
          <a:lstStyle/>
          <a:p>
            <a:pPr marL="633095"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gn="r" rtl="0"/>
            <a:r>
              <a:rPr lang="fr" sz="2400" b="0" i="0" u="none" strike="noStrike" spc="140" dirty="0">
                <a:solidFill>
                  <a:srgbClr val="1D1D1B"/>
                </a:solidFill>
                <a:highlight>
                  <a:srgbClr val="000000">
                    <a:alpha val="0"/>
                  </a:srgbClr>
                </a:highlight>
                <a:latin typeface="Trebuchet MS"/>
              </a:rPr>
              <a:t>Marketing créatif à petit budget présenté par Spectrum Business et SCORE</a:t>
            </a:r>
          </a:p>
          <a:p>
            <a:pPr marL="412115" marR="5080" indent="183515">
              <a:lnSpc>
                <a:spcPct val="100000"/>
              </a:lnSpc>
            </a:pPr>
            <a:endParaRPr sz="2400" dirty="0">
              <a:latin typeface="Trebuchet MS"/>
              <a:cs typeface="Trebuchet MS"/>
            </a:endParaRPr>
          </a:p>
          <a:p>
            <a:pPr marL="25400" marR="5080" indent="137795" algn="r" rtl="0">
              <a:lnSpc>
                <a:spcPct val="100000"/>
              </a:lnSpc>
              <a:spcBef>
                <a:spcPts val="1320"/>
              </a:spcBef>
            </a:pPr>
            <a:r>
              <a:rPr lang="fr" sz="1800" b="0" i="0" u="none" strike="noStrike" spc="-70" dirty="0">
                <a:solidFill>
                  <a:srgbClr val="1D1D1B"/>
                </a:solidFill>
                <a:highlight>
                  <a:srgbClr val="000000">
                    <a:alpha val="0"/>
                  </a:srgbClr>
                </a:highlight>
                <a:latin typeface="Trebuchet MS"/>
                <a:cs typeface="Trebuchet MS"/>
              </a:rPr>
              <a:t>Ce </a:t>
            </a:r>
            <a:r>
              <a:rPr lang="fr" sz="1800" b="0" i="0" u="none" strike="noStrike" spc="-40" dirty="0">
                <a:solidFill>
                  <a:srgbClr val="1D1D1B"/>
                </a:solidFill>
                <a:highlight>
                  <a:srgbClr val="000000">
                    <a:alpha val="0"/>
                  </a:srgbClr>
                </a:highlight>
                <a:latin typeface="Trebuchet MS"/>
              </a:rPr>
              <a:t>séminaire en ligne approfondi propose des idées et des perspectives nouvelles pour vous aider à tirer le meilleur parti de votre budget marketing.</a:t>
            </a:r>
          </a:p>
          <a:p>
            <a:pPr marL="25400" marR="5080" indent="137795" algn="r">
              <a:lnSpc>
                <a:spcPct val="100000"/>
              </a:lnSpc>
              <a:spcBef>
                <a:spcPts val="1320"/>
              </a:spcBef>
            </a:pPr>
            <a:endParaRPr lang="en-US" spc="-40" dirty="0">
              <a:solidFill>
                <a:srgbClr val="1D1D1B"/>
              </a:solidFill>
              <a:latin typeface="Trebuchet MS"/>
            </a:endParaRPr>
          </a:p>
          <a:p>
            <a:pPr marL="119380" marR="5080" indent="-107314" algn="r" rtl="0">
              <a:lnSpc>
                <a:spcPct val="100000"/>
              </a:lnSpc>
            </a:pPr>
            <a:r>
              <a:rPr lang="fr" sz="1800" b="1" i="0" u="none" strike="noStrike" spc="-20" dirty="0">
                <a:solidFill>
                  <a:srgbClr val="1D1D1B"/>
                </a:solidFill>
                <a:highlight>
                  <a:srgbClr val="000000">
                    <a:alpha val="0"/>
                  </a:srgbClr>
                </a:highlight>
                <a:latin typeface="Trebuchet MS"/>
                <a:cs typeface="Trebuchet MS"/>
                <a:hlinkClick r:id="rId3"/>
              </a:rPr>
              <a:t>https://youtu.be/d_M5uRR3h88</a:t>
            </a:r>
            <a:endParaRPr lang="en-US" b="1" spc="-20" dirty="0">
              <a:solidFill>
                <a:srgbClr val="1D1D1B"/>
              </a:solidFill>
              <a:latin typeface="Trebuchet MS"/>
              <a:cs typeface="Trebuchet MS"/>
            </a:endParaRPr>
          </a:p>
          <a:p>
            <a:pPr marL="119380" marR="5080" indent="-107314" algn="r">
              <a:lnSpc>
                <a:spcPct val="100000"/>
              </a:lnSpc>
            </a:pPr>
            <a:endParaRPr lang="en-US" sz="1800" dirty="0">
              <a:latin typeface="Trebuchet MS"/>
              <a:cs typeface="Trebuchet M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noAutofit/>
            </a:bodyPr>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noAutofit/>
            </a:bodyPr>
            <a:lstStyle/>
            <a:p>
              <a:endParaRPr/>
            </a:p>
          </p:txBody>
        </p:sp>
      </p:grpSp>
      <p:sp>
        <p:nvSpPr>
          <p:cNvPr id="8" name="object 8"/>
          <p:cNvSpPr txBox="1"/>
          <p:nvPr/>
        </p:nvSpPr>
        <p:spPr>
          <a:xfrm>
            <a:off x="1176995" y="2790855"/>
            <a:ext cx="3078480" cy="665480"/>
          </a:xfrm>
          <a:prstGeom prst="rect">
            <a:avLst/>
          </a:prstGeom>
        </p:spPr>
        <p:txBody>
          <a:bodyPr vert="horz" wrap="square" lIns="0" tIns="12700" rIns="0" bIns="0" rtlCol="0">
            <a:noAutofit/>
          </a:bodyPr>
          <a:lstStyle/>
          <a:p>
            <a:pPr marL="12700" marR="5080" rtl="0">
              <a:lnSpc>
                <a:spcPct val="100000"/>
              </a:lnSpc>
              <a:spcBef>
                <a:spcPts val="100"/>
              </a:spcBef>
            </a:pPr>
            <a:r>
              <a:rPr lang="fr" sz="2100" b="0" i="0" u="none" strike="noStrike" spc="-20">
                <a:solidFill>
                  <a:srgbClr val="1D1D1B"/>
                </a:solidFill>
                <a:highlight>
                  <a:srgbClr val="000000">
                    <a:alpha val="0"/>
                  </a:srgbClr>
                </a:highlight>
                <a:latin typeface="Trebuchet MS"/>
                <a:cs typeface="Trebuchet MS"/>
              </a:rPr>
              <a:t>soutenir les femmes entrepreneurs immigrées</a:t>
            </a:r>
            <a:endParaRPr sz="2100">
              <a:latin typeface="Trebuchet MS"/>
              <a:cs typeface="Trebuchet MS"/>
            </a:endParaRPr>
          </a:p>
        </p:txBody>
      </p:sp>
      <p:sp>
        <p:nvSpPr>
          <p:cNvPr id="9" name="object 9"/>
          <p:cNvSpPr txBox="1"/>
          <p:nvPr/>
        </p:nvSpPr>
        <p:spPr>
          <a:xfrm>
            <a:off x="1176995" y="3697640"/>
            <a:ext cx="3020695" cy="1945639"/>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70" dirty="0">
                <a:solidFill>
                  <a:srgbClr val="1D1D1B"/>
                </a:solidFill>
                <a:highlight>
                  <a:srgbClr val="000000">
                    <a:alpha val="0"/>
                  </a:srgbClr>
                </a:highlight>
                <a:latin typeface="Trebuchet MS"/>
                <a:cs typeface="Trebuchet MS"/>
              </a:rPr>
              <a:t>Ce projet vise à faciliter l'augmentation du nombre de femmes entrepreneurs migrantes en améliorant leur accès et la qualité de la formation qu'elles reçoivent dans les établissements d'enseignement et de formation professionnels.</a:t>
            </a:r>
            <a:endParaRPr sz="1800" dirty="0">
              <a:latin typeface="Trebuchet MS"/>
              <a:cs typeface="Trebuchet MS"/>
            </a:endParaRPr>
          </a:p>
        </p:txBody>
      </p:sp>
      <p:sp>
        <p:nvSpPr>
          <p:cNvPr id="10" name="object 10"/>
          <p:cNvSpPr txBox="1"/>
          <p:nvPr/>
        </p:nvSpPr>
        <p:spPr>
          <a:xfrm>
            <a:off x="1176995" y="6268720"/>
            <a:ext cx="3020695" cy="1122680"/>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45" dirty="0">
                <a:solidFill>
                  <a:srgbClr val="1D1D1B"/>
                </a:solidFill>
                <a:highlight>
                  <a:srgbClr val="000000">
                    <a:alpha val="0"/>
                  </a:srgbClr>
                </a:highlight>
                <a:latin typeface="Trebuchet MS"/>
                <a:cs typeface="Trebuchet MS"/>
              </a:rPr>
              <a:t>https://www.eminentproj-  ect.eu/course-curricu-</a:t>
            </a:r>
            <a:endParaRPr sz="1800" dirty="0">
              <a:latin typeface="Trebuchet MS"/>
              <a:cs typeface="Trebuchet MS"/>
            </a:endParaRPr>
          </a:p>
          <a:p>
            <a:pPr marL="12700" marR="1144270" rtl="0">
              <a:lnSpc>
                <a:spcPct val="100000"/>
              </a:lnSpc>
            </a:pPr>
            <a:r>
              <a:rPr lang="fr" sz="1800" b="1" i="0" u="none" strike="noStrike" spc="-5" dirty="0">
                <a:solidFill>
                  <a:srgbClr val="1D1D1B"/>
                </a:solidFill>
                <a:highlight>
                  <a:srgbClr val="000000">
                    <a:alpha val="0"/>
                  </a:srgbClr>
                </a:highlight>
                <a:latin typeface="Trebuchet MS"/>
                <a:cs typeface="Trebuchet MS"/>
              </a:rPr>
              <a:t>lum-and-class-  room-materials/</a:t>
            </a:r>
            <a:endParaRPr sz="1800" dirty="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grpSp>
      <p:sp>
        <p:nvSpPr>
          <p:cNvPr id="14" name="object 14"/>
          <p:cNvSpPr txBox="1"/>
          <p:nvPr/>
        </p:nvSpPr>
        <p:spPr>
          <a:xfrm>
            <a:off x="6413500" y="4806950"/>
            <a:ext cx="2854325" cy="1945639"/>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cs typeface="Trebuchet MS"/>
              </a:rPr>
              <a:t>Ce cours vise à améliorer l'accès et la qualité de la formation des éducateurs en entrepreneuriat dans le contexte de l'inclusion et de la diversité, afin de libérer le potentiel des femmes migrantes et réfugiées.</a:t>
            </a:r>
            <a:endParaRPr sz="1800" dirty="0">
              <a:latin typeface="Trebuchet MS"/>
              <a:cs typeface="Trebuchet MS"/>
            </a:endParaRPr>
          </a:p>
        </p:txBody>
      </p:sp>
      <p:sp>
        <p:nvSpPr>
          <p:cNvPr id="15" name="object 15"/>
          <p:cNvSpPr txBox="1"/>
          <p:nvPr/>
        </p:nvSpPr>
        <p:spPr>
          <a:xfrm>
            <a:off x="1380195" y="1144581"/>
            <a:ext cx="2628896" cy="315312"/>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
        <p:nvSpPr>
          <p:cNvPr id="7" name="object 7"/>
          <p:cNvSpPr txBox="1">
            <a:spLocks noGrp="1"/>
          </p:cNvSpPr>
          <p:nvPr>
            <p:ph type="title"/>
          </p:nvPr>
        </p:nvSpPr>
        <p:spPr>
          <a:xfrm>
            <a:off x="1176995" y="1701198"/>
            <a:ext cx="3331980" cy="112268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235" dirty="0">
                <a:solidFill>
                  <a:srgbClr val="1D1D1B"/>
                </a:solidFill>
                <a:highlight>
                  <a:srgbClr val="000000">
                    <a:alpha val="0"/>
                  </a:srgbClr>
                </a:highlight>
                <a:latin typeface="Trebuchet MS"/>
                <a:cs typeface="Trebuchet MS"/>
              </a:rPr>
              <a:t>Ressources éducatives EMINENT</a:t>
            </a:r>
            <a:endParaRPr sz="2400" dirty="0">
              <a:latin typeface="Trebuchet MS"/>
              <a:cs typeface="Trebuchet M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FC6D297C-1900-4D4A-BC4C-CFB6B26D4EBD}"/>
              </a:ext>
            </a:extLst>
          </p:cNvPr>
          <p:cNvSpPr/>
          <p:nvPr/>
        </p:nvSpPr>
        <p:spPr>
          <a:xfrm>
            <a:off x="1055462" y="812102"/>
            <a:ext cx="9002938" cy="6960298"/>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noAutofit/>
          </a:bodyPr>
          <a:lstStyle/>
          <a:p>
            <a:endParaRPr/>
          </a:p>
        </p:txBody>
      </p:sp>
      <p:sp>
        <p:nvSpPr>
          <p:cNvPr id="3" name="object 3"/>
          <p:cNvSpPr txBox="1">
            <a:spLocks noGrp="1"/>
          </p:cNvSpPr>
          <p:nvPr>
            <p:ph type="title"/>
          </p:nvPr>
        </p:nvSpPr>
        <p:spPr>
          <a:xfrm>
            <a:off x="1028700" y="1612310"/>
            <a:ext cx="3399790" cy="1112228"/>
          </a:xfrm>
          <a:prstGeom prst="rect">
            <a:avLst/>
          </a:prstGeom>
        </p:spPr>
        <p:txBody>
          <a:bodyPr vert="horz" wrap="square" lIns="0" tIns="15240" rIns="0" bIns="0" rtlCol="0">
            <a:noAutofit/>
          </a:bodyPr>
          <a:lstStyle/>
          <a:p>
            <a:pPr marL="12700" marR="5080" rtl="0">
              <a:lnSpc>
                <a:spcPct val="99200"/>
              </a:lnSpc>
              <a:spcBef>
                <a:spcPts val="120"/>
              </a:spcBef>
            </a:pPr>
            <a:r>
              <a:rPr lang="fr" sz="2400" b="0" i="0" u="none" strike="noStrike" spc="220">
                <a:solidFill>
                  <a:srgbClr val="1D1D1B"/>
                </a:solidFill>
                <a:highlight>
                  <a:srgbClr val="000000">
                    <a:alpha val="0"/>
                  </a:srgbClr>
                </a:highlight>
                <a:latin typeface="Trebuchet MS"/>
                <a:cs typeface="Trebuchet MS"/>
              </a:rPr>
              <a:t>Communiquer dans le cadre de votre projet culinaire</a:t>
            </a:r>
            <a:endParaRPr sz="2100">
              <a:latin typeface="Trebuchet MS"/>
              <a:cs typeface="Trebuchet MS"/>
            </a:endParaRPr>
          </a:p>
        </p:txBody>
      </p:sp>
      <p:sp>
        <p:nvSpPr>
          <p:cNvPr id="4" name="object 4"/>
          <p:cNvSpPr txBox="1"/>
          <p:nvPr/>
        </p:nvSpPr>
        <p:spPr>
          <a:xfrm>
            <a:off x="1028700" y="3105829"/>
            <a:ext cx="4485321" cy="2929007"/>
          </a:xfrm>
          <a:prstGeom prst="rect">
            <a:avLst/>
          </a:prstGeom>
        </p:spPr>
        <p:txBody>
          <a:bodyPr vert="horz" wrap="square" lIns="0" tIns="149860" rIns="0" bIns="0" rtlCol="0">
            <a:noAutofit/>
          </a:bodyPr>
          <a:lstStyle/>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Vous trouverez ici un module sur la communication utilisé dans le cadre d'un autre projet ERASMUS+, avec un contenu et des</a:t>
            </a:r>
            <a:r>
              <a:rPr lang="fr" sz="1800" b="0" i="0" u="none" strike="noStrike" spc="-25">
                <a:solidFill>
                  <a:srgbClr val="1D1D1B"/>
                </a:solidFill>
                <a:highlight>
                  <a:srgbClr val="000000">
                    <a:alpha val="0"/>
                  </a:srgbClr>
                </a:highlight>
                <a:latin typeface="Trebuchet MS"/>
              </a:rPr>
              <a:t> informations très intéressants à explorer.</a:t>
            </a:r>
          </a:p>
          <a:p>
            <a:pPr>
              <a:lnSpc>
                <a:spcPct val="100000"/>
              </a:lnSpc>
              <a:spcBef>
                <a:spcPts val="10"/>
              </a:spcBef>
            </a:pPr>
            <a:endParaRPr lang="en-US" spc="-25">
              <a:solidFill>
                <a:srgbClr val="1D1D1B"/>
              </a:solidFill>
              <a:latin typeface="Trebuchet MS"/>
            </a:endParaRPr>
          </a:p>
          <a:p>
            <a:pPr marL="12700" marR="331470" rtl="0">
              <a:lnSpc>
                <a:spcPct val="100000"/>
              </a:lnSpc>
            </a:pPr>
            <a:r>
              <a:rPr lang="fr" sz="1800" b="0" i="0" u="none" strike="noStrike" spc="-25">
                <a:solidFill>
                  <a:srgbClr val="1D1D1B"/>
                </a:solidFill>
                <a:highlight>
                  <a:srgbClr val="000000">
                    <a:alpha val="0"/>
                  </a:srgbClr>
                </a:highlight>
                <a:latin typeface="Trebuchet MS"/>
              </a:rPr>
              <a:t>Ce module est disponible en anglais, </a:t>
            </a:r>
            <a:r>
              <a:rPr lang="fr" sz="1800" b="0" i="0" u="none" strike="noStrike" spc="-25">
                <a:solidFill>
                  <a:srgbClr val="1D1D1B"/>
                </a:solidFill>
                <a:highlight>
                  <a:srgbClr val="000000">
                    <a:alpha val="0"/>
                  </a:srgbClr>
                </a:highlight>
                <a:latin typeface="Trebuchet MS"/>
                <a:hlinkClick r:id="rId2">
                  <a:extLst>
                    <a:ext uri="{A12FA001-AC4F-418D-AE19-62706E023703}">
                      <ahyp:hlinkClr xmlns:ahyp="http://schemas.microsoft.com/office/drawing/2018/hyperlinkcolor" val="tx"/>
                    </a:ext>
                  </a:extLst>
                </a:hlinkClick>
              </a:rPr>
              <a:t>français</a:t>
            </a:r>
            <a:r>
              <a:rPr lang="fr" sz="1800" b="0" i="0" u="none" strike="noStrike" spc="-25">
                <a:solidFill>
                  <a:srgbClr val="1D1D1B"/>
                </a:solidFill>
                <a:highlight>
                  <a:srgbClr val="000000">
                    <a:alpha val="0"/>
                  </a:srgbClr>
                </a:highlight>
                <a:latin typeface="Trebuchet MS"/>
              </a:rPr>
              <a:t>, </a:t>
            </a:r>
            <a:r>
              <a:rPr lang="fr" sz="1800" b="0" i="0" u="none" strike="noStrike" spc="-25">
                <a:solidFill>
                  <a:srgbClr val="1D1D1B"/>
                </a:solidFill>
                <a:highlight>
                  <a:srgbClr val="000000">
                    <a:alpha val="0"/>
                  </a:srgbClr>
                </a:highlight>
                <a:latin typeface="Trebuchet MS"/>
                <a:hlinkClick r:id="rId3">
                  <a:extLst>
                    <a:ext uri="{A12FA001-AC4F-418D-AE19-62706E023703}">
                      <ahyp:hlinkClr xmlns:ahyp="http://schemas.microsoft.com/office/drawing/2018/hyperlinkcolor" val="tx"/>
                    </a:ext>
                  </a:extLst>
                </a:hlinkClick>
              </a:rPr>
              <a:t>allemand </a:t>
            </a:r>
            <a:r>
              <a:rPr lang="fr" sz="1800" b="0" i="0" u="none" strike="noStrike" spc="-25">
                <a:solidFill>
                  <a:srgbClr val="1D1D1B"/>
                </a:solidFill>
                <a:highlight>
                  <a:srgbClr val="000000">
                    <a:alpha val="0"/>
                  </a:srgbClr>
                </a:highlight>
                <a:latin typeface="Trebuchet MS"/>
              </a:rPr>
              <a:t>et </a:t>
            </a:r>
            <a:r>
              <a:rPr lang="fr" sz="1800" b="0" i="0" u="none" strike="noStrike" spc="-25">
                <a:solidFill>
                  <a:srgbClr val="1D1D1B"/>
                </a:solidFill>
                <a:highlight>
                  <a:srgbClr val="000000">
                    <a:alpha val="0"/>
                  </a:srgbClr>
                </a:highlight>
                <a:latin typeface="Trebuchet MS"/>
                <a:hlinkClick r:id="rId4">
                  <a:extLst>
                    <a:ext uri="{A12FA001-AC4F-418D-AE19-62706E023703}">
                      <ahyp:hlinkClr xmlns:ahyp="http://schemas.microsoft.com/office/drawing/2018/hyperlinkcolor" val="tx"/>
                    </a:ext>
                  </a:extLst>
                </a:hlinkClick>
              </a:rPr>
              <a:t>portugais</a:t>
            </a:r>
            <a:r>
              <a:rPr lang="fr" sz="1800" b="0" i="0" u="none" strike="noStrike" spc="-25">
                <a:solidFill>
                  <a:srgbClr val="1D1D1B"/>
                </a:solidFill>
                <a:highlight>
                  <a:srgbClr val="000000">
                    <a:alpha val="0"/>
                  </a:srgbClr>
                </a:highlight>
                <a:latin typeface="Trebuchet MS"/>
              </a:rPr>
              <a:t>.</a:t>
            </a:r>
          </a:p>
          <a:p>
            <a:pPr marL="12700" marR="331470">
              <a:lnSpc>
                <a:spcPct val="100000"/>
              </a:lnSpc>
            </a:pPr>
            <a:endParaRPr lang="en-US" sz="1850">
              <a:latin typeface="Trebuchet MS"/>
              <a:cs typeface="Trebuchet MS"/>
            </a:endParaRPr>
          </a:p>
          <a:p>
            <a:pPr marL="12700" marR="218440" rtl="0">
              <a:lnSpc>
                <a:spcPct val="100000"/>
              </a:lnSpc>
            </a:pPr>
            <a:r>
              <a:rPr lang="fr" sz="1800" b="1" i="0" u="none" strike="noStrike" spc="-5">
                <a:solidFill>
                  <a:srgbClr val="1D1D1B"/>
                </a:solidFill>
                <a:highlight>
                  <a:srgbClr val="000000">
                    <a:alpha val="0"/>
                  </a:srgbClr>
                </a:highlight>
                <a:latin typeface="Trebuchet MS"/>
                <a:cs typeface="Trebuchet MS"/>
                <a:hlinkClick r:id="rId5"/>
              </a:rPr>
              <a:t>https://kuskusproject.eu/en/kus-kus-pro/communication/</a:t>
            </a:r>
            <a:endParaRPr lang="en-US" b="1" spc="-5">
              <a:solidFill>
                <a:srgbClr val="1D1D1B"/>
              </a:solidFill>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6" name="object 6"/>
          <p:cNvSpPr txBox="1"/>
          <p:nvPr/>
        </p:nvSpPr>
        <p:spPr>
          <a:xfrm>
            <a:off x="1231900" y="1055687"/>
            <a:ext cx="2628900" cy="312578"/>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pic>
        <p:nvPicPr>
          <p:cNvPr id="2050" name="Picture 2" descr="Kus Kus Project">
            <a:extLst>
              <a:ext uri="{FF2B5EF4-FFF2-40B4-BE49-F238E27FC236}">
                <a16:creationId xmlns:a16="http://schemas.microsoft.com/office/drawing/2014/main" id="{2B43F642-5DEE-E109-D421-EFC4F6F5D3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464" r="20634"/>
          <a:stretch>
            <a:fillRect/>
          </a:stretch>
        </p:blipFill>
        <p:spPr bwMode="auto">
          <a:xfrm>
            <a:off x="5946327" y="0"/>
            <a:ext cx="4126135" cy="36872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1079500"/>
            </a:xfrm>
            <a:prstGeom prst="rect">
              <a:avLst/>
            </a:prstGeom>
          </p:spPr>
        </p:pic>
        <p:pic>
          <p:nvPicPr>
            <p:cNvPr id="4" name="object 4"/>
            <p:cNvPicPr/>
            <p:nvPr/>
          </p:nvPicPr>
          <p:blipFill>
            <a:blip r:embed="rId3"/>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4312741"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455" dirty="0">
                <a:solidFill>
                  <a:srgbClr val="1D1D1B"/>
                </a:solidFill>
                <a:highlight>
                  <a:srgbClr val="000000">
                    <a:alpha val="0"/>
                  </a:srgbClr>
                </a:highlight>
                <a:latin typeface="Trebuchet MS"/>
                <a:cs typeface="Trebuchet MS"/>
              </a:rPr>
              <a:t>Études de cas</a:t>
            </a:r>
            <a:endParaRPr sz="72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noAutofit/>
            </a:bodyPr>
            <a:lstStyle/>
            <a:p>
              <a:endParaRPr/>
            </a:p>
          </p:txBody>
        </p:sp>
        <p:pic>
          <p:nvPicPr>
            <p:cNvPr id="8" name="object 8"/>
            <p:cNvPicPr/>
            <p:nvPr/>
          </p:nvPicPr>
          <p:blipFill>
            <a:blip r:embed="rId4"/>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noAutofit/>
            </a:bodyPr>
            <a:lstStyle/>
            <a:p>
              <a:endParaRPr dirty="0"/>
            </a:p>
          </p:txBody>
        </p:sp>
        <p:sp>
          <p:nvSpPr>
            <p:cNvPr id="10" name="object 10"/>
            <p:cNvSpPr/>
            <p:nvPr/>
          </p:nvSpPr>
          <p:spPr>
            <a:xfrm>
              <a:off x="1262560" y="3063207"/>
              <a:ext cx="254744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11" name="object 11"/>
          <p:cNvSpPr txBox="1"/>
          <p:nvPr/>
        </p:nvSpPr>
        <p:spPr>
          <a:xfrm>
            <a:off x="1243048" y="3107584"/>
            <a:ext cx="4098925" cy="2221121"/>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a:solidFill>
                  <a:srgbClr val="EEEDF3"/>
                </a:solidFill>
                <a:highlight>
                  <a:srgbClr val="000000">
                    <a:alpha val="0"/>
                  </a:srgbClr>
                </a:highlight>
                <a:latin typeface="Trebuchet MS"/>
                <a:cs typeface="Trebuchet MS"/>
              </a:rPr>
              <a:t>pour le MODULE 5</a:t>
            </a:r>
            <a:endParaRPr sz="2100">
              <a:latin typeface="Trebuchet MS"/>
              <a:cs typeface="Trebuchet MS"/>
            </a:endParaRPr>
          </a:p>
          <a:p>
            <a:pPr marL="12700" marR="5080" rtl="0">
              <a:lnSpc>
                <a:spcPts val="2100"/>
              </a:lnSpc>
              <a:spcBef>
                <a:spcPts val="2100"/>
              </a:spcBef>
            </a:pPr>
            <a:r>
              <a:rPr lang="fr" sz="2100" b="1" i="1" u="none" strike="noStrike" spc="-45">
                <a:solidFill>
                  <a:srgbClr val="1D1D1B"/>
                </a:solidFill>
                <a:highlight>
                  <a:srgbClr val="C0C0C0"/>
                </a:highlight>
                <a:latin typeface="Trebuchet MS"/>
              </a:rPr>
              <a:t>Commercialiser votre idée avec peu de moyens : développement de la marque, bouche à oreille, médias sociaux et marketing de la réputation.</a:t>
            </a:r>
          </a:p>
          <a:p>
            <a:pPr marL="12700" marR="5080">
              <a:lnSpc>
                <a:spcPts val="2100"/>
              </a:lnSpc>
              <a:spcBef>
                <a:spcPts val="2100"/>
              </a:spcBef>
            </a:pPr>
            <a:endParaRPr sz="2100">
              <a:latin typeface="Trebuchet MS"/>
              <a:cs typeface="Trebuchet MS"/>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noAutofit/>
            </a:bodyPr>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noAutofit/>
            </a:bodyPr>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noAutofit/>
            </a:bodyPr>
            <a:lstStyle/>
            <a:p>
              <a:endParaRPr/>
            </a:p>
          </p:txBody>
        </p:sp>
        <p:pic>
          <p:nvPicPr>
            <p:cNvPr id="9" name="object 9"/>
            <p:cNvPicPr/>
            <p:nvPr/>
          </p:nvPicPr>
          <p:blipFill>
            <a:blip r:embed="rId3"/>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noAutofit/>
            </a:bodyPr>
            <a:lstStyle/>
            <a:p>
              <a:endParaRPr/>
            </a:p>
          </p:txBody>
        </p:sp>
        <p:pic>
          <p:nvPicPr>
            <p:cNvPr id="11" name="object 11"/>
            <p:cNvPicPr/>
            <p:nvPr/>
          </p:nvPicPr>
          <p:blipFill>
            <a:blip r:embed="rId4"/>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noAutofit/>
            </a:bodyPr>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noAutofit/>
            </a:bodyPr>
            <a:lstStyle/>
            <a:p>
              <a:endParaRPr/>
            </a:p>
          </p:txBody>
        </p:sp>
        <p:pic>
          <p:nvPicPr>
            <p:cNvPr id="14" name="object 14"/>
            <p:cNvPicPr/>
            <p:nvPr/>
          </p:nvPicPr>
          <p:blipFill>
            <a:blip r:embed="rId5"/>
            <a:stretch>
              <a:fillRect/>
            </a:stretch>
          </p:blipFill>
          <p:spPr>
            <a:xfrm>
              <a:off x="8248105" y="440234"/>
              <a:ext cx="1400112" cy="1261512"/>
            </a:xfrm>
            <a:prstGeom prst="rect">
              <a:avLst/>
            </a:prstGeom>
          </p:spPr>
        </p:pic>
        <p:pic>
          <p:nvPicPr>
            <p:cNvPr id="15" name="object 15"/>
            <p:cNvPicPr/>
            <p:nvPr/>
          </p:nvPicPr>
          <p:blipFill>
            <a:blip r:embed="rId6"/>
            <a:stretch>
              <a:fillRect/>
            </a:stretch>
          </p:blipFill>
          <p:spPr>
            <a:xfrm>
              <a:off x="7152119" y="1637068"/>
              <a:ext cx="1521894" cy="1507791"/>
            </a:xfrm>
            <a:prstGeom prst="rect">
              <a:avLst/>
            </a:prstGeom>
          </p:spPr>
        </p:pic>
        <p:pic>
          <p:nvPicPr>
            <p:cNvPr id="16" name="object 16"/>
            <p:cNvPicPr/>
            <p:nvPr/>
          </p:nvPicPr>
          <p:blipFill>
            <a:blip r:embed="rId7"/>
            <a:stretch>
              <a:fillRect/>
            </a:stretch>
          </p:blipFill>
          <p:spPr>
            <a:xfrm>
              <a:off x="8178914" y="4517681"/>
              <a:ext cx="331812" cy="145572"/>
            </a:xfrm>
            <a:prstGeom prst="rect">
              <a:avLst/>
            </a:prstGeom>
          </p:spPr>
        </p:pic>
        <p:pic>
          <p:nvPicPr>
            <p:cNvPr id="17" name="object 17"/>
            <p:cNvPicPr/>
            <p:nvPr/>
          </p:nvPicPr>
          <p:blipFill>
            <a:blip r:embed="rId8"/>
            <a:stretch>
              <a:fillRect/>
            </a:stretch>
          </p:blipFill>
          <p:spPr>
            <a:xfrm>
              <a:off x="8387664" y="4436579"/>
              <a:ext cx="92697" cy="112536"/>
            </a:xfrm>
            <a:prstGeom prst="rect">
              <a:avLst/>
            </a:prstGeom>
          </p:spPr>
        </p:pic>
        <p:pic>
          <p:nvPicPr>
            <p:cNvPr id="18" name="object 18"/>
            <p:cNvPicPr/>
            <p:nvPr/>
          </p:nvPicPr>
          <p:blipFill>
            <a:blip r:embed="rId9"/>
            <a:stretch>
              <a:fillRect/>
            </a:stretch>
          </p:blipFill>
          <p:spPr>
            <a:xfrm>
              <a:off x="8977473" y="4435969"/>
              <a:ext cx="188954" cy="227267"/>
            </a:xfrm>
            <a:prstGeom prst="rect">
              <a:avLst/>
            </a:prstGeom>
          </p:spPr>
        </p:pic>
        <p:pic>
          <p:nvPicPr>
            <p:cNvPr id="19" name="object 19"/>
            <p:cNvPicPr/>
            <p:nvPr/>
          </p:nvPicPr>
          <p:blipFill>
            <a:blip r:embed="rId10"/>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noAutofit/>
            </a:bodyPr>
            <a:lstStyle/>
            <a:p>
              <a:endParaRPr/>
            </a:p>
          </p:txBody>
        </p:sp>
        <p:pic>
          <p:nvPicPr>
            <p:cNvPr id="21" name="object 21"/>
            <p:cNvPicPr/>
            <p:nvPr/>
          </p:nvPicPr>
          <p:blipFill>
            <a:blip r:embed="rId11"/>
            <a:stretch>
              <a:fillRect/>
            </a:stretch>
          </p:blipFill>
          <p:spPr>
            <a:xfrm>
              <a:off x="8304682" y="3013570"/>
              <a:ext cx="107772" cy="101828"/>
            </a:xfrm>
            <a:prstGeom prst="rect">
              <a:avLst/>
            </a:prstGeom>
          </p:spPr>
        </p:pic>
        <p:pic>
          <p:nvPicPr>
            <p:cNvPr id="22" name="object 22"/>
            <p:cNvPicPr/>
            <p:nvPr/>
          </p:nvPicPr>
          <p:blipFill>
            <a:blip r:embed="rId12"/>
            <a:stretch>
              <a:fillRect/>
            </a:stretch>
          </p:blipFill>
          <p:spPr>
            <a:xfrm>
              <a:off x="8611310" y="3036023"/>
              <a:ext cx="107772" cy="40131"/>
            </a:xfrm>
            <a:prstGeom prst="rect">
              <a:avLst/>
            </a:prstGeom>
          </p:spPr>
        </p:pic>
        <p:pic>
          <p:nvPicPr>
            <p:cNvPr id="23" name="object 23"/>
            <p:cNvPicPr/>
            <p:nvPr/>
          </p:nvPicPr>
          <p:blipFill>
            <a:blip r:embed="rId13"/>
            <a:stretch>
              <a:fillRect/>
            </a:stretch>
          </p:blipFill>
          <p:spPr>
            <a:xfrm>
              <a:off x="8309402" y="2891079"/>
              <a:ext cx="373518" cy="160489"/>
            </a:xfrm>
            <a:prstGeom prst="rect">
              <a:avLst/>
            </a:prstGeom>
          </p:spPr>
        </p:pic>
        <p:pic>
          <p:nvPicPr>
            <p:cNvPr id="24" name="object 24"/>
            <p:cNvPicPr/>
            <p:nvPr/>
          </p:nvPicPr>
          <p:blipFill>
            <a:blip r:embed="rId14"/>
            <a:stretch>
              <a:fillRect/>
            </a:stretch>
          </p:blipFill>
          <p:spPr>
            <a:xfrm>
              <a:off x="8314975" y="2936915"/>
              <a:ext cx="108620" cy="82613"/>
            </a:xfrm>
            <a:prstGeom prst="rect">
              <a:avLst/>
            </a:prstGeom>
          </p:spPr>
        </p:pic>
        <p:pic>
          <p:nvPicPr>
            <p:cNvPr id="25" name="object 25"/>
            <p:cNvPicPr/>
            <p:nvPr/>
          </p:nvPicPr>
          <p:blipFill>
            <a:blip r:embed="rId15"/>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noAutofit/>
            </a:bodyPr>
            <a:lstStyle/>
            <a:p>
              <a:endParaRPr/>
            </a:p>
          </p:txBody>
        </p:sp>
        <p:pic>
          <p:nvPicPr>
            <p:cNvPr id="27" name="object 27"/>
            <p:cNvPicPr/>
            <p:nvPr/>
          </p:nvPicPr>
          <p:blipFill>
            <a:blip r:embed="rId16"/>
            <a:stretch>
              <a:fillRect/>
            </a:stretch>
          </p:blipFill>
          <p:spPr>
            <a:xfrm>
              <a:off x="8468374" y="3297212"/>
              <a:ext cx="172400" cy="158902"/>
            </a:xfrm>
            <a:prstGeom prst="rect">
              <a:avLst/>
            </a:prstGeom>
          </p:spPr>
        </p:pic>
        <p:pic>
          <p:nvPicPr>
            <p:cNvPr id="28" name="object 28"/>
            <p:cNvPicPr/>
            <p:nvPr/>
          </p:nvPicPr>
          <p:blipFill>
            <a:blip r:embed="rId17"/>
            <a:stretch>
              <a:fillRect/>
            </a:stretch>
          </p:blipFill>
          <p:spPr>
            <a:xfrm>
              <a:off x="8340382" y="2131453"/>
              <a:ext cx="375729" cy="926295"/>
            </a:xfrm>
            <a:prstGeom prst="rect">
              <a:avLst/>
            </a:prstGeom>
          </p:spPr>
        </p:pic>
        <p:pic>
          <p:nvPicPr>
            <p:cNvPr id="29" name="object 29"/>
            <p:cNvPicPr/>
            <p:nvPr/>
          </p:nvPicPr>
          <p:blipFill>
            <a:blip r:embed="rId18"/>
            <a:stretch>
              <a:fillRect/>
            </a:stretch>
          </p:blipFill>
          <p:spPr>
            <a:xfrm>
              <a:off x="6282278" y="4408957"/>
              <a:ext cx="215510" cy="253971"/>
            </a:xfrm>
            <a:prstGeom prst="rect">
              <a:avLst/>
            </a:prstGeom>
          </p:spPr>
        </p:pic>
        <p:pic>
          <p:nvPicPr>
            <p:cNvPr id="30" name="object 30"/>
            <p:cNvPicPr/>
            <p:nvPr/>
          </p:nvPicPr>
          <p:blipFill>
            <a:blip r:embed="rId19"/>
            <a:stretch>
              <a:fillRect/>
            </a:stretch>
          </p:blipFill>
          <p:spPr>
            <a:xfrm>
              <a:off x="6610629" y="4491151"/>
              <a:ext cx="312068" cy="163258"/>
            </a:xfrm>
            <a:prstGeom prst="rect">
              <a:avLst/>
            </a:prstGeom>
          </p:spPr>
        </p:pic>
        <p:pic>
          <p:nvPicPr>
            <p:cNvPr id="31" name="object 31"/>
            <p:cNvPicPr/>
            <p:nvPr/>
          </p:nvPicPr>
          <p:blipFill>
            <a:blip r:embed="rId20"/>
            <a:stretch>
              <a:fillRect/>
            </a:stretch>
          </p:blipFill>
          <p:spPr>
            <a:xfrm>
              <a:off x="6175774" y="1859076"/>
              <a:ext cx="567574" cy="2653792"/>
            </a:xfrm>
            <a:prstGeom prst="rect">
              <a:avLst/>
            </a:prstGeom>
          </p:spPr>
        </p:pic>
        <p:pic>
          <p:nvPicPr>
            <p:cNvPr id="32" name="object 32"/>
            <p:cNvPicPr/>
            <p:nvPr/>
          </p:nvPicPr>
          <p:blipFill>
            <a:blip r:embed="rId21"/>
            <a:stretch>
              <a:fillRect/>
            </a:stretch>
          </p:blipFill>
          <p:spPr>
            <a:xfrm>
              <a:off x="6424653" y="1623554"/>
              <a:ext cx="347658" cy="405455"/>
            </a:xfrm>
            <a:prstGeom prst="rect">
              <a:avLst/>
            </a:prstGeom>
          </p:spPr>
        </p:pic>
        <p:pic>
          <p:nvPicPr>
            <p:cNvPr id="33" name="object 33"/>
            <p:cNvPicPr/>
            <p:nvPr/>
          </p:nvPicPr>
          <p:blipFill>
            <a:blip r:embed="rId22"/>
            <a:stretch>
              <a:fillRect/>
            </a:stretch>
          </p:blipFill>
          <p:spPr>
            <a:xfrm>
              <a:off x="6515386" y="1860143"/>
              <a:ext cx="61664" cy="87033"/>
            </a:xfrm>
            <a:prstGeom prst="rect">
              <a:avLst/>
            </a:prstGeom>
          </p:spPr>
        </p:pic>
        <p:pic>
          <p:nvPicPr>
            <p:cNvPr id="34" name="object 34"/>
            <p:cNvPicPr/>
            <p:nvPr/>
          </p:nvPicPr>
          <p:blipFill>
            <a:blip r:embed="rId23"/>
            <a:stretch>
              <a:fillRect/>
            </a:stretch>
          </p:blipFill>
          <p:spPr>
            <a:xfrm>
              <a:off x="6700608" y="2193391"/>
              <a:ext cx="546443" cy="281927"/>
            </a:xfrm>
            <a:prstGeom prst="rect">
              <a:avLst/>
            </a:prstGeom>
          </p:spPr>
        </p:pic>
        <p:pic>
          <p:nvPicPr>
            <p:cNvPr id="35" name="object 35"/>
            <p:cNvPicPr/>
            <p:nvPr/>
          </p:nvPicPr>
          <p:blipFill>
            <a:blip r:embed="rId24"/>
            <a:stretch>
              <a:fillRect/>
            </a:stretch>
          </p:blipFill>
          <p:spPr>
            <a:xfrm>
              <a:off x="7202767" y="2159762"/>
              <a:ext cx="273888" cy="96887"/>
            </a:xfrm>
            <a:prstGeom prst="rect">
              <a:avLst/>
            </a:prstGeom>
          </p:spPr>
        </p:pic>
        <p:pic>
          <p:nvPicPr>
            <p:cNvPr id="36" name="object 36"/>
            <p:cNvPicPr/>
            <p:nvPr/>
          </p:nvPicPr>
          <p:blipFill>
            <a:blip r:embed="rId25"/>
            <a:stretch>
              <a:fillRect/>
            </a:stretch>
          </p:blipFill>
          <p:spPr>
            <a:xfrm>
              <a:off x="6365722" y="2113660"/>
              <a:ext cx="978446" cy="598613"/>
            </a:xfrm>
            <a:prstGeom prst="rect">
              <a:avLst/>
            </a:prstGeom>
          </p:spPr>
        </p:pic>
      </p:grpSp>
      <p:sp>
        <p:nvSpPr>
          <p:cNvPr id="37" name="object 37"/>
          <p:cNvSpPr txBox="1"/>
          <p:nvPr/>
        </p:nvSpPr>
        <p:spPr>
          <a:xfrm>
            <a:off x="1061733" y="1687983"/>
            <a:ext cx="4255135" cy="1470915"/>
          </a:xfrm>
          <a:prstGeom prst="rect">
            <a:avLst/>
          </a:prstGeom>
        </p:spPr>
        <p:txBody>
          <a:bodyPr vert="horz" wrap="square" lIns="0" tIns="59690" rIns="0" bIns="0" rtlCol="0">
            <a:noAutofit/>
          </a:bodyPr>
          <a:lstStyle/>
          <a:p>
            <a:pPr marL="12700" marR="5080" rtl="0">
              <a:lnSpc>
                <a:spcPts val="2160"/>
              </a:lnSpc>
              <a:spcBef>
                <a:spcPts val="470"/>
              </a:spcBef>
              <a:tabLst>
                <a:tab pos="1487805" algn="l"/>
              </a:tabLst>
            </a:pPr>
            <a:r>
              <a:rPr lang="fr" sz="2100" b="1" i="0" u="none" strike="noStrike" spc="114">
                <a:solidFill>
                  <a:srgbClr val="1D1D1B"/>
                </a:solidFill>
                <a:highlight>
                  <a:srgbClr val="000000">
                    <a:alpha val="0"/>
                  </a:srgbClr>
                </a:highlight>
                <a:latin typeface="Trebuchet MS"/>
                <a:cs typeface="Trebuchet MS"/>
              </a:rPr>
              <a:t>MODULE</a:t>
            </a:r>
            <a:r>
              <a:rPr lang="fr" sz="2100" b="1" i="0" u="none" strike="noStrike" spc="-50">
                <a:solidFill>
                  <a:srgbClr val="1D1D1B"/>
                </a:solidFill>
                <a:highlight>
                  <a:srgbClr val="000000">
                    <a:alpha val="0"/>
                  </a:srgbClr>
                </a:highlight>
                <a:latin typeface="Trebuchet MS"/>
                <a:cs typeface="Trebuchet MS"/>
              </a:rPr>
              <a:t> </a:t>
            </a:r>
            <a:r>
              <a:rPr lang="fr" sz="2100" b="1" i="0" u="none" strike="noStrike" spc="-65">
                <a:solidFill>
                  <a:srgbClr val="1D1D1B"/>
                </a:solidFill>
                <a:highlight>
                  <a:srgbClr val="000000">
                    <a:alpha val="0"/>
                  </a:srgbClr>
                </a:highlight>
                <a:latin typeface="Trebuchet MS"/>
                <a:cs typeface="Trebuchet MS"/>
              </a:rPr>
              <a:t>5	</a:t>
            </a:r>
            <a:r>
              <a:rPr lang="fr" sz="2100" b="0" i="0" u="none" strike="noStrike" spc="20">
                <a:solidFill>
                  <a:srgbClr val="1D1D1B"/>
                </a:solidFill>
                <a:highlight>
                  <a:srgbClr val="000000">
                    <a:alpha val="0"/>
                  </a:srgbClr>
                </a:highlight>
                <a:latin typeface="Trebuchet MS"/>
                <a:cs typeface="Trebuchet MS"/>
              </a:rPr>
              <a:t>se concentre sur les différentes façons de communiquer sur votre entreprise et sur l'importance de développer votre marque dès le départ.</a:t>
            </a:r>
            <a:endParaRPr sz="1800">
              <a:latin typeface="Trebuchet MS"/>
              <a:cs typeface="Trebuchet MS"/>
            </a:endParaRPr>
          </a:p>
        </p:txBody>
      </p:sp>
      <p:sp>
        <p:nvSpPr>
          <p:cNvPr id="38" name="object 38"/>
          <p:cNvSpPr txBox="1"/>
          <p:nvPr/>
        </p:nvSpPr>
        <p:spPr>
          <a:xfrm>
            <a:off x="1061737" y="3646323"/>
            <a:ext cx="4133215" cy="843821"/>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20">
                <a:solidFill>
                  <a:srgbClr val="1D1D1B"/>
                </a:solidFill>
                <a:highlight>
                  <a:srgbClr val="000000">
                    <a:alpha val="0"/>
                  </a:srgbClr>
                </a:highlight>
                <a:latin typeface="Trebuchet MS"/>
                <a:cs typeface="Trebuchet MS"/>
              </a:rPr>
              <a:t>Nous avons rassemblé une sélection de sources réfléchissant au développement de la marque et aux outils de médias sociaux.</a:t>
            </a:r>
            <a:endParaRPr sz="1800">
              <a:latin typeface="Trebuchet MS"/>
              <a:cs typeface="Trebuchet MS"/>
            </a:endParaRPr>
          </a:p>
        </p:txBody>
      </p:sp>
      <p:sp>
        <p:nvSpPr>
          <p:cNvPr id="39" name="object 39"/>
          <p:cNvSpPr txBox="1"/>
          <p:nvPr/>
        </p:nvSpPr>
        <p:spPr>
          <a:xfrm>
            <a:off x="5743928" y="5228282"/>
            <a:ext cx="3704872" cy="1120820"/>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80">
                <a:solidFill>
                  <a:srgbClr val="1D1D1B"/>
                </a:solidFill>
                <a:highlight>
                  <a:srgbClr val="000000">
                    <a:alpha val="0"/>
                  </a:srgbClr>
                </a:highlight>
                <a:latin typeface="Trebuchet MS"/>
                <a:cs typeface="Trebuchet MS"/>
              </a:rPr>
              <a:t>vous aidera à comprendre le pouvoir d'une marque et la façon dont tout ce que vous faites peut affecter votre marque de manière positive et moins positive.</a:t>
            </a:r>
            <a:endParaRPr sz="1800">
              <a:latin typeface="Trebuchet MS"/>
              <a:cs typeface="Trebuchet MS"/>
            </a:endParaRPr>
          </a:p>
        </p:txBody>
      </p:sp>
      <p:sp>
        <p:nvSpPr>
          <p:cNvPr id="40" name="object 40"/>
          <p:cNvSpPr/>
          <p:nvPr/>
        </p:nvSpPr>
        <p:spPr>
          <a:xfrm>
            <a:off x="1013736" y="986815"/>
            <a:ext cx="3329664"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noAutofit/>
          </a:bodyPr>
          <a:lstStyle/>
          <a:p>
            <a:endParaRPr/>
          </a:p>
        </p:txBody>
      </p:sp>
      <p:sp>
        <p:nvSpPr>
          <p:cNvPr id="41" name="object 41"/>
          <p:cNvSpPr txBox="1"/>
          <p:nvPr/>
        </p:nvSpPr>
        <p:spPr>
          <a:xfrm>
            <a:off x="1278862" y="1028072"/>
            <a:ext cx="2936298" cy="34291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Résultat de l'apprentissage</a:t>
            </a:r>
            <a:endParaRPr sz="1800" dirty="0">
              <a:latin typeface="Trebuchet MS"/>
              <a:cs typeface="Trebuchet MS"/>
            </a:endParaRPr>
          </a:p>
        </p:txBody>
      </p:sp>
      <p:sp>
        <p:nvSpPr>
          <p:cNvPr id="42" name="object 42"/>
          <p:cNvSpPr/>
          <p:nvPr/>
        </p:nvSpPr>
        <p:spPr>
          <a:xfrm>
            <a:off x="5756630" y="4521292"/>
            <a:ext cx="3725157"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noAutofit/>
          </a:bodyPr>
          <a:lstStyle/>
          <a:p>
            <a:endParaRPr/>
          </a:p>
        </p:txBody>
      </p:sp>
      <p:sp>
        <p:nvSpPr>
          <p:cNvPr id="43" name="object 43"/>
          <p:cNvSpPr txBox="1"/>
          <p:nvPr/>
        </p:nvSpPr>
        <p:spPr>
          <a:xfrm>
            <a:off x="6000386" y="4562549"/>
            <a:ext cx="3481401" cy="312469"/>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La réalisation de ce module...</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noAutofit/>
            </a:bodyPr>
            <a:lstStyle/>
            <a:p>
              <a:endParaRPr/>
            </a:p>
          </p:txBody>
        </p:sp>
        <p:pic>
          <p:nvPicPr>
            <p:cNvPr id="46" name="object 46"/>
            <p:cNvPicPr/>
            <p:nvPr/>
          </p:nvPicPr>
          <p:blipFill>
            <a:blip r:embed="rId26"/>
            <a:stretch>
              <a:fillRect/>
            </a:stretch>
          </p:blipFill>
          <p:spPr>
            <a:xfrm>
              <a:off x="1054026" y="5069116"/>
              <a:ext cx="1242052" cy="1209942"/>
            </a:xfrm>
            <a:prstGeom prst="rect">
              <a:avLst/>
            </a:prstGeom>
          </p:spPr>
        </p:pic>
        <p:pic>
          <p:nvPicPr>
            <p:cNvPr id="47" name="object 47"/>
            <p:cNvPicPr/>
            <p:nvPr/>
          </p:nvPicPr>
          <p:blipFill>
            <a:blip r:embed="rId27"/>
            <a:stretch>
              <a:fillRect/>
            </a:stretch>
          </p:blipFill>
          <p:spPr>
            <a:xfrm>
              <a:off x="1143326" y="5837936"/>
              <a:ext cx="1770481" cy="1934464"/>
            </a:xfrm>
            <a:prstGeom prst="rect">
              <a:avLst/>
            </a:prstGeom>
          </p:spPr>
        </p:pic>
        <p:pic>
          <p:nvPicPr>
            <p:cNvPr id="48" name="object 48"/>
            <p:cNvPicPr/>
            <p:nvPr/>
          </p:nvPicPr>
          <p:blipFill>
            <a:blip r:embed="rId28"/>
            <a:stretch>
              <a:fillRect/>
            </a:stretch>
          </p:blipFill>
          <p:spPr>
            <a:xfrm>
              <a:off x="3057410" y="7679385"/>
              <a:ext cx="97830" cy="93014"/>
            </a:xfrm>
            <a:prstGeom prst="rect">
              <a:avLst/>
            </a:prstGeom>
          </p:spPr>
        </p:pic>
        <p:pic>
          <p:nvPicPr>
            <p:cNvPr id="49" name="object 49"/>
            <p:cNvPicPr/>
            <p:nvPr/>
          </p:nvPicPr>
          <p:blipFill>
            <a:blip r:embed="rId29"/>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noAutofit/>
            </a:bodyPr>
            <a:lstStyle/>
            <a:p>
              <a:endParaRPr/>
            </a:p>
          </p:txBody>
        </p:sp>
        <p:pic>
          <p:nvPicPr>
            <p:cNvPr id="51" name="object 51"/>
            <p:cNvPicPr/>
            <p:nvPr/>
          </p:nvPicPr>
          <p:blipFill>
            <a:blip r:embed="rId30"/>
            <a:stretch>
              <a:fillRect/>
            </a:stretch>
          </p:blipFill>
          <p:spPr>
            <a:xfrm>
              <a:off x="2774407" y="6093394"/>
              <a:ext cx="241622" cy="192849"/>
            </a:xfrm>
            <a:prstGeom prst="rect">
              <a:avLst/>
            </a:prstGeom>
          </p:spPr>
        </p:pic>
        <p:pic>
          <p:nvPicPr>
            <p:cNvPr id="52" name="object 52"/>
            <p:cNvPicPr/>
            <p:nvPr/>
          </p:nvPicPr>
          <p:blipFill>
            <a:blip r:embed="rId31"/>
            <a:stretch>
              <a:fillRect/>
            </a:stretch>
          </p:blipFill>
          <p:spPr>
            <a:xfrm>
              <a:off x="2920834" y="4999799"/>
              <a:ext cx="578150" cy="896492"/>
            </a:xfrm>
            <a:prstGeom prst="rect">
              <a:avLst/>
            </a:prstGeom>
          </p:spPr>
        </p:pic>
        <p:pic>
          <p:nvPicPr>
            <p:cNvPr id="53" name="object 53"/>
            <p:cNvPicPr/>
            <p:nvPr/>
          </p:nvPicPr>
          <p:blipFill>
            <a:blip r:embed="rId32"/>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noAutofit/>
            </a:bodyPr>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noAutofit/>
            </a:bodyPr>
            <a:lstStyle/>
            <a:p>
              <a:endParaRPr/>
            </a:p>
          </p:txBody>
        </p:sp>
        <p:pic>
          <p:nvPicPr>
            <p:cNvPr id="56" name="object 56"/>
            <p:cNvPicPr/>
            <p:nvPr/>
          </p:nvPicPr>
          <p:blipFill>
            <a:blip r:embed="rId33"/>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noAutofit/>
            </a:bodyPr>
            <a:lstStyle/>
            <a:p>
              <a:endParaRPr/>
            </a:p>
          </p:txBody>
        </p:sp>
        <p:pic>
          <p:nvPicPr>
            <p:cNvPr id="58" name="object 58"/>
            <p:cNvPicPr/>
            <p:nvPr/>
          </p:nvPicPr>
          <p:blipFill>
            <a:blip r:embed="rId34"/>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noAutofit/>
            </a:bodyPr>
            <a:lstStyle/>
            <a:p>
              <a:endParaRPr/>
            </a:p>
          </p:txBody>
        </p:sp>
        <p:pic>
          <p:nvPicPr>
            <p:cNvPr id="60" name="object 60"/>
            <p:cNvPicPr/>
            <p:nvPr/>
          </p:nvPicPr>
          <p:blipFill>
            <a:blip r:embed="rId35"/>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noAutofit/>
            </a:bodyPr>
            <a:lstStyle/>
            <a:p>
              <a:endParaRPr/>
            </a:p>
          </p:txBody>
        </p:sp>
        <p:pic>
          <p:nvPicPr>
            <p:cNvPr id="62" name="object 62"/>
            <p:cNvPicPr/>
            <p:nvPr/>
          </p:nvPicPr>
          <p:blipFill>
            <a:blip r:embed="rId36"/>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noAutofit/>
            </a:bodyPr>
            <a:lstStyle/>
            <a:p>
              <a:endParaRPr/>
            </a:p>
          </p:txBody>
        </p:sp>
        <p:pic>
          <p:nvPicPr>
            <p:cNvPr id="64" name="object 64"/>
            <p:cNvPicPr/>
            <p:nvPr/>
          </p:nvPicPr>
          <p:blipFill>
            <a:blip r:embed="rId37"/>
            <a:stretch>
              <a:fillRect/>
            </a:stretch>
          </p:blipFill>
          <p:spPr>
            <a:xfrm>
              <a:off x="3365284" y="7335481"/>
              <a:ext cx="194132" cy="272656"/>
            </a:xfrm>
            <a:prstGeom prst="rect">
              <a:avLst/>
            </a:prstGeom>
          </p:spPr>
        </p:pic>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44A84671-E288-48DB-B38E-27FC3724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7772400"/>
          </a:xfrm>
          <a:prstGeom prst="rect">
            <a:avLst/>
          </a:prstGeom>
        </p:spPr>
      </p:pic>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noAutofit/>
          </a:bodyPr>
          <a:lstStyle/>
          <a:p>
            <a:endParaRPr/>
          </a:p>
        </p:txBody>
      </p:sp>
      <p:sp>
        <p:nvSpPr>
          <p:cNvPr id="7" name="object 7"/>
          <p:cNvSpPr txBox="1">
            <a:spLocks noGrp="1"/>
          </p:cNvSpPr>
          <p:nvPr>
            <p:ph type="title"/>
          </p:nvPr>
        </p:nvSpPr>
        <p:spPr>
          <a:xfrm>
            <a:off x="6365981" y="1180537"/>
            <a:ext cx="3112135" cy="382156"/>
          </a:xfrm>
          <a:prstGeom prst="rect">
            <a:avLst/>
          </a:prstGeom>
        </p:spPr>
        <p:txBody>
          <a:bodyPr vert="horz" wrap="square" lIns="0" tIns="12700" rIns="0" bIns="0" rtlCol="0">
            <a:noAutofit/>
          </a:bodyPr>
          <a:lstStyle/>
          <a:p>
            <a:pPr marR="5080" algn="r" rtl="0">
              <a:lnSpc>
                <a:spcPct val="100000"/>
              </a:lnSpc>
              <a:spcBef>
                <a:spcPts val="100"/>
              </a:spcBef>
            </a:pPr>
            <a:r>
              <a:rPr lang="fr" sz="2400" b="0" i="0" u="none" strike="noStrike" spc="165">
                <a:solidFill>
                  <a:srgbClr val="020304"/>
                </a:solidFill>
                <a:highlight>
                  <a:srgbClr val="000000">
                    <a:alpha val="0"/>
                  </a:srgbClr>
                </a:highlight>
                <a:latin typeface="Trebuchet MS"/>
                <a:cs typeface="Trebuchet MS"/>
              </a:rPr>
              <a:t>The Coca-Cola </a:t>
            </a:r>
            <a:endParaRPr lang="pt-PT" sz="2400">
              <a:latin typeface="Trebuchet MS"/>
              <a:cs typeface="Trebuchet MS"/>
            </a:endParaRPr>
          </a:p>
        </p:txBody>
      </p:sp>
      <p:sp>
        <p:nvSpPr>
          <p:cNvPr id="8" name="object 8"/>
          <p:cNvSpPr txBox="1"/>
          <p:nvPr/>
        </p:nvSpPr>
        <p:spPr>
          <a:xfrm>
            <a:off x="6306609" y="1809812"/>
            <a:ext cx="3230880" cy="2536592"/>
          </a:xfrm>
          <a:prstGeom prst="rect">
            <a:avLst/>
          </a:prstGeom>
        </p:spPr>
        <p:txBody>
          <a:bodyPr vert="horz" wrap="square" lIns="0" tIns="12700" rIns="0" bIns="0" rtlCol="0">
            <a:noAutofit/>
          </a:bodyPr>
          <a:lstStyle/>
          <a:p>
            <a:pPr marL="12700" marR="5080" indent="215900" algn="r" rtl="0">
              <a:lnSpc>
                <a:spcPct val="100000"/>
              </a:lnSpc>
              <a:spcBef>
                <a:spcPts val="100"/>
              </a:spcBef>
            </a:pPr>
            <a:r>
              <a:rPr lang="fr" sz="1800" b="0" i="0" u="none" strike="noStrike" spc="-80">
                <a:solidFill>
                  <a:srgbClr val="020304"/>
                </a:solidFill>
                <a:highlight>
                  <a:srgbClr val="000000">
                    <a:alpha val="0"/>
                  </a:srgbClr>
                </a:highlight>
                <a:latin typeface="Trebuchet MS"/>
              </a:rPr>
              <a:t>La société Coca-Cola a été classée comme la marque la plus précieuse au monde, 94 % de la population mondiale reconnaissant le logo rouge et blanc de la marque Coca-Cola.</a:t>
            </a:r>
          </a:p>
          <a:p>
            <a:pPr>
              <a:lnSpc>
                <a:spcPct val="100000"/>
              </a:lnSpc>
              <a:spcBef>
                <a:spcPts val="45"/>
              </a:spcBef>
            </a:pPr>
            <a:endParaRPr lang="en-US" spc="-80">
              <a:solidFill>
                <a:srgbClr val="020304"/>
              </a:solidFill>
              <a:latin typeface="Trebuchet MS"/>
            </a:endParaRPr>
          </a:p>
          <a:p>
            <a:pPr marL="1122045" marR="5080" indent="-631190" rtl="0">
              <a:lnSpc>
                <a:spcPct val="100000"/>
              </a:lnSpc>
            </a:pPr>
            <a:r>
              <a:rPr lang="fr" sz="1400" b="1" i="0" u="none" strike="noStrike" spc="145">
                <a:solidFill>
                  <a:srgbClr val="020304"/>
                </a:solidFill>
                <a:highlight>
                  <a:srgbClr val="000000">
                    <a:alpha val="0"/>
                  </a:srgbClr>
                </a:highlight>
                <a:latin typeface="Trebuchet MS"/>
                <a:cs typeface="Trebuchet MS"/>
                <a:hlinkClick r:id="rId3"/>
              </a:rPr>
              <a:t>https://www.feedough.com/coca-cola-marketing-study/</a:t>
            </a:r>
            <a:endParaRPr lang="en-US" sz="1400" b="1" spc="145">
              <a:solidFill>
                <a:srgbClr val="020304"/>
              </a:solidFill>
              <a:latin typeface="Trebuchet MS"/>
              <a:cs typeface="Trebuchet MS"/>
            </a:endParaRPr>
          </a:p>
          <a:p>
            <a:pPr marL="1122045" marR="5080" indent="-631190">
              <a:lnSpc>
                <a:spcPct val="100000"/>
              </a:lnSpc>
            </a:pPr>
            <a:endParaRPr sz="1400">
              <a:latin typeface="Trebuchet MS"/>
              <a:cs typeface="Trebuchet MS"/>
            </a:endParaRPr>
          </a:p>
        </p:txBody>
      </p:sp>
      <p:sp>
        <p:nvSpPr>
          <p:cNvPr id="9" name="object 9"/>
          <p:cNvSpPr/>
          <p:nvPr/>
        </p:nvSpPr>
        <p:spPr>
          <a:xfrm>
            <a:off x="4196191" y="1034935"/>
            <a:ext cx="2035484"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noAutofit/>
          </a:bodyPr>
          <a:lstStyle/>
          <a:p>
            <a:endParaRPr/>
          </a:p>
        </p:txBody>
      </p:sp>
      <p:sp>
        <p:nvSpPr>
          <p:cNvPr id="10" name="object 10"/>
          <p:cNvSpPr txBox="1"/>
          <p:nvPr/>
        </p:nvSpPr>
        <p:spPr>
          <a:xfrm>
            <a:off x="4267200" y="1221755"/>
            <a:ext cx="2027771" cy="226045"/>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1</a:t>
            </a:r>
            <a:endParaRPr sz="1800" dirty="0">
              <a:latin typeface="Trebuchet MS"/>
              <a:cs typeface="Trebuchet MS"/>
            </a:endParaRPr>
          </a:p>
        </p:txBody>
      </p:sp>
      <p:sp>
        <p:nvSpPr>
          <p:cNvPr id="14" name="object 10">
            <a:extLst>
              <a:ext uri="{FF2B5EF4-FFF2-40B4-BE49-F238E27FC236}">
                <a16:creationId xmlns:a16="http://schemas.microsoft.com/office/drawing/2014/main" id="{4C304BD9-1D9A-4126-B7B3-3794F91A66EA}"/>
              </a:ext>
            </a:extLst>
          </p:cNvPr>
          <p:cNvSpPr txBox="1"/>
          <p:nvPr/>
        </p:nvSpPr>
        <p:spPr>
          <a:xfrm>
            <a:off x="7772400" y="5484305"/>
            <a:ext cx="153888" cy="2166620"/>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a:solidFill>
                  <a:srgbClr val="5E5D5D"/>
                </a:solidFill>
                <a:highlight>
                  <a:srgbClr val="000000">
                    <a:alpha val="0"/>
                  </a:srgbClr>
                </a:highlight>
                <a:latin typeface="Trebuchet MS"/>
                <a:cs typeface="Trebuchet MS"/>
              </a:rPr>
              <a:t>Droits photographiques de Coca-Cola</a:t>
            </a:r>
            <a:endParaRPr sz="1000">
              <a:latin typeface="Trebuchet MS"/>
              <a:cs typeface="Trebuchet M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Lisboa - work of Bordalo II | Bordalo II is an artist, born … | Flickr">
            <a:extLst>
              <a:ext uri="{FF2B5EF4-FFF2-40B4-BE49-F238E27FC236}">
                <a16:creationId xmlns:a16="http://schemas.microsoft.com/office/drawing/2014/main" id="{0761BCD9-61A2-03D1-5E2A-E0B99482E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25" r="7037"/>
          <a:stretch>
            <a:fillRect/>
          </a:stretch>
        </p:blipFill>
        <p:spPr bwMode="auto">
          <a:xfrm>
            <a:off x="0" y="-964"/>
            <a:ext cx="10058400" cy="7773364"/>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noAutofit/>
          </a:bodyPr>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50">
                <a:solidFill>
                  <a:srgbClr val="1D1D1B"/>
                </a:solidFill>
                <a:highlight>
                  <a:srgbClr val="000000">
                    <a:alpha val="0"/>
                  </a:srgbClr>
                </a:highlight>
                <a:latin typeface="Trebuchet MS"/>
                <a:cs typeface="Trebuchet MS"/>
              </a:rPr>
              <a:t>Bordalo II</a:t>
            </a:r>
            <a:endParaRPr sz="2400">
              <a:latin typeface="Trebuchet MS"/>
              <a:cs typeface="Trebuchet MS"/>
            </a:endParaRPr>
          </a:p>
        </p:txBody>
      </p:sp>
      <p:sp>
        <p:nvSpPr>
          <p:cNvPr id="6" name="object 6"/>
          <p:cNvSpPr txBox="1"/>
          <p:nvPr/>
        </p:nvSpPr>
        <p:spPr>
          <a:xfrm>
            <a:off x="5842000" y="2137382"/>
            <a:ext cx="3362456" cy="4578176"/>
          </a:xfrm>
          <a:prstGeom prst="rect">
            <a:avLst/>
          </a:prstGeom>
        </p:spPr>
        <p:txBody>
          <a:bodyPr vert="horz" wrap="square" lIns="0" tIns="12700" rIns="0" bIns="0" rtlCol="0">
            <a:noAutofit/>
          </a:bodyPr>
          <a:lstStyle/>
          <a:p>
            <a:pPr marL="12700" marR="125730" rtl="0">
              <a:lnSpc>
                <a:spcPct val="100000"/>
              </a:lnSpc>
              <a:spcBef>
                <a:spcPts val="100"/>
              </a:spcBef>
            </a:pPr>
            <a:r>
              <a:rPr lang="fr" sz="1800" b="1" i="1" u="none" strike="noStrike" spc="-55">
                <a:solidFill>
                  <a:srgbClr val="D21924"/>
                </a:solidFill>
                <a:highlight>
                  <a:srgbClr val="000000">
                    <a:alpha val="0"/>
                  </a:srgbClr>
                </a:highlight>
                <a:latin typeface="Trebuchet MS"/>
              </a:rPr>
              <a:t>Bordalo se sert des « déchets » dans la construction de pièces de petite et grande envergure qu'il a disséminées dans le monde entier et qui, avant tout, entendent être le véhicule d'un manifeste universel.</a:t>
            </a:r>
          </a:p>
          <a:p>
            <a:pPr marL="12700" marR="125730">
              <a:lnSpc>
                <a:spcPct val="100000"/>
              </a:lnSpc>
              <a:spcBef>
                <a:spcPts val="100"/>
              </a:spcBef>
            </a:pPr>
            <a:endParaRPr lang="en-US" b="1" i="1" spc="-55">
              <a:solidFill>
                <a:srgbClr val="D21924"/>
              </a:solidFill>
              <a:latin typeface="Trebuchet MS"/>
            </a:endParaRPr>
          </a:p>
          <a:p>
            <a:pPr marL="12700" marR="5080" rtl="0">
              <a:lnSpc>
                <a:spcPct val="100000"/>
              </a:lnSpc>
              <a:spcBef>
                <a:spcPts val="1200"/>
              </a:spcBef>
              <a:tabLst>
                <a:tab pos="191135" algn="l"/>
              </a:tabLst>
            </a:pPr>
            <a:r>
              <a:rPr lang="fr" sz="1800" b="0" i="0" u="none" strike="noStrike" spc="-40">
                <a:solidFill>
                  <a:srgbClr val="1D1D1B"/>
                </a:solidFill>
                <a:highlight>
                  <a:srgbClr val="000000">
                    <a:alpha val="0"/>
                  </a:srgbClr>
                </a:highlight>
                <a:latin typeface="Trebuchet MS"/>
              </a:rPr>
              <a:t>L'utilisation d'une technique ayant un fort impact social est devenue la caractéristique clé pour promouvoir son travail auprès du public.</a:t>
            </a:r>
          </a:p>
          <a:p>
            <a:pPr marL="12700" marR="5080" rtl="0">
              <a:lnSpc>
                <a:spcPct val="100000"/>
              </a:lnSpc>
              <a:spcBef>
                <a:spcPts val="1200"/>
              </a:spcBef>
              <a:tabLst>
                <a:tab pos="191135" algn="l"/>
              </a:tabLst>
            </a:pPr>
            <a:br>
              <a:rPr lang="fr" sz="1800" b="0" i="0" u="none" strike="noStrike" spc="-40">
                <a:solidFill>
                  <a:srgbClr val="1D1D1B"/>
                </a:solidFill>
                <a:highlight>
                  <a:srgbClr val="000000">
                    <a:alpha val="0"/>
                  </a:srgbClr>
                </a:highlight>
                <a:latin typeface="Trebuchet MS"/>
              </a:rPr>
            </a:br>
            <a:r>
              <a:rPr lang="fr" sz="1800" b="0" i="0" u="none" strike="noStrike" spc="130">
                <a:solidFill>
                  <a:srgbClr val="1D1D1B"/>
                </a:solidFill>
                <a:highlight>
                  <a:srgbClr val="000000">
                    <a:alpha val="0"/>
                  </a:srgbClr>
                </a:highlight>
                <a:latin typeface="Trebuchet MS"/>
                <a:cs typeface="Trebuchet MS"/>
                <a:hlinkClick r:id="rId3"/>
              </a:rPr>
              <a:t>https://www.bordaloii.com</a:t>
            </a:r>
            <a:endParaRPr lang="en-US" spc="130">
              <a:solidFill>
                <a:srgbClr val="1D1D1B"/>
              </a:solidFill>
              <a:latin typeface="Trebuchet MS"/>
              <a:cs typeface="Trebuchet MS"/>
            </a:endParaRPr>
          </a:p>
          <a:p>
            <a:pPr marL="12700">
              <a:lnSpc>
                <a:spcPct val="100000"/>
              </a:lnSpc>
              <a:spcBef>
                <a:spcPts val="720"/>
              </a:spcBef>
            </a:pPr>
            <a:endParaRPr sz="1800">
              <a:latin typeface="Trebuchet MS"/>
              <a:cs typeface="Trebuchet MS"/>
            </a:endParaRPr>
          </a:p>
        </p:txBody>
      </p:sp>
      <p:sp>
        <p:nvSpPr>
          <p:cNvPr id="7" name="object 7"/>
          <p:cNvSpPr/>
          <p:nvPr/>
        </p:nvSpPr>
        <p:spPr>
          <a:xfrm>
            <a:off x="3429001" y="1314576"/>
            <a:ext cx="2235568"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noAutofit/>
          </a:bodyPr>
          <a:lstStyle/>
          <a:p>
            <a:endParaRPr/>
          </a:p>
        </p:txBody>
      </p:sp>
      <p:sp>
        <p:nvSpPr>
          <p:cNvPr id="8" name="object 8"/>
          <p:cNvSpPr txBox="1"/>
          <p:nvPr/>
        </p:nvSpPr>
        <p:spPr>
          <a:xfrm>
            <a:off x="3505200" y="1501378"/>
            <a:ext cx="1932682" cy="305832"/>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2</a:t>
            </a:r>
            <a:endParaRPr sz="1800" dirty="0">
              <a:latin typeface="Trebuchet MS"/>
              <a:cs typeface="Trebuchet MS"/>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a:stretch>
              <a:fillRect/>
            </a:stretch>
          </p:blipFill>
          <p:spPr>
            <a:xfrm>
              <a:off x="6474828" y="0"/>
              <a:ext cx="3583571" cy="4555045"/>
            </a:xfrm>
            <a:prstGeom prst="rect">
              <a:avLst/>
            </a:prstGeom>
          </p:spPr>
        </p:pic>
        <p:pic>
          <p:nvPicPr>
            <p:cNvPr id="4" name="object 4"/>
            <p:cNvPicPr/>
            <p:nvPr/>
          </p:nvPicPr>
          <p:blipFill>
            <a:blip r:embed="rId3"/>
            <a:stretch>
              <a:fillRect/>
            </a:stretch>
          </p:blipFill>
          <p:spPr>
            <a:xfrm>
              <a:off x="735393" y="12064"/>
              <a:ext cx="6391935" cy="4063999"/>
            </a:xfrm>
            <a:prstGeom prst="rect">
              <a:avLst/>
            </a:prstGeom>
          </p:spPr>
        </p:pic>
      </p:grpSp>
      <p:sp>
        <p:nvSpPr>
          <p:cNvPr id="5" name="object 5"/>
          <p:cNvSpPr txBox="1"/>
          <p:nvPr/>
        </p:nvSpPr>
        <p:spPr>
          <a:xfrm>
            <a:off x="1179028" y="3974753"/>
            <a:ext cx="4764572" cy="764312"/>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50" dirty="0">
                <a:solidFill>
                  <a:srgbClr val="1D1D1B"/>
                </a:solidFill>
                <a:highlight>
                  <a:srgbClr val="000000">
                    <a:alpha val="0"/>
                  </a:srgbClr>
                </a:highlight>
                <a:latin typeface="Trebuchet MS"/>
                <a:cs typeface="Trebuchet MS"/>
              </a:rPr>
              <a:t>Réserver un </a:t>
            </a:r>
          </a:p>
          <a:p>
            <a:pPr marL="12700" rtl="0">
              <a:lnSpc>
                <a:spcPct val="100000"/>
              </a:lnSpc>
              <a:spcBef>
                <a:spcPts val="100"/>
              </a:spcBef>
            </a:pPr>
            <a:r>
              <a:rPr lang="fr" sz="2400" b="0" i="0" u="none" strike="noStrike" spc="50" dirty="0">
                <a:solidFill>
                  <a:srgbClr val="1D1D1B"/>
                </a:solidFill>
                <a:highlight>
                  <a:srgbClr val="000000">
                    <a:alpha val="0"/>
                  </a:srgbClr>
                </a:highlight>
                <a:latin typeface="Trebuchet MS"/>
                <a:cs typeface="Trebuchet MS"/>
              </a:rPr>
              <a:t>artiste n'a jamais été aussi facile</a:t>
            </a:r>
            <a:endParaRPr sz="2400" dirty="0">
              <a:latin typeface="Trebuchet MS"/>
              <a:cs typeface="Trebuchet MS"/>
            </a:endParaRPr>
          </a:p>
        </p:txBody>
      </p:sp>
      <p:sp>
        <p:nvSpPr>
          <p:cNvPr id="6" name="object 6"/>
          <p:cNvSpPr txBox="1"/>
          <p:nvPr/>
        </p:nvSpPr>
        <p:spPr>
          <a:xfrm>
            <a:off x="1179028" y="5056795"/>
            <a:ext cx="3665220" cy="843821"/>
          </a:xfrm>
          <a:prstGeom prst="rect">
            <a:avLst/>
          </a:prstGeom>
        </p:spPr>
        <p:txBody>
          <a:bodyPr vert="horz" wrap="square" lIns="0" tIns="12700" rIns="0" bIns="0" rtlCol="0">
            <a:noAutofit/>
          </a:bodyPr>
          <a:lstStyle/>
          <a:p>
            <a:pPr marL="12700" marR="5080" algn="just" rtl="0">
              <a:lnSpc>
                <a:spcPct val="100000"/>
              </a:lnSpc>
              <a:spcBef>
                <a:spcPts val="100"/>
              </a:spcBef>
            </a:pPr>
            <a:r>
              <a:rPr lang="fr" sz="1800" b="0" i="0" u="none" strike="noStrike" spc="-40">
                <a:solidFill>
                  <a:srgbClr val="1D1D1B"/>
                </a:solidFill>
                <a:highlight>
                  <a:srgbClr val="000000">
                    <a:alpha val="0"/>
                  </a:srgbClr>
                </a:highlight>
                <a:latin typeface="Trebuchet MS"/>
                <a:cs typeface="Trebuchet MS"/>
              </a:rPr>
              <a:t>BOOK A STREET ARTIST a trouvé ce que ses clients recherchaient et a créé une marque autour de cela.</a:t>
            </a:r>
            <a:endParaRPr sz="1800">
              <a:latin typeface="Trebuchet MS"/>
              <a:cs typeface="Trebuchet MS"/>
            </a:endParaRPr>
          </a:p>
        </p:txBody>
      </p:sp>
      <p:sp>
        <p:nvSpPr>
          <p:cNvPr id="7" name="object 7"/>
          <p:cNvSpPr txBox="1"/>
          <p:nvPr/>
        </p:nvSpPr>
        <p:spPr>
          <a:xfrm>
            <a:off x="1179028" y="6154075"/>
            <a:ext cx="3170555" cy="566822"/>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5">
                <a:solidFill>
                  <a:srgbClr val="1D1D1B"/>
                </a:solidFill>
                <a:highlight>
                  <a:srgbClr val="000000">
                    <a:alpha val="0"/>
                  </a:srgbClr>
                </a:highlight>
                <a:latin typeface="Trebuchet MS"/>
                <a:cs typeface="Trebuchet MS"/>
                <a:hlinkClick r:id="rId4"/>
              </a:rPr>
              <a:t>https://www.bookastreetartist.com</a:t>
            </a:r>
            <a:endParaRPr lang="en-GB" b="1" spc="-5">
              <a:solidFill>
                <a:srgbClr val="1D1D1B"/>
              </a:solidFill>
              <a:latin typeface="Trebuchet MS"/>
              <a:cs typeface="Trebuchet MS"/>
            </a:endParaRPr>
          </a:p>
        </p:txBody>
      </p:sp>
      <p:sp>
        <p:nvSpPr>
          <p:cNvPr id="8" name="object 8"/>
          <p:cNvSpPr/>
          <p:nvPr/>
        </p:nvSpPr>
        <p:spPr>
          <a:xfrm>
            <a:off x="1191726" y="3233802"/>
            <a:ext cx="2271163"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1420321" y="3276035"/>
            <a:ext cx="2042569" cy="380987"/>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3</a:t>
            </a:r>
            <a:endParaRPr sz="1800" dirty="0">
              <a:latin typeface="Trebuchet MS"/>
              <a:cs typeface="Trebuchet MS"/>
            </a:endParaRPr>
          </a:p>
        </p:txBody>
      </p:sp>
      <p:sp>
        <p:nvSpPr>
          <p:cNvPr id="10" name="object 10"/>
          <p:cNvSpPr txBox="1"/>
          <p:nvPr/>
        </p:nvSpPr>
        <p:spPr>
          <a:xfrm>
            <a:off x="6629400" y="4762668"/>
            <a:ext cx="2919913" cy="2782813"/>
          </a:xfrm>
          <a:prstGeom prst="rect">
            <a:avLst/>
          </a:prstGeom>
        </p:spPr>
        <p:txBody>
          <a:bodyPr vert="horz" wrap="square" lIns="0" tIns="12700" rIns="0" bIns="0" rtlCol="0">
            <a:noAutofit/>
          </a:bodyPr>
          <a:lstStyle/>
          <a:p>
            <a:pPr marL="35560" marR="5080" indent="-23495" algn="r" rtl="0">
              <a:lnSpc>
                <a:spcPct val="100000"/>
              </a:lnSpc>
              <a:spcBef>
                <a:spcPts val="100"/>
              </a:spcBef>
            </a:pPr>
            <a:r>
              <a:rPr lang="fr" sz="1800" b="1" i="1" u="none" strike="noStrike" spc="-5" dirty="0">
                <a:solidFill>
                  <a:srgbClr val="D21924"/>
                </a:solidFill>
                <a:highlight>
                  <a:srgbClr val="000000">
                    <a:alpha val="0"/>
                  </a:srgbClr>
                </a:highlight>
                <a:latin typeface="Trebuchet MS"/>
              </a:rPr>
              <a:t>« En observant et en discutant avec les artistes dans les rues de Baixa et du Chiado, nous avons réalisé deux choses : de nombreux artistes sont incroyablement talentueux, et en même temps négligés et sous-évalués. »</a:t>
            </a:r>
            <a:endParaRPr b="1" i="1" spc="-5" dirty="0">
              <a:solidFill>
                <a:srgbClr val="D21924"/>
              </a:solidFill>
              <a:latin typeface="Trebuchet M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1049248"/>
            </a:xfrm>
            <a:prstGeom prst="rect">
              <a:avLst/>
            </a:prstGeom>
          </p:spPr>
        </p:pic>
        <p:pic>
          <p:nvPicPr>
            <p:cNvPr id="4" name="object 4"/>
            <p:cNvPicPr/>
            <p:nvPr/>
          </p:nvPicPr>
          <p:blipFill>
            <a:blip r:embed="rId3"/>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5455221"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535" dirty="0">
                <a:solidFill>
                  <a:srgbClr val="1D1D1B"/>
                </a:solidFill>
                <a:highlight>
                  <a:srgbClr val="000000">
                    <a:alpha val="0"/>
                  </a:srgbClr>
                </a:highlight>
                <a:latin typeface="Trebuchet MS"/>
                <a:cs typeface="Trebuchet MS"/>
              </a:rPr>
              <a:t>Activités éducatives</a:t>
            </a:r>
            <a:endParaRPr sz="72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noAutofit/>
            </a:bodyPr>
            <a:lstStyle/>
            <a:p>
              <a:endParaRPr/>
            </a:p>
          </p:txBody>
        </p:sp>
        <p:pic>
          <p:nvPicPr>
            <p:cNvPr id="8" name="object 8"/>
            <p:cNvPicPr/>
            <p:nvPr/>
          </p:nvPicPr>
          <p:blipFill>
            <a:blip r:embed="rId4"/>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noAutofit/>
            </a:bodyPr>
            <a:lstStyle/>
            <a:p>
              <a:endParaRPr/>
            </a:p>
          </p:txBody>
        </p:sp>
        <p:sp>
          <p:nvSpPr>
            <p:cNvPr id="10" name="object 10"/>
            <p:cNvSpPr/>
            <p:nvPr/>
          </p:nvSpPr>
          <p:spPr>
            <a:xfrm>
              <a:off x="1263083" y="3032960"/>
              <a:ext cx="26231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11" name="object 11"/>
          <p:cNvSpPr txBox="1"/>
          <p:nvPr/>
        </p:nvSpPr>
        <p:spPr>
          <a:xfrm>
            <a:off x="1243572" y="3099393"/>
            <a:ext cx="4098925" cy="2221121"/>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5</a:t>
            </a:r>
            <a:endParaRPr sz="2100" dirty="0">
              <a:latin typeface="Trebuchet MS"/>
              <a:cs typeface="Trebuchet MS"/>
            </a:endParaRPr>
          </a:p>
          <a:p>
            <a:pPr marL="12700" marR="5080" rtl="0">
              <a:lnSpc>
                <a:spcPts val="2100"/>
              </a:lnSpc>
              <a:spcBef>
                <a:spcPts val="2100"/>
              </a:spcBef>
            </a:pPr>
            <a:r>
              <a:rPr lang="fr" sz="2100" b="1" i="1" u="none" strike="noStrike" spc="-5" dirty="0">
                <a:solidFill>
                  <a:srgbClr val="1D1D1B"/>
                </a:solidFill>
                <a:highlight>
                  <a:srgbClr val="C0C0C0"/>
                </a:highlight>
                <a:latin typeface="Trebuchet MS"/>
              </a:rPr>
              <a:t>Commercialiser votre idée avec peu de moyens : développement de la marque, bouche à oreille, médias sociaux et marketing de la réputation.</a:t>
            </a:r>
          </a:p>
          <a:p>
            <a:pPr marL="12700" marR="5080">
              <a:lnSpc>
                <a:spcPts val="2100"/>
              </a:lnSpc>
              <a:spcBef>
                <a:spcPts val="2100"/>
              </a:spcBef>
            </a:pPr>
            <a:endParaRPr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noAutofit/>
          </a:bodyPr>
          <a:lstStyle/>
          <a:p>
            <a:pPr marL="12700" rtl="0">
              <a:lnSpc>
                <a:spcPct val="100000"/>
              </a:lnSpc>
              <a:spcBef>
                <a:spcPts val="100"/>
              </a:spcBef>
            </a:pPr>
            <a:r>
              <a:rPr lang="fr" sz="1000" b="0" i="0" u="none" strike="noStrike" spc="-35">
                <a:solidFill>
                  <a:srgbClr val="1D1D1B"/>
                </a:solidFill>
                <a:highlight>
                  <a:srgbClr val="000000">
                    <a:alpha val="0"/>
                  </a:srgbClr>
                </a:highlight>
                <a:latin typeface="Trebuchet MS"/>
                <a:cs typeface="Trebuchet MS"/>
              </a:rPr>
              <a:t>Photo par Jason Goodman sur Unsplash</a:t>
            </a:r>
            <a:endParaRPr sz="1000">
              <a:latin typeface="Trebuchet MS"/>
              <a:cs typeface="Trebuchet MS"/>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noAutofit/>
          </a:bodyPr>
          <a:lstStyle/>
          <a:p>
            <a:endParaRPr/>
          </a:p>
        </p:txBody>
      </p:sp>
      <p:pic>
        <p:nvPicPr>
          <p:cNvPr id="3" name="object 3"/>
          <p:cNvPicPr/>
          <p:nvPr/>
        </p:nvPicPr>
        <p:blipFill>
          <a:blip r:embed="rId2"/>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noAutofit/>
          </a:bodyPr>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noAutofit/>
          </a:bodyPr>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a:stretch>
              <a:fillRect/>
            </a:stretch>
          </p:blipFill>
          <p:spPr>
            <a:xfrm>
              <a:off x="5949682" y="5232599"/>
              <a:ext cx="167978" cy="167978"/>
            </a:xfrm>
            <a:prstGeom prst="rect">
              <a:avLst/>
            </a:prstGeom>
          </p:spPr>
        </p:pic>
        <p:pic>
          <p:nvPicPr>
            <p:cNvPr id="8" name="object 8"/>
            <p:cNvPicPr/>
            <p:nvPr/>
          </p:nvPicPr>
          <p:blipFill>
            <a:blip r:embed="rId4"/>
            <a:stretch>
              <a:fillRect/>
            </a:stretch>
          </p:blipFill>
          <p:spPr>
            <a:xfrm>
              <a:off x="6063325" y="5436682"/>
              <a:ext cx="95148" cy="94475"/>
            </a:xfrm>
            <a:prstGeom prst="rect">
              <a:avLst/>
            </a:prstGeom>
          </p:spPr>
        </p:pic>
        <p:pic>
          <p:nvPicPr>
            <p:cNvPr id="9" name="object 9"/>
            <p:cNvPicPr/>
            <p:nvPr/>
          </p:nvPicPr>
          <p:blipFill>
            <a:blip r:embed="rId5"/>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noAutofit/>
            </a:bodyPr>
            <a:lstStyle/>
            <a:p>
              <a:endParaRPr/>
            </a:p>
          </p:txBody>
        </p:sp>
        <p:pic>
          <p:nvPicPr>
            <p:cNvPr id="11" name="object 11"/>
            <p:cNvPicPr/>
            <p:nvPr/>
          </p:nvPicPr>
          <p:blipFill>
            <a:blip r:embed="rId6"/>
            <a:stretch>
              <a:fillRect/>
            </a:stretch>
          </p:blipFill>
          <p:spPr>
            <a:xfrm>
              <a:off x="5651221" y="4843950"/>
              <a:ext cx="84785" cy="84785"/>
            </a:xfrm>
            <a:prstGeom prst="rect">
              <a:avLst/>
            </a:prstGeom>
          </p:spPr>
        </p:pic>
        <p:pic>
          <p:nvPicPr>
            <p:cNvPr id="12" name="object 12"/>
            <p:cNvPicPr/>
            <p:nvPr/>
          </p:nvPicPr>
          <p:blipFill>
            <a:blip r:embed="rId7"/>
            <a:stretch>
              <a:fillRect/>
            </a:stretch>
          </p:blipFill>
          <p:spPr>
            <a:xfrm>
              <a:off x="5780410" y="4843950"/>
              <a:ext cx="84785" cy="84785"/>
            </a:xfrm>
            <a:prstGeom prst="rect">
              <a:avLst/>
            </a:prstGeom>
          </p:spPr>
        </p:pic>
        <p:pic>
          <p:nvPicPr>
            <p:cNvPr id="13" name="object 13"/>
            <p:cNvPicPr/>
            <p:nvPr/>
          </p:nvPicPr>
          <p:blipFill>
            <a:blip r:embed="rId7"/>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6394327" cy="382156"/>
          </a:xfrm>
          <a:prstGeom prst="rect">
            <a:avLst/>
          </a:prstGeom>
        </p:spPr>
        <p:txBody>
          <a:bodyPr vert="horz" wrap="square" lIns="0" tIns="12700" rIns="0" bIns="0" rtlCol="0">
            <a:noAutofit/>
          </a:bodyPr>
          <a:lstStyle/>
          <a:p>
            <a:pPr marL="12700" rtl="0">
              <a:spcBef>
                <a:spcPts val="100"/>
              </a:spcBef>
            </a:pPr>
            <a:r>
              <a:rPr lang="fr" sz="2400" b="0" i="0" u="none" strike="noStrike" spc="15" dirty="0">
                <a:solidFill>
                  <a:srgbClr val="1D1D1B"/>
                </a:solidFill>
                <a:highlight>
                  <a:srgbClr val="000000">
                    <a:alpha val="0"/>
                  </a:srgbClr>
                </a:highlight>
                <a:latin typeface="Trebuchet MS"/>
                <a:cs typeface="Trebuchet MS"/>
              </a:rPr>
              <a:t>1</a:t>
            </a:r>
            <a:r>
              <a:rPr lang="fr" sz="2400" b="0" i="0" u="none" strike="noStrike" spc="180" dirty="0">
                <a:solidFill>
                  <a:srgbClr val="1D1D1B"/>
                </a:solidFill>
                <a:highlight>
                  <a:srgbClr val="000000">
                    <a:alpha val="0"/>
                  </a:srgbClr>
                </a:highlight>
                <a:latin typeface="Trebuchet MS"/>
              </a:rPr>
              <a:t>. le jeu « Take-Over-The-World » (prendre le contrôle du monde)</a:t>
            </a:r>
          </a:p>
        </p:txBody>
      </p:sp>
      <p:sp>
        <p:nvSpPr>
          <p:cNvPr id="15" name="object 15"/>
          <p:cNvSpPr txBox="1">
            <a:spLocks noGrp="1"/>
          </p:cNvSpPr>
          <p:nvPr>
            <p:ph sz="half" idx="2"/>
          </p:nvPr>
        </p:nvSpPr>
        <p:spPr>
          <a:xfrm>
            <a:off x="1264285" y="2689062"/>
            <a:ext cx="8255788" cy="843821"/>
          </a:xfrm>
          <a:prstGeom prst="rect">
            <a:avLst/>
          </a:prstGeom>
        </p:spPr>
        <p:txBody>
          <a:bodyPr vert="horz" wrap="square" lIns="0" tIns="12700" rIns="0" bIns="0" rtlCol="0">
            <a:noAutofit/>
          </a:bodyPr>
          <a:lstStyle/>
          <a:p>
            <a:pPr marL="12700" marR="118745" rtl="0">
              <a:lnSpc>
                <a:spcPct val="100000"/>
              </a:lnSpc>
              <a:spcBef>
                <a:spcPts val="100"/>
              </a:spcBef>
              <a:tabLst>
                <a:tab pos="2374900" algn="l"/>
              </a:tabLst>
            </a:pPr>
            <a:r>
              <a:rPr lang="fr" sz="1800" b="1" i="1" u="none" strike="noStrike" dirty="0">
                <a:highlight>
                  <a:srgbClr val="000000">
                    <a:alpha val="0"/>
                  </a:srgbClr>
                </a:highlight>
                <a:latin typeface="Trebuchet MS"/>
              </a:rPr>
              <a:t>Si vous pouviez créer une stratégie de contenu et la mettre en œuvre, sans penser à des obstacles tels que le temps et l'argent, qui aiderait votre entreprise et tout un secteur, à quoi cela ressemblerait-il ?</a:t>
            </a:r>
            <a:endParaRPr lang="en-US" sz="2400" spc="25" dirty="0">
              <a:ea typeface="+mj-ea"/>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noAutofit/>
          </a:bodyPr>
          <a:lstStyle/>
          <a:p>
            <a:endParaRPr/>
          </a:p>
        </p:txBody>
      </p:sp>
      <p:sp>
        <p:nvSpPr>
          <p:cNvPr id="17" name="object 17"/>
          <p:cNvSpPr txBox="1"/>
          <p:nvPr/>
        </p:nvSpPr>
        <p:spPr>
          <a:xfrm>
            <a:off x="1598072" y="1167686"/>
            <a:ext cx="1145128" cy="321442"/>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Exercices</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noAutofit/>
          </a:bodyPr>
          <a:lstStyle/>
          <a:p>
            <a:endParaRPr/>
          </a:p>
        </p:txBody>
      </p:sp>
      <p:sp>
        <p:nvSpPr>
          <p:cNvPr id="20" name="object 15">
            <a:extLst>
              <a:ext uri="{FF2B5EF4-FFF2-40B4-BE49-F238E27FC236}">
                <a16:creationId xmlns:a16="http://schemas.microsoft.com/office/drawing/2014/main" id="{632AE754-DA08-BF3F-F45B-8D3666B22487}"/>
              </a:ext>
            </a:extLst>
          </p:cNvPr>
          <p:cNvSpPr txBox="1"/>
          <p:nvPr/>
        </p:nvSpPr>
        <p:spPr>
          <a:xfrm>
            <a:off x="1264285" y="3871672"/>
            <a:ext cx="4600910" cy="1674817"/>
          </a:xfrm>
          <a:prstGeom prst="rect">
            <a:avLst/>
          </a:prstGeom>
        </p:spPr>
        <p:txBody>
          <a:bodyPr vert="horz" wrap="square" lIns="0" tIns="12700" rIns="0" bIns="0" rtlCol="0">
            <a:noAutofit/>
          </a:bodyPr>
          <a:lstStyle>
            <a:lvl1pPr marL="0">
              <a:defRPr sz="18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118745" rtl="0">
              <a:spcBef>
                <a:spcPts val="100"/>
              </a:spcBef>
              <a:tabLst>
                <a:tab pos="2374900" algn="l"/>
              </a:tabLst>
            </a:pPr>
            <a:r>
              <a:rPr lang="fr" sz="1800" b="0" i="0" u="none" strike="noStrike" kern="0">
                <a:highlight>
                  <a:srgbClr val="000000">
                    <a:alpha val="0"/>
                  </a:srgbClr>
                </a:highlight>
                <a:latin typeface="Trebuchet MS"/>
              </a:rPr>
              <a:t>Les jeux de ce type vous ouvriront l'esprit et vous permettront d'explorer des pistes de réflexion que vous n'envisageriez peut-être pas dans des circonstances normales. Ces nouvelles pistes de réflexion peuvent déboucher sur des idées de contenu incroyablement créatives et innovantes.</a:t>
            </a:r>
            <a:endParaRPr lang="en-US" sz="2400" kern="0" spc="25">
              <a:ea typeface="+mj-ea"/>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4505" y="8106"/>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noAutofit/>
          </a:bodyPr>
          <a:lstStyle/>
          <a:p>
            <a:endParaRPr/>
          </a:p>
        </p:txBody>
      </p:sp>
      <p:sp>
        <p:nvSpPr>
          <p:cNvPr id="48" name="object 48"/>
          <p:cNvSpPr/>
          <p:nvPr/>
        </p:nvSpPr>
        <p:spPr>
          <a:xfrm>
            <a:off x="4353234" y="3191983"/>
            <a:ext cx="4032250" cy="4122589"/>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noAutofit/>
          </a:bodyPr>
          <a:lstStyle/>
          <a:p>
            <a:endParaRPr/>
          </a:p>
        </p:txBody>
      </p:sp>
      <p:pic>
        <p:nvPicPr>
          <p:cNvPr id="1026" name="Picture 2" descr="Mujer Niña Persona - Gráficos vectoriales gratis en Pixabay">
            <a:extLst>
              <a:ext uri="{FF2B5EF4-FFF2-40B4-BE49-F238E27FC236}">
                <a16:creationId xmlns:a16="http://schemas.microsoft.com/office/drawing/2014/main" id="{7C218C42-F7A0-4BA0-74EA-E53DEB902C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12297" y="514678"/>
            <a:ext cx="6053177" cy="3272116"/>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3"/>
          <p:cNvPicPr/>
          <p:nvPr/>
        </p:nvPicPr>
        <p:blipFill>
          <a:blip r:embed="rId4"/>
          <a:stretch>
            <a:fillRect/>
          </a:stretch>
        </p:blipFill>
        <p:spPr>
          <a:xfrm>
            <a:off x="3926070" y="5181510"/>
            <a:ext cx="72524" cy="155562"/>
          </a:xfrm>
          <a:prstGeom prst="rect">
            <a:avLst/>
          </a:prstGeom>
        </p:spPr>
      </p:pic>
      <p:pic>
        <p:nvPicPr>
          <p:cNvPr id="4" name="object 4"/>
          <p:cNvPicPr/>
          <p:nvPr/>
        </p:nvPicPr>
        <p:blipFill>
          <a:blip r:embed="rId5"/>
          <a:stretch>
            <a:fillRect/>
          </a:stretch>
        </p:blipFill>
        <p:spPr>
          <a:xfrm>
            <a:off x="2765081" y="5196522"/>
            <a:ext cx="74049" cy="155549"/>
          </a:xfrm>
          <a:prstGeom prst="rect">
            <a:avLst/>
          </a:prstGeom>
        </p:spPr>
      </p:pic>
      <p:pic>
        <p:nvPicPr>
          <p:cNvPr id="5" name="object 5"/>
          <p:cNvPicPr/>
          <p:nvPr/>
        </p:nvPicPr>
        <p:blipFill>
          <a:blip r:embed="rId6"/>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7"/>
            <a:stretch>
              <a:fillRect/>
            </a:stretch>
          </p:blipFill>
          <p:spPr>
            <a:xfrm>
              <a:off x="3763734" y="7683969"/>
              <a:ext cx="143027" cy="88430"/>
            </a:xfrm>
            <a:prstGeom prst="rect">
              <a:avLst/>
            </a:prstGeom>
          </p:spPr>
        </p:pic>
        <p:pic>
          <p:nvPicPr>
            <p:cNvPr id="8" name="object 8"/>
            <p:cNvPicPr/>
            <p:nvPr/>
          </p:nvPicPr>
          <p:blipFill>
            <a:blip r:embed="rId8"/>
            <a:stretch>
              <a:fillRect/>
            </a:stretch>
          </p:blipFill>
          <p:spPr>
            <a:xfrm>
              <a:off x="3441661" y="6528854"/>
              <a:ext cx="375411" cy="1184173"/>
            </a:xfrm>
            <a:prstGeom prst="rect">
              <a:avLst/>
            </a:prstGeom>
          </p:spPr>
        </p:pic>
        <p:pic>
          <p:nvPicPr>
            <p:cNvPr id="9" name="object 9"/>
            <p:cNvPicPr/>
            <p:nvPr/>
          </p:nvPicPr>
          <p:blipFill>
            <a:blip r:embed="rId9"/>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3">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noAutofit/>
            </a:bodyPr>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noAutofit/>
            </a:bodyPr>
            <a:lstStyle/>
            <a:p>
              <a:endParaRPr/>
            </a:p>
          </p:txBody>
        </p:sp>
        <p:sp>
          <p:nvSpPr>
            <p:cNvPr id="12" name="object 12"/>
            <p:cNvSpPr/>
            <p:nvPr/>
          </p:nvSpPr>
          <p:spPr>
            <a:xfrm>
              <a:off x="1821572" y="5789047"/>
              <a:ext cx="655320" cy="499109"/>
            </a:xfrm>
            <a:custGeom>
              <a:avLst/>
              <a:gdLst/>
              <a:ahLst/>
              <a:cxnLst/>
              <a:rect l="l" t="t" r="r" b="b"/>
              <a:pathLst>
                <a:path w="655319" h="499109">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noAutofit/>
            </a:bodyPr>
            <a:lstStyle/>
            <a:p>
              <a:endParaRPr/>
            </a:p>
          </p:txBody>
        </p:sp>
        <p:pic>
          <p:nvPicPr>
            <p:cNvPr id="13" name="object 13"/>
            <p:cNvPicPr/>
            <p:nvPr/>
          </p:nvPicPr>
          <p:blipFill>
            <a:blip r:embed="rId10"/>
            <a:stretch>
              <a:fillRect/>
            </a:stretch>
          </p:blipFill>
          <p:spPr>
            <a:xfrm>
              <a:off x="2900921" y="5722098"/>
              <a:ext cx="73475" cy="151003"/>
            </a:xfrm>
            <a:prstGeom prst="rect">
              <a:avLst/>
            </a:prstGeom>
          </p:spPr>
        </p:pic>
        <p:pic>
          <p:nvPicPr>
            <p:cNvPr id="14" name="object 14"/>
            <p:cNvPicPr/>
            <p:nvPr/>
          </p:nvPicPr>
          <p:blipFill>
            <a:blip r:embed="rId11"/>
            <a:stretch>
              <a:fillRect/>
            </a:stretch>
          </p:blipFill>
          <p:spPr>
            <a:xfrm>
              <a:off x="2313692" y="6547345"/>
              <a:ext cx="317722" cy="1201321"/>
            </a:xfrm>
            <a:prstGeom prst="rect">
              <a:avLst/>
            </a:prstGeom>
          </p:spPr>
        </p:pic>
        <p:pic>
          <p:nvPicPr>
            <p:cNvPr id="15" name="object 15"/>
            <p:cNvPicPr/>
            <p:nvPr/>
          </p:nvPicPr>
          <p:blipFill>
            <a:blip r:embed="rId12"/>
            <a:stretch>
              <a:fillRect/>
            </a:stretch>
          </p:blipFill>
          <p:spPr>
            <a:xfrm>
              <a:off x="1958083" y="6531229"/>
              <a:ext cx="552694" cy="1093529"/>
            </a:xfrm>
            <a:prstGeom prst="rect">
              <a:avLst/>
            </a:prstGeom>
          </p:spPr>
        </p:pic>
        <p:pic>
          <p:nvPicPr>
            <p:cNvPr id="16" name="object 16"/>
            <p:cNvPicPr/>
            <p:nvPr/>
          </p:nvPicPr>
          <p:blipFill>
            <a:blip r:embed="rId13"/>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noAutofit/>
            </a:bodyPr>
            <a:lstStyle/>
            <a:p>
              <a:endParaRPr/>
            </a:p>
          </p:txBody>
        </p:sp>
        <p:pic>
          <p:nvPicPr>
            <p:cNvPr id="18" name="object 18"/>
            <p:cNvPicPr/>
            <p:nvPr/>
          </p:nvPicPr>
          <p:blipFill>
            <a:blip r:embed="rId14"/>
            <a:stretch>
              <a:fillRect/>
            </a:stretch>
          </p:blipFill>
          <p:spPr>
            <a:xfrm>
              <a:off x="1655089" y="6270917"/>
              <a:ext cx="968870" cy="617042"/>
            </a:xfrm>
            <a:prstGeom prst="rect">
              <a:avLst/>
            </a:prstGeom>
          </p:spPr>
        </p:pic>
        <p:pic>
          <p:nvPicPr>
            <p:cNvPr id="19" name="object 19"/>
            <p:cNvPicPr/>
            <p:nvPr/>
          </p:nvPicPr>
          <p:blipFill>
            <a:blip r:embed="rId15"/>
            <a:stretch>
              <a:fillRect/>
            </a:stretch>
          </p:blipFill>
          <p:spPr>
            <a:xfrm>
              <a:off x="2023799" y="5679935"/>
              <a:ext cx="28952" cy="58771"/>
            </a:xfrm>
            <a:prstGeom prst="rect">
              <a:avLst/>
            </a:prstGeom>
          </p:spPr>
        </p:pic>
        <p:pic>
          <p:nvPicPr>
            <p:cNvPr id="20" name="object 20"/>
            <p:cNvPicPr/>
            <p:nvPr/>
          </p:nvPicPr>
          <p:blipFill>
            <a:blip r:embed="rId16"/>
            <a:stretch>
              <a:fillRect/>
            </a:stretch>
          </p:blipFill>
          <p:spPr>
            <a:xfrm>
              <a:off x="3058312" y="5442128"/>
              <a:ext cx="173609" cy="218846"/>
            </a:xfrm>
            <a:prstGeom prst="rect">
              <a:avLst/>
            </a:prstGeom>
          </p:spPr>
        </p:pic>
        <p:pic>
          <p:nvPicPr>
            <p:cNvPr id="21" name="object 21"/>
            <p:cNvPicPr/>
            <p:nvPr/>
          </p:nvPicPr>
          <p:blipFill>
            <a:blip r:embed="rId17"/>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noAutofit/>
            </a:bodyPr>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noAutofit/>
            </a:bodyPr>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noAutofit/>
            </a:bodyPr>
            <a:lstStyle/>
            <a:p>
              <a:endParaRPr/>
            </a:p>
          </p:txBody>
        </p:sp>
        <p:pic>
          <p:nvPicPr>
            <p:cNvPr id="25" name="object 25"/>
            <p:cNvPicPr/>
            <p:nvPr/>
          </p:nvPicPr>
          <p:blipFill>
            <a:blip r:embed="rId18"/>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noAutofit/>
            </a:bodyPr>
            <a:lstStyle/>
            <a:p>
              <a:endParaRPr/>
            </a:p>
          </p:txBody>
        </p:sp>
        <p:pic>
          <p:nvPicPr>
            <p:cNvPr id="27" name="object 27"/>
            <p:cNvPicPr/>
            <p:nvPr/>
          </p:nvPicPr>
          <p:blipFill>
            <a:blip r:embed="rId19"/>
            <a:stretch>
              <a:fillRect/>
            </a:stretch>
          </p:blipFill>
          <p:spPr>
            <a:xfrm>
              <a:off x="2439834" y="5765177"/>
              <a:ext cx="262039" cy="198812"/>
            </a:xfrm>
            <a:prstGeom prst="rect">
              <a:avLst/>
            </a:prstGeom>
          </p:spPr>
        </p:pic>
        <p:pic>
          <p:nvPicPr>
            <p:cNvPr id="28" name="object 28"/>
            <p:cNvPicPr/>
            <p:nvPr/>
          </p:nvPicPr>
          <p:blipFill>
            <a:blip r:embed="rId20"/>
            <a:stretch>
              <a:fillRect/>
            </a:stretch>
          </p:blipFill>
          <p:spPr>
            <a:xfrm>
              <a:off x="970443" y="6044590"/>
              <a:ext cx="477458" cy="596290"/>
            </a:xfrm>
            <a:prstGeom prst="rect">
              <a:avLst/>
            </a:prstGeom>
          </p:spPr>
        </p:pic>
        <p:pic>
          <p:nvPicPr>
            <p:cNvPr id="29" name="object 29"/>
            <p:cNvPicPr/>
            <p:nvPr/>
          </p:nvPicPr>
          <p:blipFill>
            <a:blip r:embed="rId21"/>
            <a:stretch>
              <a:fillRect/>
            </a:stretch>
          </p:blipFill>
          <p:spPr>
            <a:xfrm>
              <a:off x="1639517" y="5565101"/>
              <a:ext cx="655006" cy="845248"/>
            </a:xfrm>
            <a:prstGeom prst="rect">
              <a:avLst/>
            </a:prstGeom>
          </p:spPr>
        </p:pic>
        <p:pic>
          <p:nvPicPr>
            <p:cNvPr id="30" name="object 30"/>
            <p:cNvPicPr/>
            <p:nvPr/>
          </p:nvPicPr>
          <p:blipFill>
            <a:blip r:embed="rId22"/>
            <a:stretch>
              <a:fillRect/>
            </a:stretch>
          </p:blipFill>
          <p:spPr>
            <a:xfrm>
              <a:off x="2170366" y="7712405"/>
              <a:ext cx="99002" cy="59994"/>
            </a:xfrm>
            <a:prstGeom prst="rect">
              <a:avLst/>
            </a:prstGeom>
          </p:spPr>
        </p:pic>
        <p:pic>
          <p:nvPicPr>
            <p:cNvPr id="31" name="object 31"/>
            <p:cNvPicPr/>
            <p:nvPr/>
          </p:nvPicPr>
          <p:blipFill>
            <a:blip r:embed="rId23"/>
            <a:stretch>
              <a:fillRect/>
            </a:stretch>
          </p:blipFill>
          <p:spPr>
            <a:xfrm>
              <a:off x="1331379" y="6652539"/>
              <a:ext cx="805510" cy="1119860"/>
            </a:xfrm>
            <a:prstGeom prst="rect">
              <a:avLst/>
            </a:prstGeom>
          </p:spPr>
        </p:pic>
        <p:pic>
          <p:nvPicPr>
            <p:cNvPr id="32" name="object 32"/>
            <p:cNvPicPr/>
            <p:nvPr/>
          </p:nvPicPr>
          <p:blipFill>
            <a:blip r:embed="rId24"/>
            <a:stretch>
              <a:fillRect/>
            </a:stretch>
          </p:blipFill>
          <p:spPr>
            <a:xfrm>
              <a:off x="525468" y="5926848"/>
              <a:ext cx="1286392" cy="1772546"/>
            </a:xfrm>
            <a:prstGeom prst="rect">
              <a:avLst/>
            </a:prstGeom>
          </p:spPr>
        </p:pic>
        <p:pic>
          <p:nvPicPr>
            <p:cNvPr id="33" name="object 33"/>
            <p:cNvPicPr/>
            <p:nvPr/>
          </p:nvPicPr>
          <p:blipFill>
            <a:blip r:embed="rId25"/>
            <a:stretch>
              <a:fillRect/>
            </a:stretch>
          </p:blipFill>
          <p:spPr>
            <a:xfrm>
              <a:off x="1482420" y="5815990"/>
              <a:ext cx="167128" cy="180909"/>
            </a:xfrm>
            <a:prstGeom prst="rect">
              <a:avLst/>
            </a:prstGeom>
          </p:spPr>
        </p:pic>
        <p:pic>
          <p:nvPicPr>
            <p:cNvPr id="34" name="object 34"/>
            <p:cNvPicPr/>
            <p:nvPr/>
          </p:nvPicPr>
          <p:blipFill>
            <a:blip r:embed="rId26"/>
            <a:stretch>
              <a:fillRect/>
            </a:stretch>
          </p:blipFill>
          <p:spPr>
            <a:xfrm>
              <a:off x="972693" y="6277432"/>
              <a:ext cx="834004" cy="781924"/>
            </a:xfrm>
            <a:prstGeom prst="rect">
              <a:avLst/>
            </a:prstGeom>
          </p:spPr>
        </p:pic>
        <p:pic>
          <p:nvPicPr>
            <p:cNvPr id="35" name="object 35"/>
            <p:cNvPicPr/>
            <p:nvPr/>
          </p:nvPicPr>
          <p:blipFill>
            <a:blip r:embed="rId27"/>
            <a:stretch>
              <a:fillRect/>
            </a:stretch>
          </p:blipFill>
          <p:spPr>
            <a:xfrm>
              <a:off x="1030846" y="6151880"/>
              <a:ext cx="103680" cy="110439"/>
            </a:xfrm>
            <a:prstGeom prst="rect">
              <a:avLst/>
            </a:prstGeom>
          </p:spPr>
        </p:pic>
        <p:pic>
          <p:nvPicPr>
            <p:cNvPr id="36" name="object 36"/>
            <p:cNvPicPr/>
            <p:nvPr/>
          </p:nvPicPr>
          <p:blipFill>
            <a:blip r:embed="rId28"/>
            <a:stretch>
              <a:fillRect/>
            </a:stretch>
          </p:blipFill>
          <p:spPr>
            <a:xfrm>
              <a:off x="834174" y="6166167"/>
              <a:ext cx="1033017" cy="656323"/>
            </a:xfrm>
            <a:prstGeom prst="rect">
              <a:avLst/>
            </a:prstGeom>
          </p:spPr>
        </p:pic>
        <p:pic>
          <p:nvPicPr>
            <p:cNvPr id="37" name="object 37"/>
            <p:cNvPicPr/>
            <p:nvPr/>
          </p:nvPicPr>
          <p:blipFill>
            <a:blip r:embed="rId29"/>
            <a:stretch>
              <a:fillRect/>
            </a:stretch>
          </p:blipFill>
          <p:spPr>
            <a:xfrm>
              <a:off x="965352" y="6151879"/>
              <a:ext cx="901839" cy="669366"/>
            </a:xfrm>
            <a:prstGeom prst="rect">
              <a:avLst/>
            </a:prstGeom>
          </p:spPr>
        </p:pic>
      </p:grpSp>
      <p:pic>
        <p:nvPicPr>
          <p:cNvPr id="38" name="object 38"/>
          <p:cNvPicPr/>
          <p:nvPr/>
        </p:nvPicPr>
        <p:blipFill>
          <a:blip r:embed="rId30"/>
          <a:stretch>
            <a:fillRect/>
          </a:stretch>
        </p:blipFill>
        <p:spPr>
          <a:xfrm>
            <a:off x="4091693" y="7712405"/>
            <a:ext cx="86055" cy="64922"/>
          </a:xfrm>
          <a:prstGeom prst="rect">
            <a:avLst/>
          </a:prstGeom>
        </p:spPr>
      </p:pic>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1"/>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noAutofit/>
            </a:bodyPr>
            <a:lstStyle/>
            <a:p>
              <a:endParaRPr/>
            </a:p>
          </p:txBody>
        </p:sp>
        <p:pic>
          <p:nvPicPr>
            <p:cNvPr id="47" name="object 47"/>
            <p:cNvPicPr/>
            <p:nvPr/>
          </p:nvPicPr>
          <p:blipFill>
            <a:blip r:embed="rId32"/>
            <a:stretch>
              <a:fillRect/>
            </a:stretch>
          </p:blipFill>
          <p:spPr>
            <a:xfrm>
              <a:off x="2765513" y="7225842"/>
              <a:ext cx="418621" cy="546557"/>
            </a:xfrm>
            <a:prstGeom prst="rect">
              <a:avLst/>
            </a:prstGeom>
          </p:spPr>
        </p:pic>
      </p:grpSp>
      <p:sp>
        <p:nvSpPr>
          <p:cNvPr id="49" name="object 49"/>
          <p:cNvSpPr txBox="1"/>
          <p:nvPr/>
        </p:nvSpPr>
        <p:spPr>
          <a:xfrm>
            <a:off x="878752" y="1559659"/>
            <a:ext cx="3472720" cy="3295774"/>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50" dirty="0">
                <a:solidFill>
                  <a:srgbClr val="1D1D1B"/>
                </a:solidFill>
                <a:highlight>
                  <a:srgbClr val="000000">
                    <a:alpha val="0"/>
                  </a:srgbClr>
                </a:highlight>
                <a:latin typeface="Trebuchet MS"/>
              </a:rPr>
              <a:t>Définissez votre Persona</a:t>
            </a:r>
          </a:p>
          <a:p>
            <a:pPr marL="12700">
              <a:lnSpc>
                <a:spcPct val="100000"/>
              </a:lnSpc>
              <a:spcBef>
                <a:spcPts val="100"/>
              </a:spcBef>
            </a:pPr>
            <a:endParaRPr lang="pt-PT" sz="2400" spc="150" dirty="0">
              <a:solidFill>
                <a:srgbClr val="1D1D1B"/>
              </a:solidFill>
              <a:latin typeface="Trebuchet MS"/>
            </a:endParaRPr>
          </a:p>
          <a:p>
            <a:pPr marL="12700" rtl="0">
              <a:lnSpc>
                <a:spcPct val="100000"/>
              </a:lnSpc>
              <a:spcBef>
                <a:spcPts val="100"/>
              </a:spcBef>
            </a:pPr>
            <a:r>
              <a:rPr lang="fr" sz="1800" b="0" i="0" u="none" strike="noStrike" dirty="0">
                <a:solidFill>
                  <a:srgbClr val="1D1D1B"/>
                </a:solidFill>
                <a:highlight>
                  <a:srgbClr val="000000">
                    <a:alpha val="0"/>
                  </a:srgbClr>
                </a:highlight>
                <a:latin typeface="Trebuchet MS"/>
              </a:rPr>
              <a:t>Notez des informations sur un type de client que votre entreprise possède. Vous pouvez le faire en répondant à des questions comme celles que vous voyez ici.</a:t>
            </a:r>
          </a:p>
          <a:p>
            <a:pPr marL="12700" rtl="0">
              <a:lnSpc>
                <a:spcPct val="100000"/>
              </a:lnSpc>
              <a:spcBef>
                <a:spcPts val="100"/>
              </a:spcBef>
            </a:pPr>
            <a:r>
              <a:rPr lang="fr" sz="1800" b="0" i="0" u="none" strike="noStrike" dirty="0">
                <a:solidFill>
                  <a:srgbClr val="1D1D1B"/>
                </a:solidFill>
                <a:highlight>
                  <a:srgbClr val="000000">
                    <a:alpha val="0"/>
                  </a:srgbClr>
                </a:highlight>
                <a:latin typeface="Trebuchet MS"/>
              </a:rPr>
              <a:t>Une entreprise peut avoir plusieurs cibles/personnages, pour lesquels la stratégie marketing sera différente.</a:t>
            </a:r>
            <a:endParaRPr dirty="0">
              <a:solidFill>
                <a:srgbClr val="1D1D1B"/>
              </a:solidFill>
              <a:latin typeface="Trebuchet MS"/>
            </a:endParaRPr>
          </a:p>
        </p:txBody>
      </p:sp>
      <p:sp>
        <p:nvSpPr>
          <p:cNvPr id="51" name="object 51"/>
          <p:cNvSpPr txBox="1"/>
          <p:nvPr/>
        </p:nvSpPr>
        <p:spPr>
          <a:xfrm>
            <a:off x="4813256" y="3381799"/>
            <a:ext cx="3423572" cy="3400931"/>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Quel âge a votre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marché cible typique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Sont-ils majoritairement féminins, majoritairement masculins ou un mélange équilibré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Sont-ils mariés ou célibataires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Ont-ils des enfants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Où vivent-ils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Où travaillent-ils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Quels sont les groupes ethniques prédominants ?</a:t>
            </a:r>
          </a:p>
          <a:p>
            <a:pPr marL="12700" marR="5080" rtl="0">
              <a:lnSpc>
                <a:spcPct val="100000"/>
              </a:lnSpc>
              <a:spcBef>
                <a:spcPts val="100"/>
              </a:spcBef>
            </a:pPr>
            <a:r>
              <a:rPr lang="fr" sz="1800" b="0" i="0" u="none" strike="noStrike" spc="-70" dirty="0">
                <a:solidFill>
                  <a:srgbClr val="FFFFFF"/>
                </a:solidFill>
                <a:highlight>
                  <a:srgbClr val="000000">
                    <a:alpha val="0"/>
                  </a:srgbClr>
                </a:highlight>
                <a:latin typeface="Trebuchet MS"/>
              </a:rPr>
              <a:t>• Quelle est la profession typique et le niveau de revenu ?</a:t>
            </a:r>
            <a:endParaRPr spc="-70" dirty="0">
              <a:solidFill>
                <a:srgbClr val="FFFFFF"/>
              </a:solidFill>
              <a:latin typeface="Trebuchet MS"/>
            </a:endParaRPr>
          </a:p>
        </p:txBody>
      </p:sp>
      <p:grpSp>
        <p:nvGrpSpPr>
          <p:cNvPr id="39" name="object 39"/>
          <p:cNvGrpSpPr/>
          <p:nvPr/>
        </p:nvGrpSpPr>
        <p:grpSpPr>
          <a:xfrm>
            <a:off x="3234496" y="5599524"/>
            <a:ext cx="1572260" cy="2155190"/>
            <a:chOff x="3688359" y="5617413"/>
            <a:chExt cx="1572260" cy="2155190"/>
          </a:xfrm>
        </p:grpSpPr>
        <p:pic>
          <p:nvPicPr>
            <p:cNvPr id="40" name="object 40"/>
            <p:cNvPicPr/>
            <p:nvPr/>
          </p:nvPicPr>
          <p:blipFill>
            <a:blip r:embed="rId33"/>
            <a:stretch>
              <a:fillRect/>
            </a:stretch>
          </p:blipFill>
          <p:spPr>
            <a:xfrm>
              <a:off x="4060431" y="7648321"/>
              <a:ext cx="94208" cy="124079"/>
            </a:xfrm>
            <a:prstGeom prst="rect">
              <a:avLst/>
            </a:prstGeom>
          </p:spPr>
        </p:pic>
        <p:pic>
          <p:nvPicPr>
            <p:cNvPr id="41" name="object 41"/>
            <p:cNvPicPr/>
            <p:nvPr/>
          </p:nvPicPr>
          <p:blipFill>
            <a:blip r:embed="rId34"/>
            <a:stretch>
              <a:fillRect/>
            </a:stretch>
          </p:blipFill>
          <p:spPr>
            <a:xfrm>
              <a:off x="3688359" y="5617413"/>
              <a:ext cx="1265072" cy="2115146"/>
            </a:xfrm>
            <a:prstGeom prst="rect">
              <a:avLst/>
            </a:prstGeom>
          </p:spPr>
        </p:pic>
        <p:pic>
          <p:nvPicPr>
            <p:cNvPr id="42" name="object 42"/>
            <p:cNvPicPr/>
            <p:nvPr/>
          </p:nvPicPr>
          <p:blipFill>
            <a:blip r:embed="rId35"/>
            <a:stretch>
              <a:fillRect/>
            </a:stretch>
          </p:blipFill>
          <p:spPr>
            <a:xfrm>
              <a:off x="4089057" y="6059347"/>
              <a:ext cx="1171524" cy="718134"/>
            </a:xfrm>
            <a:prstGeom prst="rect">
              <a:avLst/>
            </a:prstGeom>
          </p:spPr>
        </p:pic>
        <p:pic>
          <p:nvPicPr>
            <p:cNvPr id="43" name="object 43"/>
            <p:cNvPicPr/>
            <p:nvPr/>
          </p:nvPicPr>
          <p:blipFill>
            <a:blip r:embed="rId36"/>
            <a:stretch>
              <a:fillRect/>
            </a:stretch>
          </p:blipFill>
          <p:spPr>
            <a:xfrm>
              <a:off x="4234388" y="6053328"/>
              <a:ext cx="1026192" cy="722788"/>
            </a:xfrm>
            <a:prstGeom prst="rect">
              <a:avLst/>
            </a:prstGeom>
          </p:spPr>
        </p:pic>
      </p:grpSp>
      <p:sp>
        <p:nvSpPr>
          <p:cNvPr id="55" name="object 16">
            <a:extLst>
              <a:ext uri="{FF2B5EF4-FFF2-40B4-BE49-F238E27FC236}">
                <a16:creationId xmlns:a16="http://schemas.microsoft.com/office/drawing/2014/main" id="{831BD860-16BA-BC81-A3D8-71961C077588}"/>
              </a:ext>
            </a:extLst>
          </p:cNvPr>
          <p:cNvSpPr/>
          <p:nvPr/>
        </p:nvSpPr>
        <p:spPr>
          <a:xfrm>
            <a:off x="910537" y="890142"/>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noAutofit/>
          </a:bodyPr>
          <a:lstStyle/>
          <a:p>
            <a:endParaRPr/>
          </a:p>
        </p:txBody>
      </p:sp>
      <p:sp>
        <p:nvSpPr>
          <p:cNvPr id="56" name="object 17">
            <a:extLst>
              <a:ext uri="{FF2B5EF4-FFF2-40B4-BE49-F238E27FC236}">
                <a16:creationId xmlns:a16="http://schemas.microsoft.com/office/drawing/2014/main" id="{4A7C5D63-53CC-1A79-95D1-87B51B2FC46D}"/>
              </a:ext>
            </a:extLst>
          </p:cNvPr>
          <p:cNvSpPr txBox="1"/>
          <p:nvPr/>
        </p:nvSpPr>
        <p:spPr>
          <a:xfrm>
            <a:off x="1151833" y="932373"/>
            <a:ext cx="1216664" cy="286198"/>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Exercices</a:t>
            </a:r>
            <a:endParaRPr sz="1800" dirty="0">
              <a:latin typeface="Trebuchet MS"/>
              <a:cs typeface="Trebuchet MS"/>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noAutofit/>
            </a:bodyPr>
            <a:lstStyle/>
            <a:p>
              <a:endParaRPr/>
            </a:p>
          </p:txBody>
        </p:sp>
        <p:pic>
          <p:nvPicPr>
            <p:cNvPr id="6" name="object 6"/>
            <p:cNvPicPr/>
            <p:nvPr/>
          </p:nvPicPr>
          <p:blipFill>
            <a:blip r:embed="rId2"/>
            <a:stretch>
              <a:fillRect/>
            </a:stretch>
          </p:blipFill>
          <p:spPr>
            <a:xfrm>
              <a:off x="2860994" y="3140214"/>
              <a:ext cx="7197405" cy="4632185"/>
            </a:xfrm>
            <a:prstGeom prst="rect">
              <a:avLst/>
            </a:prstGeom>
          </p:spPr>
        </p:pic>
        <p:sp>
          <p:nvSpPr>
            <p:cNvPr id="7" name="object 7"/>
            <p:cNvSpPr/>
            <p:nvPr/>
          </p:nvSpPr>
          <p:spPr>
            <a:xfrm>
              <a:off x="1133783" y="3101108"/>
              <a:ext cx="26000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noAutofit/>
          </a:bodyPr>
          <a:lstStyle/>
          <a:p>
            <a:pPr marL="12700" marR="5080" rtl="0">
              <a:lnSpc>
                <a:spcPts val="6000"/>
              </a:lnSpc>
              <a:spcBef>
                <a:spcPts val="1300"/>
              </a:spcBef>
            </a:pPr>
            <a:r>
              <a:rPr lang="fr" sz="6000" b="0" i="0" u="none" strike="noStrike" spc="375" dirty="0">
                <a:solidFill>
                  <a:srgbClr val="1D1D1B"/>
                </a:solidFill>
                <a:highlight>
                  <a:srgbClr val="000000">
                    <a:alpha val="0"/>
                  </a:srgbClr>
                </a:highlight>
                <a:latin typeface="Trebuchet MS"/>
                <a:cs typeface="Trebuchet MS"/>
              </a:rPr>
              <a:t>Exercice d'auto-évaluation</a:t>
            </a:r>
            <a:endParaRPr sz="6000" dirty="0">
              <a:latin typeface="Trebuchet MS"/>
              <a:cs typeface="Trebuchet MS"/>
            </a:endParaRPr>
          </a:p>
        </p:txBody>
      </p:sp>
      <p:sp>
        <p:nvSpPr>
          <p:cNvPr id="9" name="object 9"/>
          <p:cNvSpPr txBox="1"/>
          <p:nvPr/>
        </p:nvSpPr>
        <p:spPr>
          <a:xfrm>
            <a:off x="1121092" y="3155605"/>
            <a:ext cx="4098925" cy="1682512"/>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a:solidFill>
                  <a:srgbClr val="EEEDF3"/>
                </a:solidFill>
                <a:highlight>
                  <a:srgbClr val="000000">
                    <a:alpha val="0"/>
                  </a:srgbClr>
                </a:highlight>
                <a:latin typeface="Trebuchet MS"/>
                <a:cs typeface="Trebuchet MS"/>
              </a:rPr>
              <a:t>pour le MODULE 5</a:t>
            </a:r>
            <a:endParaRPr sz="2100">
              <a:latin typeface="Trebuchet MS"/>
              <a:cs typeface="Trebuchet MS"/>
            </a:endParaRPr>
          </a:p>
          <a:p>
            <a:pPr marL="12700" marR="5080" rtl="0">
              <a:lnSpc>
                <a:spcPts val="2100"/>
              </a:lnSpc>
              <a:spcBef>
                <a:spcPts val="2100"/>
              </a:spcBef>
            </a:pPr>
            <a:r>
              <a:rPr lang="fr" sz="2100" b="1" i="1" u="none" strike="noStrike" spc="-45">
                <a:solidFill>
                  <a:srgbClr val="1D1D1B"/>
                </a:solidFill>
                <a:highlight>
                  <a:srgbClr val="C0C0C0"/>
                </a:highlight>
                <a:latin typeface="Trebuchet MS"/>
              </a:rPr>
              <a:t>Commercialiser votre idée avec peu de moyens : développement de la marque, bouche à oreille, médias sociaux et marketing de la réputation.</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7019111" y="5866447"/>
              <a:ext cx="1503172" cy="1424305"/>
            </a:xfrm>
            <a:prstGeom prst="rect">
              <a:avLst/>
            </a:prstGeom>
          </p:spPr>
        </p:pic>
        <p:pic>
          <p:nvPicPr>
            <p:cNvPr id="5" name="object 5"/>
            <p:cNvPicPr/>
            <p:nvPr/>
          </p:nvPicPr>
          <p:blipFill>
            <a:blip r:embed="rId3"/>
            <a:stretch>
              <a:fillRect/>
            </a:stretch>
          </p:blipFill>
          <p:spPr>
            <a:xfrm>
              <a:off x="5785983" y="1130317"/>
              <a:ext cx="3983688" cy="5063960"/>
            </a:xfrm>
            <a:prstGeom prst="rect">
              <a:avLst/>
            </a:prstGeom>
          </p:spPr>
        </p:pic>
        <p:pic>
          <p:nvPicPr>
            <p:cNvPr id="6" name="object 6"/>
            <p:cNvPicPr/>
            <p:nvPr/>
          </p:nvPicPr>
          <p:blipFill>
            <a:blip r:embed="rId4"/>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noAutofit/>
            </a:bodyPr>
            <a:lstStyle/>
            <a:p>
              <a:endParaRPr/>
            </a:p>
          </p:txBody>
        </p:sp>
        <p:pic>
          <p:nvPicPr>
            <p:cNvPr id="8" name="object 8"/>
            <p:cNvPicPr/>
            <p:nvPr/>
          </p:nvPicPr>
          <p:blipFill>
            <a:blip r:embed="rId5"/>
            <a:stretch>
              <a:fillRect/>
            </a:stretch>
          </p:blipFill>
          <p:spPr>
            <a:xfrm>
              <a:off x="7750010" y="1784908"/>
              <a:ext cx="926795" cy="926261"/>
            </a:xfrm>
            <a:prstGeom prst="rect">
              <a:avLst/>
            </a:prstGeom>
          </p:spPr>
        </p:pic>
        <p:pic>
          <p:nvPicPr>
            <p:cNvPr id="9" name="object 9"/>
            <p:cNvPicPr/>
            <p:nvPr/>
          </p:nvPicPr>
          <p:blipFill>
            <a:blip r:embed="rId6"/>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noAutofit/>
            </a:bodyPr>
            <a:lstStyle/>
            <a:p>
              <a:endParaRPr/>
            </a:p>
          </p:txBody>
        </p:sp>
        <p:pic>
          <p:nvPicPr>
            <p:cNvPr id="11" name="object 11"/>
            <p:cNvPicPr/>
            <p:nvPr/>
          </p:nvPicPr>
          <p:blipFill>
            <a:blip r:embed="rId7"/>
            <a:stretch>
              <a:fillRect/>
            </a:stretch>
          </p:blipFill>
          <p:spPr>
            <a:xfrm>
              <a:off x="9217787" y="2696718"/>
              <a:ext cx="485660" cy="715777"/>
            </a:xfrm>
            <a:prstGeom prst="rect">
              <a:avLst/>
            </a:prstGeom>
          </p:spPr>
        </p:pic>
        <p:pic>
          <p:nvPicPr>
            <p:cNvPr id="12" name="object 12"/>
            <p:cNvPicPr/>
            <p:nvPr/>
          </p:nvPicPr>
          <p:blipFill>
            <a:blip r:embed="rId8"/>
            <a:stretch>
              <a:fillRect/>
            </a:stretch>
          </p:blipFill>
          <p:spPr>
            <a:xfrm>
              <a:off x="8735466" y="2453169"/>
              <a:ext cx="715187" cy="1284505"/>
            </a:xfrm>
            <a:prstGeom prst="rect">
              <a:avLst/>
            </a:prstGeom>
          </p:spPr>
        </p:pic>
        <p:pic>
          <p:nvPicPr>
            <p:cNvPr id="13" name="object 13"/>
            <p:cNvPicPr/>
            <p:nvPr/>
          </p:nvPicPr>
          <p:blipFill>
            <a:blip r:embed="rId9"/>
            <a:stretch>
              <a:fillRect/>
            </a:stretch>
          </p:blipFill>
          <p:spPr>
            <a:xfrm>
              <a:off x="9097954" y="3679469"/>
              <a:ext cx="554769" cy="852190"/>
            </a:xfrm>
            <a:prstGeom prst="rect">
              <a:avLst/>
            </a:prstGeom>
          </p:spPr>
        </p:pic>
        <p:pic>
          <p:nvPicPr>
            <p:cNvPr id="14" name="object 14"/>
            <p:cNvPicPr/>
            <p:nvPr/>
          </p:nvPicPr>
          <p:blipFill>
            <a:blip r:embed="rId10"/>
            <a:stretch>
              <a:fillRect/>
            </a:stretch>
          </p:blipFill>
          <p:spPr>
            <a:xfrm>
              <a:off x="9143859" y="4445330"/>
              <a:ext cx="255554" cy="3327070"/>
            </a:xfrm>
            <a:prstGeom prst="rect">
              <a:avLst/>
            </a:prstGeom>
          </p:spPr>
        </p:pic>
        <p:pic>
          <p:nvPicPr>
            <p:cNvPr id="15" name="object 15"/>
            <p:cNvPicPr/>
            <p:nvPr/>
          </p:nvPicPr>
          <p:blipFill>
            <a:blip r:embed="rId11"/>
            <a:stretch>
              <a:fillRect/>
            </a:stretch>
          </p:blipFill>
          <p:spPr>
            <a:xfrm>
              <a:off x="9511638" y="4449927"/>
              <a:ext cx="546761" cy="3322472"/>
            </a:xfrm>
            <a:prstGeom prst="rect">
              <a:avLst/>
            </a:prstGeom>
          </p:spPr>
        </p:pic>
        <p:pic>
          <p:nvPicPr>
            <p:cNvPr id="16" name="object 16"/>
            <p:cNvPicPr/>
            <p:nvPr/>
          </p:nvPicPr>
          <p:blipFill>
            <a:blip r:embed="rId12"/>
            <a:stretch>
              <a:fillRect/>
            </a:stretch>
          </p:blipFill>
          <p:spPr>
            <a:xfrm>
              <a:off x="9080406" y="2584221"/>
              <a:ext cx="311496" cy="349907"/>
            </a:xfrm>
            <a:prstGeom prst="rect">
              <a:avLst/>
            </a:prstGeom>
          </p:spPr>
        </p:pic>
        <p:pic>
          <p:nvPicPr>
            <p:cNvPr id="17" name="object 17"/>
            <p:cNvPicPr/>
            <p:nvPr/>
          </p:nvPicPr>
          <p:blipFill>
            <a:blip r:embed="rId13"/>
            <a:stretch>
              <a:fillRect/>
            </a:stretch>
          </p:blipFill>
          <p:spPr>
            <a:xfrm>
              <a:off x="9266542" y="2793949"/>
              <a:ext cx="66374" cy="82956"/>
            </a:xfrm>
            <a:prstGeom prst="rect">
              <a:avLst/>
            </a:prstGeom>
          </p:spPr>
        </p:pic>
        <p:pic>
          <p:nvPicPr>
            <p:cNvPr id="18" name="object 18"/>
            <p:cNvPicPr/>
            <p:nvPr/>
          </p:nvPicPr>
          <p:blipFill>
            <a:blip r:embed="rId14"/>
            <a:stretch>
              <a:fillRect/>
            </a:stretch>
          </p:blipFill>
          <p:spPr>
            <a:xfrm>
              <a:off x="8665486" y="2344267"/>
              <a:ext cx="137632" cy="201950"/>
            </a:xfrm>
            <a:prstGeom prst="rect">
              <a:avLst/>
            </a:prstGeom>
          </p:spPr>
        </p:pic>
        <p:pic>
          <p:nvPicPr>
            <p:cNvPr id="19" name="object 19"/>
            <p:cNvPicPr/>
            <p:nvPr/>
          </p:nvPicPr>
          <p:blipFill>
            <a:blip r:embed="rId15"/>
            <a:stretch>
              <a:fillRect/>
            </a:stretch>
          </p:blipFill>
          <p:spPr>
            <a:xfrm>
              <a:off x="8600008" y="3088830"/>
              <a:ext cx="884084" cy="443672"/>
            </a:xfrm>
            <a:prstGeom prst="rect">
              <a:avLst/>
            </a:prstGeom>
          </p:spPr>
        </p:pic>
        <p:pic>
          <p:nvPicPr>
            <p:cNvPr id="20" name="object 20"/>
            <p:cNvPicPr/>
            <p:nvPr/>
          </p:nvPicPr>
          <p:blipFill>
            <a:blip r:embed="rId16"/>
            <a:stretch>
              <a:fillRect/>
            </a:stretch>
          </p:blipFill>
          <p:spPr>
            <a:xfrm>
              <a:off x="9104324" y="5355412"/>
              <a:ext cx="954075" cy="1670634"/>
            </a:xfrm>
            <a:prstGeom prst="rect">
              <a:avLst/>
            </a:prstGeom>
          </p:spPr>
        </p:pic>
        <p:pic>
          <p:nvPicPr>
            <p:cNvPr id="21" name="object 21"/>
            <p:cNvPicPr/>
            <p:nvPr/>
          </p:nvPicPr>
          <p:blipFill>
            <a:blip r:embed="rId17"/>
            <a:stretch>
              <a:fillRect/>
            </a:stretch>
          </p:blipFill>
          <p:spPr>
            <a:xfrm>
              <a:off x="6375234" y="4890617"/>
              <a:ext cx="47231" cy="2881782"/>
            </a:xfrm>
            <a:prstGeom prst="rect">
              <a:avLst/>
            </a:prstGeom>
          </p:spPr>
        </p:pic>
        <p:pic>
          <p:nvPicPr>
            <p:cNvPr id="22" name="object 22"/>
            <p:cNvPicPr/>
            <p:nvPr/>
          </p:nvPicPr>
          <p:blipFill>
            <a:blip r:embed="rId18"/>
            <a:stretch>
              <a:fillRect/>
            </a:stretch>
          </p:blipFill>
          <p:spPr>
            <a:xfrm>
              <a:off x="4399051" y="4890617"/>
              <a:ext cx="1542389" cy="2881782"/>
            </a:xfrm>
            <a:prstGeom prst="rect">
              <a:avLst/>
            </a:prstGeom>
          </p:spPr>
        </p:pic>
        <p:pic>
          <p:nvPicPr>
            <p:cNvPr id="23" name="object 23"/>
            <p:cNvPicPr/>
            <p:nvPr/>
          </p:nvPicPr>
          <p:blipFill>
            <a:blip r:embed="rId19"/>
            <a:stretch>
              <a:fillRect/>
            </a:stretch>
          </p:blipFill>
          <p:spPr>
            <a:xfrm>
              <a:off x="4862804" y="4879416"/>
              <a:ext cx="1556698" cy="2892983"/>
            </a:xfrm>
            <a:prstGeom prst="rect">
              <a:avLst/>
            </a:prstGeom>
          </p:spPr>
        </p:pic>
        <p:pic>
          <p:nvPicPr>
            <p:cNvPr id="24" name="object 24"/>
            <p:cNvPicPr/>
            <p:nvPr/>
          </p:nvPicPr>
          <p:blipFill>
            <a:blip r:embed="rId20"/>
            <a:stretch>
              <a:fillRect/>
            </a:stretch>
          </p:blipFill>
          <p:spPr>
            <a:xfrm>
              <a:off x="5445953" y="5881598"/>
              <a:ext cx="254286" cy="277825"/>
            </a:xfrm>
            <a:prstGeom prst="rect">
              <a:avLst/>
            </a:prstGeom>
          </p:spPr>
        </p:pic>
        <p:pic>
          <p:nvPicPr>
            <p:cNvPr id="25" name="object 25"/>
            <p:cNvPicPr/>
            <p:nvPr/>
          </p:nvPicPr>
          <p:blipFill>
            <a:blip r:embed="rId21"/>
            <a:stretch>
              <a:fillRect/>
            </a:stretch>
          </p:blipFill>
          <p:spPr>
            <a:xfrm>
              <a:off x="5091429" y="4501489"/>
              <a:ext cx="1118108" cy="1874736"/>
            </a:xfrm>
            <a:prstGeom prst="rect">
              <a:avLst/>
            </a:prstGeom>
          </p:spPr>
        </p:pic>
        <p:pic>
          <p:nvPicPr>
            <p:cNvPr id="26" name="object 26"/>
            <p:cNvPicPr/>
            <p:nvPr/>
          </p:nvPicPr>
          <p:blipFill>
            <a:blip r:embed="rId22"/>
            <a:stretch>
              <a:fillRect/>
            </a:stretch>
          </p:blipFill>
          <p:spPr>
            <a:xfrm>
              <a:off x="6543344" y="3966959"/>
              <a:ext cx="376313" cy="131711"/>
            </a:xfrm>
            <a:prstGeom prst="rect">
              <a:avLst/>
            </a:prstGeom>
          </p:spPr>
        </p:pic>
        <p:pic>
          <p:nvPicPr>
            <p:cNvPr id="27" name="object 27"/>
            <p:cNvPicPr/>
            <p:nvPr/>
          </p:nvPicPr>
          <p:blipFill>
            <a:blip r:embed="rId23"/>
            <a:stretch>
              <a:fillRect/>
            </a:stretch>
          </p:blipFill>
          <p:spPr>
            <a:xfrm>
              <a:off x="5580626" y="3757714"/>
              <a:ext cx="365098" cy="542036"/>
            </a:xfrm>
            <a:prstGeom prst="rect">
              <a:avLst/>
            </a:prstGeom>
          </p:spPr>
        </p:pic>
        <p:pic>
          <p:nvPicPr>
            <p:cNvPr id="28" name="object 28"/>
            <p:cNvPicPr/>
            <p:nvPr/>
          </p:nvPicPr>
          <p:blipFill>
            <a:blip r:embed="rId24"/>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2" y="1746200"/>
            <a:ext cx="3983687" cy="751488"/>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50" dirty="0">
                <a:solidFill>
                  <a:srgbClr val="1D1D1B"/>
                </a:solidFill>
                <a:highlight>
                  <a:srgbClr val="000000">
                    <a:alpha val="0"/>
                  </a:srgbClr>
                </a:highlight>
                <a:latin typeface="Trebuchet MS"/>
                <a:cs typeface="Trebuchet MS"/>
              </a:rPr>
              <a:t>Outil d'auto-évaluation </a:t>
            </a:r>
            <a:r>
              <a:rPr lang="fr" sz="2400" b="0" i="0" u="none" strike="noStrike" spc="-60" dirty="0">
                <a:solidFill>
                  <a:srgbClr val="020304"/>
                </a:solidFill>
                <a:highlight>
                  <a:srgbClr val="000000">
                    <a:alpha val="0"/>
                  </a:srgbClr>
                </a:highlight>
                <a:latin typeface="Trebuchet MS"/>
                <a:cs typeface="Trebuchet MS"/>
              </a:rPr>
              <a:t>pour </a:t>
            </a:r>
            <a:r>
              <a:rPr lang="fr" sz="2400" b="0" i="0" u="none" strike="noStrike" spc="150" dirty="0">
                <a:solidFill>
                  <a:srgbClr val="1D1D1B"/>
                </a:solidFill>
                <a:highlight>
                  <a:srgbClr val="000000">
                    <a:alpha val="0"/>
                  </a:srgbClr>
                </a:highlight>
                <a:latin typeface="Trebuchet MS"/>
                <a:cs typeface="Trebuchet MS"/>
              </a:rPr>
              <a:t>les </a:t>
            </a:r>
            <a:r>
              <a:rPr lang="fr" sz="2400" b="0" i="0" u="none" strike="noStrike" spc="-90" dirty="0">
                <a:solidFill>
                  <a:srgbClr val="020304"/>
                </a:solidFill>
                <a:highlight>
                  <a:srgbClr val="000000">
                    <a:alpha val="0"/>
                  </a:srgbClr>
                </a:highlight>
                <a:latin typeface="Trebuchet MS"/>
                <a:cs typeface="Trebuchet MS"/>
              </a:rPr>
              <a:t>entrepreneurs</a:t>
            </a:r>
            <a:endParaRPr sz="2400" dirty="0">
              <a:latin typeface="Trebuchet MS"/>
              <a:cs typeface="Trebuchet MS"/>
            </a:endParaRPr>
          </a:p>
        </p:txBody>
      </p:sp>
      <p:sp>
        <p:nvSpPr>
          <p:cNvPr id="30" name="object 30"/>
          <p:cNvSpPr txBox="1"/>
          <p:nvPr/>
        </p:nvSpPr>
        <p:spPr>
          <a:xfrm>
            <a:off x="1232382" y="3102557"/>
            <a:ext cx="4047873" cy="2798202"/>
          </a:xfrm>
          <a:prstGeom prst="rect">
            <a:avLst/>
          </a:prstGeom>
        </p:spPr>
        <p:txBody>
          <a:bodyPr vert="horz" wrap="square" lIns="0" tIns="12700" rIns="0" bIns="0" rtlCol="0">
            <a:noAutofit/>
          </a:bodyPr>
          <a:lstStyle/>
          <a:p>
            <a:pPr marL="12700" marR="3048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Vous trouverez ici une </a:t>
            </a:r>
            <a:r>
              <a:rPr lang="fr" sz="1800" b="0" i="0" u="none" strike="noStrike" spc="-60">
                <a:solidFill>
                  <a:srgbClr val="1D1D1B"/>
                </a:solidFill>
                <a:highlight>
                  <a:srgbClr val="000000">
                    <a:alpha val="0"/>
                  </a:srgbClr>
                </a:highlight>
                <a:latin typeface="Trebuchet MS"/>
                <a:cs typeface="Trebuchet MS"/>
                <a:hlinkClick r:id="rId25"/>
              </a:rPr>
              <a:t>évaluation </a:t>
            </a:r>
            <a:r>
              <a:rPr lang="fr" sz="1800" b="0" i="0" u="none" strike="noStrike" spc="-70">
                <a:solidFill>
                  <a:srgbClr val="1D1D1B"/>
                </a:solidFill>
                <a:highlight>
                  <a:srgbClr val="000000">
                    <a:alpha val="0"/>
                  </a:srgbClr>
                </a:highlight>
                <a:latin typeface="Trebuchet MS"/>
                <a:cs typeface="Trebuchet MS"/>
              </a:rPr>
              <a:t>de l'esprit </a:t>
            </a:r>
            <a:r>
              <a:rPr lang="fr" sz="1800" b="0" i="0" u="none" strike="noStrike" spc="-20">
                <a:solidFill>
                  <a:srgbClr val="1D1D1B"/>
                </a:solidFill>
                <a:highlight>
                  <a:srgbClr val="000000">
                    <a:alpha val="0"/>
                  </a:srgbClr>
                </a:highlight>
                <a:latin typeface="Trebuchet MS"/>
                <a:cs typeface="Trebuchet MS"/>
                <a:hlinkClick r:id="rId25"/>
              </a:rPr>
              <a:t>d'entreprise </a:t>
            </a:r>
            <a:r>
              <a:rPr lang="fr" sz="1800" b="0" i="0" u="none" strike="noStrike" spc="-35">
                <a:solidFill>
                  <a:srgbClr val="1D1D1B"/>
                </a:solidFill>
                <a:highlight>
                  <a:srgbClr val="000000">
                    <a:alpha val="0"/>
                  </a:srgbClr>
                </a:highlight>
                <a:latin typeface="Trebuchet MS"/>
                <a:cs typeface="Trebuchet MS"/>
                <a:hlinkClick r:id="rId25"/>
              </a:rPr>
              <a:t>utilisée</a:t>
            </a:r>
            <a:r>
              <a:rPr lang="fr" sz="1800" b="0" i="0" u="none" strike="noStrike" spc="-70">
                <a:solidFill>
                  <a:srgbClr val="1D1D1B"/>
                </a:solidFill>
                <a:highlight>
                  <a:srgbClr val="000000">
                    <a:alpha val="0"/>
                  </a:srgbClr>
                </a:highlight>
                <a:latin typeface="Trebuchet MS"/>
                <a:cs typeface="Trebuchet MS"/>
              </a:rPr>
              <a:t> dans le cadre d'un autre projet ERASMUS+, qui a été très bien accueillie par les personnes qui ont décidé de se lancer dans le travail indépendant.</a:t>
            </a:r>
            <a:endParaRPr sz="1800">
              <a:latin typeface="Trebuchet MS"/>
              <a:cs typeface="Trebuchet MS"/>
            </a:endParaRPr>
          </a:p>
          <a:p>
            <a:pPr>
              <a:lnSpc>
                <a:spcPct val="100000"/>
              </a:lnSpc>
              <a:spcBef>
                <a:spcPts val="10"/>
              </a:spcBef>
            </a:pPr>
            <a:endParaRPr sz="1850">
              <a:latin typeface="Trebuchet MS"/>
              <a:cs typeface="Trebuchet MS"/>
            </a:endParaRPr>
          </a:p>
          <a:p>
            <a:pPr marL="12700" marR="331470" rtl="0">
              <a:lnSpc>
                <a:spcPct val="100000"/>
              </a:lnSpc>
            </a:pPr>
            <a:r>
              <a:rPr lang="fr" sz="1800" b="0" i="0" u="none" strike="noStrike" spc="-80">
                <a:solidFill>
                  <a:srgbClr val="1D1D1B"/>
                </a:solidFill>
                <a:highlight>
                  <a:srgbClr val="000000">
                    <a:alpha val="0"/>
                  </a:srgbClr>
                </a:highlight>
                <a:latin typeface="Trebuchet MS"/>
                <a:cs typeface="Trebuchet MS"/>
              </a:rPr>
              <a:t>Vous pouvez essayer de le remplir et partager les résultats en classe.</a:t>
            </a:r>
            <a:endParaRPr lang="pt-PT" sz="1850" spc="-55">
              <a:solidFill>
                <a:srgbClr val="1D1D1B"/>
              </a:solidFill>
              <a:latin typeface="Trebuchet MS"/>
              <a:cs typeface="Trebuchet MS"/>
            </a:endParaRPr>
          </a:p>
          <a:p>
            <a:pPr marL="12700" marR="331470">
              <a:lnSpc>
                <a:spcPct val="100000"/>
              </a:lnSpc>
            </a:pPr>
            <a:endParaRPr lang="pt-PT" sz="1850" spc="-55">
              <a:solidFill>
                <a:srgbClr val="1D1D1B"/>
              </a:solidFill>
              <a:latin typeface="Trebuchet MS"/>
              <a:cs typeface="Trebuchet MS"/>
            </a:endParaRPr>
          </a:p>
          <a:p>
            <a:pPr marL="12700" marR="331470">
              <a:lnSpc>
                <a:spcPct val="100000"/>
              </a:lnSpc>
            </a:pPr>
            <a:endParaRPr lang="pt-PT" sz="180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32" name="object 32"/>
          <p:cNvSpPr txBox="1"/>
          <p:nvPr/>
        </p:nvSpPr>
        <p:spPr>
          <a:xfrm>
            <a:off x="1486382" y="1167686"/>
            <a:ext cx="1843307" cy="3959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Auto-évaluation</a:t>
            </a:r>
            <a:endParaRPr sz="1800" dirty="0">
              <a:latin typeface="Trebuchet MS"/>
              <a:cs typeface="Trebuchet MS"/>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8217" y="2772697"/>
            <a:ext cx="3158783" cy="3043554"/>
          </a:xfrm>
          <a:prstGeom prst="rect">
            <a:avLst/>
          </a:prstGeom>
        </p:spPr>
        <p:txBody>
          <a:bodyPr vert="horz" wrap="square" lIns="0" tIns="12700" rIns="0" bIns="0" rtlCol="0">
            <a:noAutofit/>
          </a:bodyPr>
          <a:lstStyle/>
          <a:p>
            <a:pPr marL="49530" marR="5080" algn="ctr" rtl="0">
              <a:lnSpc>
                <a:spcPct val="100000"/>
              </a:lnSpc>
              <a:spcBef>
                <a:spcPts val="100"/>
              </a:spcBef>
            </a:pPr>
            <a:r>
              <a:rPr lang="fr" sz="6600" b="1" i="0" u="none" strike="noStrike" spc="370" dirty="0">
                <a:highlight>
                  <a:srgbClr val="000000">
                    <a:alpha val="0"/>
                  </a:srgbClr>
                </a:highlight>
                <a:latin typeface="Arial"/>
              </a:rPr>
              <a:t>Merci !</a:t>
            </a:r>
          </a:p>
          <a:p>
            <a:pPr marL="36830" algn="ctr" rtl="0">
              <a:lnSpc>
                <a:spcPct val="100000"/>
              </a:lnSpc>
            </a:pPr>
            <a:r>
              <a:rPr lang="fr" sz="6600" b="1" i="0" u="none" strike="noStrike" spc="130" dirty="0">
                <a:highlight>
                  <a:srgbClr val="000000">
                    <a:alpha val="0"/>
                  </a:srgbClr>
                </a:highlight>
                <a:latin typeface="Arial"/>
              </a:rPr>
              <a:t>:)</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noAutofit/>
          </a:bodyPr>
          <a:lstStyle/>
          <a:p>
            <a:pPr marR="5080" algn="r" rtl="0">
              <a:lnSpc>
                <a:spcPct val="100000"/>
              </a:lnSpc>
              <a:spcBef>
                <a:spcPts val="100"/>
              </a:spcBef>
            </a:pPr>
            <a:r>
              <a:rPr lang="fr" sz="1800" b="0" i="0" u="none" strike="noStrike" spc="-85">
                <a:solidFill>
                  <a:srgbClr val="1D1D1B"/>
                </a:solidFill>
                <a:highlight>
                  <a:srgbClr val="000000">
                    <a:alpha val="0"/>
                  </a:srgbClr>
                </a:highlight>
                <a:latin typeface="Trebuchet MS"/>
                <a:cs typeface="Trebuchet MS"/>
                <a:hlinkClick r:id="rId2"/>
              </a:rPr>
              <a:t>https://www</a:t>
            </a:r>
            <a:r>
              <a:rPr lang="fr" sz="1800" b="0" i="0" u="none" strike="noStrike" spc="-85">
                <a:solidFill>
                  <a:srgbClr val="1D1D1B"/>
                </a:solidFill>
                <a:highlight>
                  <a:srgbClr val="000000">
                    <a:alpha val="0"/>
                  </a:srgbClr>
                </a:highlight>
                <a:latin typeface="Trebuchet MS"/>
                <a:cs typeface="Trebuchet MS"/>
              </a:rPr>
              <a:t>.str</a:t>
            </a:r>
            <a:r>
              <a:rPr lang="fr" sz="1800" b="0" i="0" u="none" strike="noStrike" spc="-85">
                <a:solidFill>
                  <a:srgbClr val="1D1D1B"/>
                </a:solidFill>
                <a:highlight>
                  <a:srgbClr val="000000">
                    <a:alpha val="0"/>
                  </a:srgbClr>
                </a:highlight>
                <a:latin typeface="Trebuchet MS"/>
                <a:cs typeface="Trebuchet MS"/>
                <a:hlinkClick r:id="rId2"/>
              </a:rPr>
              <a:t>eet-cultur</a:t>
            </a:r>
            <a:r>
              <a:rPr lang="fr" sz="1800" b="0" i="0" u="none" strike="noStrike" spc="-85">
                <a:solidFill>
                  <a:srgbClr val="1D1D1B"/>
                </a:solidFill>
                <a:highlight>
                  <a:srgbClr val="000000">
                    <a:alpha val="0"/>
                  </a:srgbClr>
                </a:highlight>
                <a:latin typeface="Trebuchet MS"/>
                <a:cs typeface="Trebuchet MS"/>
              </a:rPr>
              <a:t>e.eu</a:t>
            </a:r>
            <a:endParaRPr sz="1800">
              <a:latin typeface="Trebuchet MS"/>
              <a:cs typeface="Trebuchet MS"/>
            </a:endParaRPr>
          </a:p>
          <a:p>
            <a:pPr marR="5080" algn="r" rtl="0">
              <a:lnSpc>
                <a:spcPct val="100000"/>
              </a:lnSpc>
              <a:spcBef>
                <a:spcPts val="1440"/>
              </a:spcBef>
            </a:pPr>
            <a:r>
              <a:rPr lang="fr" sz="1800" b="0" i="0" u="none" strike="noStrike" spc="-55">
                <a:solidFill>
                  <a:srgbClr val="1D1D1B"/>
                </a:solidFill>
                <a:highlight>
                  <a:srgbClr val="000000">
                    <a:alpha val="0"/>
                  </a:srgbClr>
                </a:highlight>
                <a:latin typeface="Trebuchet MS"/>
                <a:cs typeface="Trebuchet MS"/>
                <a:hlinkClick r:id="rId3"/>
              </a:rPr>
              <a:t>www.facebook.com/streetcultureforregions</a:t>
            </a:r>
            <a:endParaRPr sz="1800">
              <a:latin typeface="Trebuchet MS"/>
              <a:cs typeface="Trebuchet MS"/>
            </a:endParaRPr>
          </a:p>
          <a:p>
            <a:pPr marR="5080" algn="r" rtl="0">
              <a:lnSpc>
                <a:spcPct val="100000"/>
              </a:lnSpc>
              <a:spcBef>
                <a:spcPts val="1440"/>
              </a:spcBef>
            </a:pPr>
            <a:r>
              <a:rPr lang="fr" sz="1800" b="0" i="0" u="none" strike="noStrike" spc="-55">
                <a:solidFill>
                  <a:srgbClr val="1D1D1B"/>
                </a:solidFill>
                <a:highlight>
                  <a:srgbClr val="000000">
                    <a:alpha val="0"/>
                  </a:srgbClr>
                </a:highlight>
                <a:latin typeface="Trebuchet MS"/>
                <a:cs typeface="Trebuchet MS"/>
              </a:rPr>
              <a:t>@streetcultureforregions</a:t>
            </a:r>
            <a:endParaRPr sz="18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noAutofit/>
          </a:bodyPr>
          <a:lstStyle/>
          <a:p>
            <a:endParaRPr/>
          </a:p>
        </p:txBody>
      </p:sp>
      <p:sp>
        <p:nvSpPr>
          <p:cNvPr id="11" name="object 11"/>
          <p:cNvSpPr/>
          <p:nvPr/>
        </p:nvSpPr>
        <p:spPr>
          <a:xfrm>
            <a:off x="1187799" y="3136935"/>
            <a:ext cx="246379" cy="316865"/>
          </a:xfrm>
          <a:custGeom>
            <a:avLst/>
            <a:gdLst/>
            <a:ahLst/>
            <a:cxnLst/>
            <a:rect l="l" t="t" r="r" b="b"/>
            <a:pathLst>
              <a:path w="246379"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79"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79" h="316864">
                <a:moveTo>
                  <a:pt x="37528" y="180022"/>
                </a:moveTo>
                <a:lnTo>
                  <a:pt x="32131" y="188175"/>
                </a:lnTo>
                <a:lnTo>
                  <a:pt x="37528" y="188175"/>
                </a:lnTo>
                <a:lnTo>
                  <a:pt x="37528" y="180022"/>
                </a:lnTo>
                <a:close/>
              </a:path>
              <a:path w="246379" h="316864">
                <a:moveTo>
                  <a:pt x="166928" y="164642"/>
                </a:moveTo>
                <a:lnTo>
                  <a:pt x="176872" y="171881"/>
                </a:lnTo>
                <a:lnTo>
                  <a:pt x="181641" y="169761"/>
                </a:lnTo>
                <a:lnTo>
                  <a:pt x="181503" y="169687"/>
                </a:lnTo>
                <a:lnTo>
                  <a:pt x="174407" y="166814"/>
                </a:lnTo>
                <a:lnTo>
                  <a:pt x="166928" y="164642"/>
                </a:lnTo>
                <a:close/>
              </a:path>
              <a:path w="246379" h="316864">
                <a:moveTo>
                  <a:pt x="181641" y="169761"/>
                </a:moveTo>
                <a:lnTo>
                  <a:pt x="176872" y="171881"/>
                </a:lnTo>
                <a:lnTo>
                  <a:pt x="185621" y="171881"/>
                </a:lnTo>
                <a:lnTo>
                  <a:pt x="181641" y="169761"/>
                </a:lnTo>
                <a:close/>
              </a:path>
              <a:path w="246379" h="316864">
                <a:moveTo>
                  <a:pt x="191365" y="164642"/>
                </a:moveTo>
                <a:lnTo>
                  <a:pt x="166928" y="164642"/>
                </a:lnTo>
                <a:lnTo>
                  <a:pt x="174407" y="166814"/>
                </a:lnTo>
                <a:lnTo>
                  <a:pt x="181503" y="169687"/>
                </a:lnTo>
                <a:lnTo>
                  <a:pt x="181641" y="169761"/>
                </a:lnTo>
                <a:lnTo>
                  <a:pt x="184790" y="168361"/>
                </a:lnTo>
                <a:lnTo>
                  <a:pt x="191365" y="164642"/>
                </a:lnTo>
                <a:close/>
              </a:path>
              <a:path w="246379" h="316864">
                <a:moveTo>
                  <a:pt x="37528" y="155600"/>
                </a:moveTo>
                <a:lnTo>
                  <a:pt x="32131" y="155600"/>
                </a:lnTo>
                <a:lnTo>
                  <a:pt x="37528" y="163728"/>
                </a:lnTo>
                <a:lnTo>
                  <a:pt x="37528" y="155600"/>
                </a:lnTo>
                <a:close/>
              </a:path>
              <a:path w="246379"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79" h="316864">
                <a:moveTo>
                  <a:pt x="37528" y="26238"/>
                </a:moveTo>
                <a:lnTo>
                  <a:pt x="33947" y="34823"/>
                </a:lnTo>
                <a:lnTo>
                  <a:pt x="37528" y="34823"/>
                </a:lnTo>
                <a:lnTo>
                  <a:pt x="37528" y="26238"/>
                </a:lnTo>
                <a:close/>
              </a:path>
            </a:pathLst>
          </a:custGeom>
          <a:solidFill>
            <a:srgbClr val="2A5D66"/>
          </a:solidFill>
        </p:spPr>
        <p:txBody>
          <a:bodyPr wrap="square" lIns="0" tIns="0" rIns="0" bIns="0" rtlCol="0">
            <a:noAutofit/>
          </a:bodyPr>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noAutofit/>
          </a:bodyPr>
          <a:lstStyle/>
          <a:p>
            <a:endParaRPr/>
          </a:p>
        </p:txBody>
      </p:sp>
      <p:sp>
        <p:nvSpPr>
          <p:cNvPr id="13" name="object 13"/>
          <p:cNvSpPr/>
          <p:nvPr/>
        </p:nvSpPr>
        <p:spPr>
          <a:xfrm>
            <a:off x="1751393" y="3136937"/>
            <a:ext cx="480059" cy="316865"/>
          </a:xfrm>
          <a:custGeom>
            <a:avLst/>
            <a:gdLst/>
            <a:ahLst/>
            <a:cxnLst/>
            <a:rect l="l" t="t" r="r" b="b"/>
            <a:pathLst>
              <a:path w="480059"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59"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noAutofit/>
          </a:bodyPr>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noAutofit/>
          </a:bodyPr>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noAutofit/>
          </a:bodyPr>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noAutofit/>
          </a:bodyPr>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noAutofit/>
          </a:bodyPr>
          <a:lstStyle/>
          <a:p>
            <a:endParaRPr/>
          </a:p>
        </p:txBody>
      </p:sp>
      <p:sp>
        <p:nvSpPr>
          <p:cNvPr id="18" name="object 18"/>
          <p:cNvSpPr/>
          <p:nvPr/>
        </p:nvSpPr>
        <p:spPr>
          <a:xfrm>
            <a:off x="3833079" y="3136935"/>
            <a:ext cx="246379" cy="316865"/>
          </a:xfrm>
          <a:custGeom>
            <a:avLst/>
            <a:gdLst/>
            <a:ahLst/>
            <a:cxnLst/>
            <a:rect l="l" t="t" r="r" b="b"/>
            <a:pathLst>
              <a:path w="246378"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8"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8" h="316864">
                <a:moveTo>
                  <a:pt x="37566" y="180022"/>
                </a:moveTo>
                <a:lnTo>
                  <a:pt x="32130" y="188175"/>
                </a:lnTo>
                <a:lnTo>
                  <a:pt x="37566" y="188175"/>
                </a:lnTo>
                <a:lnTo>
                  <a:pt x="37566" y="180022"/>
                </a:lnTo>
                <a:close/>
              </a:path>
              <a:path w="246378" h="316864">
                <a:moveTo>
                  <a:pt x="166928" y="164642"/>
                </a:moveTo>
                <a:lnTo>
                  <a:pt x="176872" y="171881"/>
                </a:lnTo>
                <a:lnTo>
                  <a:pt x="181646" y="169760"/>
                </a:lnTo>
                <a:lnTo>
                  <a:pt x="181509" y="169687"/>
                </a:lnTo>
                <a:lnTo>
                  <a:pt x="174409" y="166814"/>
                </a:lnTo>
                <a:lnTo>
                  <a:pt x="166928" y="164642"/>
                </a:lnTo>
                <a:close/>
              </a:path>
              <a:path w="246378" h="316864">
                <a:moveTo>
                  <a:pt x="181646" y="169760"/>
                </a:moveTo>
                <a:lnTo>
                  <a:pt x="176872" y="171881"/>
                </a:lnTo>
                <a:lnTo>
                  <a:pt x="185630" y="171881"/>
                </a:lnTo>
                <a:lnTo>
                  <a:pt x="181646" y="169760"/>
                </a:lnTo>
                <a:close/>
              </a:path>
              <a:path w="246378" h="316864">
                <a:moveTo>
                  <a:pt x="191370" y="164642"/>
                </a:moveTo>
                <a:lnTo>
                  <a:pt x="166928" y="164642"/>
                </a:lnTo>
                <a:lnTo>
                  <a:pt x="174409" y="166814"/>
                </a:lnTo>
                <a:lnTo>
                  <a:pt x="181509" y="169687"/>
                </a:lnTo>
                <a:lnTo>
                  <a:pt x="181646" y="169760"/>
                </a:lnTo>
                <a:lnTo>
                  <a:pt x="184795" y="168361"/>
                </a:lnTo>
                <a:lnTo>
                  <a:pt x="191370" y="164642"/>
                </a:lnTo>
                <a:close/>
              </a:path>
              <a:path w="246378" h="316864">
                <a:moveTo>
                  <a:pt x="37566" y="155600"/>
                </a:moveTo>
                <a:lnTo>
                  <a:pt x="32130" y="155600"/>
                </a:lnTo>
                <a:lnTo>
                  <a:pt x="37566" y="163728"/>
                </a:lnTo>
                <a:lnTo>
                  <a:pt x="37566" y="155600"/>
                </a:lnTo>
                <a:close/>
              </a:path>
              <a:path w="246378"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8" h="316864">
                <a:moveTo>
                  <a:pt x="37566" y="26238"/>
                </a:moveTo>
                <a:lnTo>
                  <a:pt x="33947" y="34823"/>
                </a:lnTo>
                <a:lnTo>
                  <a:pt x="37566" y="34823"/>
                </a:lnTo>
                <a:lnTo>
                  <a:pt x="37566" y="26238"/>
                </a:lnTo>
                <a:close/>
              </a:path>
            </a:pathLst>
          </a:custGeom>
          <a:solidFill>
            <a:srgbClr val="2A5D66"/>
          </a:solidFill>
        </p:spPr>
        <p:txBody>
          <a:bodyPr wrap="square" lIns="0" tIns="0" rIns="0" bIns="0" rtlCol="0">
            <a:noAutofit/>
          </a:bodyPr>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noAutofit/>
          </a:bodyPr>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noAutofit/>
          </a:bodyPr>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noAutofit/>
          </a:bodyPr>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noAutofit/>
          </a:bodyPr>
          <a:lstStyle/>
          <a:p>
            <a:endParaRPr/>
          </a:p>
        </p:txBody>
      </p:sp>
      <p:sp>
        <p:nvSpPr>
          <p:cNvPr id="23" name="object 23"/>
          <p:cNvSpPr/>
          <p:nvPr/>
        </p:nvSpPr>
        <p:spPr>
          <a:xfrm>
            <a:off x="1982559" y="3629913"/>
            <a:ext cx="502284" cy="325755"/>
          </a:xfrm>
          <a:custGeom>
            <a:avLst/>
            <a:gdLst/>
            <a:ahLst/>
            <a:cxnLst/>
            <a:rect l="l" t="t" r="r" b="b"/>
            <a:pathLst>
              <a:path w="502284"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4"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noAutofit/>
          </a:bodyPr>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noAutofit/>
          </a:bodyPr>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noAutofit/>
          </a:bodyPr>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noAutofit/>
          </a:bodyPr>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noAutofit/>
          </a:bodyPr>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noAutofit/>
            </a:bodyPr>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noAutofit/>
            </a:bodyPr>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noAutofit/>
            </a:bodyPr>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noAutofit/>
            </a:bodyPr>
            <a:lstStyle/>
            <a:p>
              <a:endParaRPr/>
            </a:p>
          </p:txBody>
        </p:sp>
        <p:pic>
          <p:nvPicPr>
            <p:cNvPr id="33" name="object 33"/>
            <p:cNvPicPr/>
            <p:nvPr/>
          </p:nvPicPr>
          <p:blipFill>
            <a:blip r:embed="rId4"/>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noAutofit/>
            </a:bodyPr>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noAutofit/>
            </a:bodyPr>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noAutofit/>
            </a:bodyPr>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noAutofit/>
            </a:bodyPr>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noAutofit/>
            </a:bodyPr>
            <a:lstStyle/>
            <a:p>
              <a:endParaRPr/>
            </a:p>
          </p:txBody>
        </p:sp>
        <p:pic>
          <p:nvPicPr>
            <p:cNvPr id="39" name="object 39"/>
            <p:cNvPicPr/>
            <p:nvPr/>
          </p:nvPicPr>
          <p:blipFill>
            <a:blip r:embed="rId5"/>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noAutofit/>
            </a:bodyPr>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noAutofit/>
            </a:bodyPr>
            <a:lstStyle/>
            <a:p>
              <a:endParaRPr/>
            </a:p>
          </p:txBody>
        </p:sp>
        <p:sp>
          <p:nvSpPr>
            <p:cNvPr id="42" name="object 42"/>
            <p:cNvSpPr/>
            <p:nvPr/>
          </p:nvSpPr>
          <p:spPr>
            <a:xfrm>
              <a:off x="654795" y="2352946"/>
              <a:ext cx="649605" cy="464184"/>
            </a:xfrm>
            <a:custGeom>
              <a:avLst/>
              <a:gdLst/>
              <a:ahLst/>
              <a:cxnLst/>
              <a:rect l="l" t="t" r="r" b="b"/>
              <a:pathLst>
                <a:path w="649605" h="464184">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noAutofit/>
            </a:bodyPr>
            <a:lstStyle/>
            <a:p>
              <a:endParaRPr/>
            </a:p>
          </p:txBody>
        </p:sp>
      </p:grpSp>
      <p:pic>
        <p:nvPicPr>
          <p:cNvPr id="44" name="Picture 43" descr="Graphical user interface, text, application&#10;&#10;Description automatically generated">
            <a:extLst>
              <a:ext uri="{FF2B5EF4-FFF2-40B4-BE49-F238E27FC236}">
                <a16:creationId xmlns:a16="http://schemas.microsoft.com/office/drawing/2014/main" id="{21C7E41D-5D6A-CFB4-923D-7C7AA0D37D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362" y="6274131"/>
            <a:ext cx="3015038" cy="618977"/>
          </a:xfrm>
          <a:prstGeom prst="rect">
            <a:avLst/>
          </a:prstGeom>
        </p:spPr>
      </p:pic>
      <p:sp>
        <p:nvSpPr>
          <p:cNvPr id="45" name="ZoneTexte 44">
            <a:extLst>
              <a:ext uri="{FF2B5EF4-FFF2-40B4-BE49-F238E27FC236}">
                <a16:creationId xmlns:a16="http://schemas.microsoft.com/office/drawing/2014/main" id="{E40A180D-F081-F346-B72A-18E0565F618D}"/>
              </a:ext>
            </a:extLst>
          </p:cNvPr>
          <p:cNvSpPr txBox="1"/>
          <p:nvPr/>
        </p:nvSpPr>
        <p:spPr>
          <a:xfrm>
            <a:off x="0" y="7354152"/>
            <a:ext cx="9931655" cy="430887"/>
          </a:xfrm>
          <a:prstGeom prst="rect">
            <a:avLst/>
          </a:prstGeom>
          <a:noFill/>
        </p:spPr>
        <p:txBody>
          <a:bodyPr wrap="square">
            <a:spAutoFit/>
          </a:bodyPr>
          <a:lstStyle/>
          <a:p>
            <a:r>
              <a:rPr lang="fr-FR" sz="1100" b="0" i="0" dirty="0">
                <a:solidFill>
                  <a:srgbClr val="020202"/>
                </a:solidFill>
                <a:effectLst/>
                <a:latin typeface="Arial" panose="020B0604020202020204" pitchFamily="34" charset="0"/>
                <a:cs typeface="Arial" panose="020B0604020202020204" pitchFamily="34" charset="0"/>
              </a:rPr>
              <a:t>Le soutien de la Commission </a:t>
            </a:r>
            <a:r>
              <a:rPr lang="fr-FR" sz="1100" b="0" i="0" dirty="0" err="1">
                <a:solidFill>
                  <a:srgbClr val="020202"/>
                </a:solidFill>
                <a:effectLst/>
                <a:latin typeface="Arial" panose="020B0604020202020204" pitchFamily="34" charset="0"/>
                <a:cs typeface="Arial" panose="020B0604020202020204" pitchFamily="34" charset="0"/>
              </a:rPr>
              <a:t>européenne</a:t>
            </a:r>
            <a:r>
              <a:rPr lang="fr-FR" sz="1100" b="0" i="0" dirty="0">
                <a:solidFill>
                  <a:srgbClr val="020202"/>
                </a:solidFill>
                <a:effectLst/>
                <a:latin typeface="Arial" panose="020B0604020202020204" pitchFamily="34" charset="0"/>
                <a:cs typeface="Arial" panose="020B0604020202020204" pitchFamily="34" charset="0"/>
              </a:rPr>
              <a:t> à la production de cette publication ne constitue pas une approbation du contenu, qui </a:t>
            </a:r>
            <a:r>
              <a:rPr lang="fr-FR" sz="1100" b="0" i="0" dirty="0" err="1">
                <a:solidFill>
                  <a:srgbClr val="020202"/>
                </a:solidFill>
                <a:effectLst/>
                <a:latin typeface="Arial" panose="020B0604020202020204" pitchFamily="34" charset="0"/>
                <a:cs typeface="Arial" panose="020B0604020202020204" pitchFamily="34" charset="0"/>
              </a:rPr>
              <a:t>reflète</a:t>
            </a:r>
            <a:r>
              <a:rPr lang="fr-FR" sz="1100" b="0" i="0" dirty="0">
                <a:solidFill>
                  <a:srgbClr val="020202"/>
                </a:solidFill>
                <a:effectLst/>
                <a:latin typeface="Arial" panose="020B0604020202020204" pitchFamily="34" charset="0"/>
                <a:cs typeface="Arial" panose="020B0604020202020204" pitchFamily="34" charset="0"/>
              </a:rPr>
              <a:t> uniquement le point de vue des auteurs, et la Commission ne peut pas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tenue responsable de toute utilisation qui pourrait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faite des informations qu’elle contient.</a:t>
            </a:r>
            <a:endParaRPr lang="fr-FR" sz="1100" dirty="0">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noAutofit/>
            </a:bodyPr>
            <a:lstStyle/>
            <a:p>
              <a:endParaRPr/>
            </a:p>
          </p:txBody>
        </p:sp>
        <p:pic>
          <p:nvPicPr>
            <p:cNvPr id="6" name="object 6"/>
            <p:cNvPicPr/>
            <p:nvPr/>
          </p:nvPicPr>
          <p:blipFill>
            <a:blip r:embed="rId2"/>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nvPr>
        </p:nvSpPr>
        <p:spPr>
          <a:xfrm>
            <a:off x="1090837" y="914400"/>
            <a:ext cx="4735830" cy="2037080"/>
          </a:xfrm>
          <a:prstGeom prst="rect">
            <a:avLst/>
          </a:prstGeom>
        </p:spPr>
        <p:txBody>
          <a:bodyPr vert="horz" wrap="square" lIns="0" tIns="12700" rIns="0" bIns="0" rtlCol="0">
            <a:noAutofit/>
          </a:bodyPr>
          <a:lstStyle/>
          <a:p>
            <a:pPr marL="12700" rtl="0">
              <a:lnSpc>
                <a:spcPts val="7920"/>
              </a:lnSpc>
              <a:spcBef>
                <a:spcPts val="100"/>
              </a:spcBef>
            </a:pPr>
            <a:r>
              <a:rPr lang="fr" sz="7200" b="0" i="0" u="none" strike="noStrike" spc="530">
                <a:solidFill>
                  <a:srgbClr val="1D1D1B"/>
                </a:solidFill>
                <a:highlight>
                  <a:srgbClr val="000000">
                    <a:alpha val="0"/>
                  </a:srgbClr>
                </a:highlight>
                <a:latin typeface="Trebuchet MS"/>
                <a:cs typeface="Trebuchet MS"/>
              </a:rPr>
              <a:t>Définition</a:t>
            </a:r>
            <a:endParaRPr sz="7200">
              <a:latin typeface="Trebuchet MS"/>
              <a:cs typeface="Trebuchet MS"/>
            </a:endParaRPr>
          </a:p>
          <a:p>
            <a:pPr marL="12700" rtl="0">
              <a:lnSpc>
                <a:spcPts val="7920"/>
              </a:lnSpc>
            </a:pPr>
            <a:r>
              <a:rPr lang="fr" sz="4800" b="0" i="0" u="none" strike="noStrike" spc="-190">
                <a:solidFill>
                  <a:srgbClr val="1D1D1B"/>
                </a:solidFill>
                <a:highlight>
                  <a:srgbClr val="000000">
                    <a:alpha val="0"/>
                  </a:srgbClr>
                </a:highlight>
                <a:latin typeface="Trebuchet MS"/>
                <a:cs typeface="Trebuchet MS"/>
              </a:rPr>
              <a:t>&amp;</a:t>
            </a:r>
            <a:r>
              <a:rPr lang="fr" sz="4800" b="0" i="0" u="none" strike="noStrike" spc="-160">
                <a:solidFill>
                  <a:srgbClr val="1D1D1B"/>
                </a:solidFill>
                <a:highlight>
                  <a:srgbClr val="000000">
                    <a:alpha val="0"/>
                  </a:srgbClr>
                </a:highlight>
                <a:latin typeface="Trebuchet MS"/>
                <a:cs typeface="Trebuchet MS"/>
              </a:rPr>
              <a:t> </a:t>
            </a:r>
            <a:r>
              <a:rPr lang="fr" sz="7200" b="0" i="0" u="none" strike="noStrike" spc="515">
                <a:solidFill>
                  <a:srgbClr val="1D1D1B"/>
                </a:solidFill>
                <a:highlight>
                  <a:srgbClr val="000000">
                    <a:alpha val="0"/>
                  </a:srgbClr>
                </a:highlight>
                <a:latin typeface="Trebuchet MS"/>
                <a:cs typeface="Trebuchet MS"/>
              </a:rPr>
              <a:t>Théorie</a:t>
            </a:r>
            <a:endParaRPr sz="7200">
              <a:latin typeface="Trebuchet MS"/>
              <a:cs typeface="Trebuchet MS"/>
            </a:endParaRPr>
          </a:p>
        </p:txBody>
      </p:sp>
      <p:sp>
        <p:nvSpPr>
          <p:cNvPr id="9" name="object 9"/>
          <p:cNvSpPr txBox="1"/>
          <p:nvPr/>
        </p:nvSpPr>
        <p:spPr>
          <a:xfrm>
            <a:off x="1200386" y="3211041"/>
            <a:ext cx="4098925" cy="2221121"/>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5</a:t>
            </a:r>
            <a:endParaRPr sz="2100" dirty="0">
              <a:latin typeface="Trebuchet MS"/>
              <a:cs typeface="Trebuchet MS"/>
            </a:endParaRPr>
          </a:p>
          <a:p>
            <a:pPr marL="12700" marR="5080" rtl="0">
              <a:lnSpc>
                <a:spcPts val="2100"/>
              </a:lnSpc>
              <a:spcBef>
                <a:spcPts val="2100"/>
              </a:spcBef>
            </a:pPr>
            <a:r>
              <a:rPr lang="fr" sz="2100" b="1" i="1" u="none" strike="noStrike" spc="-50" dirty="0">
                <a:solidFill>
                  <a:srgbClr val="1D1D1B"/>
                </a:solidFill>
                <a:highlight>
                  <a:srgbClr val="000000">
                    <a:alpha val="0"/>
                  </a:srgbClr>
                </a:highlight>
                <a:latin typeface="Trebuchet MS"/>
              </a:rPr>
              <a:t>Commercialiser votre idée avec peu de moyens : développement de la marque, bouche à oreille, médias sociaux et marketing de la réputation.</a:t>
            </a:r>
          </a:p>
          <a:p>
            <a:pPr marL="12700" marR="5080">
              <a:lnSpc>
                <a:spcPts val="2100"/>
              </a:lnSpc>
              <a:spcBef>
                <a:spcPts val="2100"/>
              </a:spcBef>
            </a:pPr>
            <a:endParaRPr sz="2100" dirty="0">
              <a:latin typeface="Trebuchet MS"/>
              <a:cs typeface="Trebuchet MS"/>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noAutofit/>
            </a:bodyPr>
            <a:lstStyle/>
            <a:p>
              <a:endParaRPr/>
            </a:p>
          </p:txBody>
        </p:sp>
      </p:grpSp>
      <p:sp>
        <p:nvSpPr>
          <p:cNvPr id="6" name="object 6"/>
          <p:cNvSpPr txBox="1"/>
          <p:nvPr/>
        </p:nvSpPr>
        <p:spPr>
          <a:xfrm>
            <a:off x="5300634" y="5005460"/>
            <a:ext cx="3490595" cy="1223027"/>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80">
                <a:solidFill>
                  <a:srgbClr val="1D1D1B"/>
                </a:solidFill>
                <a:highlight>
                  <a:srgbClr val="000000">
                    <a:alpha val="0"/>
                  </a:srgbClr>
                </a:highlight>
                <a:latin typeface="Trebuchet MS"/>
              </a:rPr>
              <a:t>« Votre marque n'est pas ce que vous dites qu'elle est. C'est ce </a:t>
            </a:r>
            <a:r>
              <a:rPr lang="fr" sz="2400" b="1" i="0" u="none" strike="noStrike" spc="-80">
                <a:solidFill>
                  <a:srgbClr val="1D1D1B"/>
                </a:solidFill>
                <a:highlight>
                  <a:srgbClr val="000000">
                    <a:alpha val="0"/>
                  </a:srgbClr>
                </a:highlight>
                <a:latin typeface="Trebuchet MS"/>
              </a:rPr>
              <a:t>qu'ils </a:t>
            </a:r>
            <a:r>
              <a:rPr lang="fr" sz="1800" b="0" i="0" u="none" strike="noStrike" spc="-80">
                <a:solidFill>
                  <a:srgbClr val="1D1D1B"/>
                </a:solidFill>
                <a:highlight>
                  <a:srgbClr val="000000">
                    <a:alpha val="0"/>
                  </a:srgbClr>
                </a:highlight>
                <a:latin typeface="Trebuchet MS"/>
              </a:rPr>
              <a:t>disent. »</a:t>
            </a:r>
            <a:endParaRPr spc="-80">
              <a:solidFill>
                <a:srgbClr val="1D1D1B"/>
              </a:solidFill>
              <a:latin typeface="Trebuchet MS"/>
            </a:endParaRPr>
          </a:p>
          <a:p>
            <a:pPr>
              <a:lnSpc>
                <a:spcPct val="100000"/>
              </a:lnSpc>
            </a:pPr>
            <a:endParaRPr sz="1900">
              <a:latin typeface="Trebuchet MS"/>
              <a:cs typeface="Trebuchet MS"/>
            </a:endParaRPr>
          </a:p>
          <a:p>
            <a:pPr marL="12700" marR="308610" indent="-635" rtl="0">
              <a:lnSpc>
                <a:spcPct val="97700"/>
              </a:lnSpc>
            </a:pPr>
            <a:r>
              <a:rPr lang="fr" sz="1800" b="1" i="0" u="none" strike="noStrike" spc="55">
                <a:solidFill>
                  <a:srgbClr val="1D1D1B"/>
                </a:solidFill>
                <a:highlight>
                  <a:srgbClr val="000000">
                    <a:alpha val="0"/>
                  </a:srgbClr>
                </a:highlight>
                <a:latin typeface="Trebuchet MS"/>
              </a:rPr>
              <a:t>- MARTY NEUMEIER</a:t>
            </a:r>
            <a:endParaRPr b="1" spc="55">
              <a:solidFill>
                <a:srgbClr val="1D1D1B"/>
              </a:solidFill>
              <a:latin typeface="Trebuchet MS"/>
            </a:endParaRPr>
          </a:p>
        </p:txBody>
      </p:sp>
      <p:sp>
        <p:nvSpPr>
          <p:cNvPr id="7" name="object 7"/>
          <p:cNvSpPr txBox="1"/>
          <p:nvPr/>
        </p:nvSpPr>
        <p:spPr>
          <a:xfrm>
            <a:off x="1557654" y="1600200"/>
            <a:ext cx="4131310" cy="1397819"/>
          </a:xfrm>
          <a:prstGeom prst="rect">
            <a:avLst/>
          </a:prstGeom>
        </p:spPr>
        <p:txBody>
          <a:bodyPr vert="horz" wrap="square" lIns="0" tIns="12700" rIns="0" bIns="0" rtlCol="0">
            <a:noAutofit/>
          </a:bodyPr>
          <a:lstStyle/>
          <a:p>
            <a:pPr marL="12700" marR="5080" rtl="0">
              <a:spcBef>
                <a:spcPts val="100"/>
              </a:spcBef>
            </a:pPr>
            <a:r>
              <a:rPr lang="fr" sz="1800" b="0" i="0" u="none" strike="noStrike" spc="-95" dirty="0">
                <a:solidFill>
                  <a:srgbClr val="FFFFFF"/>
                </a:solidFill>
                <a:highlight>
                  <a:srgbClr val="000000">
                    <a:alpha val="0"/>
                  </a:srgbClr>
                </a:highlight>
                <a:latin typeface="Trebuchet MS"/>
              </a:rPr>
              <a:t>Une marque est un produit ou un service auquel les clients ont donné une valeur et une identité. Nous pouvons essayer de gérer la marque, par le biais du design, de la communication et du nom, mais nous n'avons jamais le contrôle total de l'image de marque.</a:t>
            </a:r>
            <a:endParaRPr spc="-95" dirty="0">
              <a:solidFill>
                <a:srgbClr val="FFFFFF"/>
              </a:solidFill>
              <a:latin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40" dirty="0">
                <a:solidFill>
                  <a:srgbClr val="FFFFFF"/>
                </a:solidFill>
                <a:highlight>
                  <a:srgbClr val="000000">
                    <a:alpha val="0"/>
                  </a:srgbClr>
                </a:highlight>
                <a:latin typeface="Trebuchet MS"/>
                <a:cs typeface="Trebuchet MS"/>
              </a:rPr>
              <a:t>Marque</a:t>
            </a:r>
            <a:endParaRPr sz="2400" dirty="0">
              <a:latin typeface="Trebuchet MS"/>
              <a:cs typeface="Trebuchet MS"/>
            </a:endParaRPr>
          </a:p>
        </p:txBody>
      </p:sp>
      <p:sp>
        <p:nvSpPr>
          <p:cNvPr id="10" name="object 10"/>
          <p:cNvSpPr txBox="1"/>
          <p:nvPr/>
        </p:nvSpPr>
        <p:spPr>
          <a:xfrm>
            <a:off x="6915256" y="1275229"/>
            <a:ext cx="1898014" cy="2610971"/>
          </a:xfrm>
          <a:prstGeom prst="rect">
            <a:avLst/>
          </a:prstGeom>
        </p:spPr>
        <p:txBody>
          <a:bodyPr vert="horz" wrap="square" lIns="0" tIns="12700" rIns="0" bIns="0" rtlCol="0">
            <a:noAutofit/>
          </a:bodyPr>
          <a:lstStyle/>
          <a:p>
            <a:pPr marL="12700" marR="5080" rtl="0">
              <a:spcBef>
                <a:spcPts val="100"/>
              </a:spcBef>
            </a:pPr>
            <a:r>
              <a:rPr lang="fr" sz="2300" b="0" i="1" u="none" strike="noStrike" spc="-70" dirty="0">
                <a:solidFill>
                  <a:srgbClr val="1D1D1B"/>
                </a:solidFill>
                <a:highlight>
                  <a:srgbClr val="000000">
                    <a:alpha val="0"/>
                  </a:srgbClr>
                </a:highlight>
                <a:latin typeface="Arial"/>
                <a:cs typeface="Arial"/>
              </a:rPr>
              <a:t>La stratégie de marque consiste à associer une bonne stratégie à une bonne créativité.</a:t>
            </a:r>
            <a:endParaRPr lang="en-PT" sz="2300" i="1" spc="-70" dirty="0">
              <a:solidFill>
                <a:srgbClr val="1D1D1B"/>
              </a:solidFill>
              <a:latin typeface="Arial"/>
              <a:cs typeface="Arial"/>
            </a:endParaRPr>
          </a:p>
          <a:p>
            <a:pPr marL="12700" marR="5080">
              <a:lnSpc>
                <a:spcPct val="100000"/>
              </a:lnSpc>
              <a:spcBef>
                <a:spcPts val="100"/>
              </a:spcBef>
            </a:pPr>
            <a:endParaRPr sz="23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noAutofit/>
          </a:bodyPr>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noAutofit/>
          </a:bodyPr>
          <a:lstStyle/>
          <a:p>
            <a:endParaRPr/>
          </a:p>
        </p:txBody>
      </p:sp>
      <p:sp>
        <p:nvSpPr>
          <p:cNvPr id="13" name="object 13"/>
          <p:cNvSpPr txBox="1"/>
          <p:nvPr/>
        </p:nvSpPr>
        <p:spPr>
          <a:xfrm>
            <a:off x="488111" y="533400"/>
            <a:ext cx="162190" cy="2072605"/>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dirty="0">
                <a:solidFill>
                  <a:srgbClr val="5E5D5D"/>
                </a:solidFill>
                <a:highlight>
                  <a:srgbClr val="000000">
                    <a:alpha val="0"/>
                  </a:srgbClr>
                </a:highlight>
                <a:latin typeface="Trebuchet MS"/>
                <a:cs typeface="Trebuchet MS"/>
              </a:rPr>
              <a:t>Photo par Malu Laker sur Unsplash</a:t>
            </a:r>
            <a:endParaRPr sz="1000" dirty="0">
              <a:latin typeface="Trebuchet MS"/>
              <a:cs typeface="Trebuchet M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noAutofit/>
          </a:bodyPr>
          <a:lstStyle/>
          <a:p>
            <a:endParaRPr/>
          </a:p>
        </p:txBody>
      </p:sp>
      <p:sp>
        <p:nvSpPr>
          <p:cNvPr id="4" name="object 4"/>
          <p:cNvSpPr/>
          <p:nvPr/>
        </p:nvSpPr>
        <p:spPr>
          <a:xfrm>
            <a:off x="813109" y="2401600"/>
            <a:ext cx="4076700" cy="4847629"/>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noAutofit/>
          </a:bodyPr>
          <a:lstStyle/>
          <a:p>
            <a:endParaRPr/>
          </a:p>
        </p:txBody>
      </p:sp>
      <p:sp>
        <p:nvSpPr>
          <p:cNvPr id="5" name="object 5"/>
          <p:cNvSpPr txBox="1"/>
          <p:nvPr/>
        </p:nvSpPr>
        <p:spPr>
          <a:xfrm>
            <a:off x="5303923" y="3783893"/>
            <a:ext cx="3941368" cy="3029034"/>
          </a:xfrm>
          <a:prstGeom prst="rect">
            <a:avLst/>
          </a:prstGeom>
        </p:spPr>
        <p:txBody>
          <a:bodyPr vert="horz" wrap="square" lIns="0" tIns="12700" rIns="0" bIns="0" rtlCol="0">
            <a:noAutofit/>
          </a:bodyPr>
          <a:lstStyle/>
          <a:p>
            <a:pPr marL="12700">
              <a:lnSpc>
                <a:spcPts val="4200"/>
              </a:lnSpc>
              <a:spcBef>
                <a:spcPts val="100"/>
              </a:spcBef>
            </a:pPr>
            <a:r>
              <a:rPr lang="fr-FR" sz="3600" b="1" spc="-5" dirty="0" err="1">
                <a:solidFill>
                  <a:srgbClr val="1D1D1B"/>
                </a:solidFill>
                <a:latin typeface="Trebuchet MS"/>
                <a:cs typeface="Trebuchet MS"/>
              </a:rPr>
              <a:t>Bansky</a:t>
            </a:r>
            <a:endParaRPr lang="fr-FR" sz="3600" b="1" spc="-5" dirty="0">
              <a:solidFill>
                <a:srgbClr val="1D1D1B"/>
              </a:solidFill>
              <a:latin typeface="Trebuchet MS"/>
              <a:cs typeface="Trebuchet MS"/>
            </a:endParaRPr>
          </a:p>
          <a:p>
            <a:pPr marL="12700">
              <a:lnSpc>
                <a:spcPts val="4200"/>
              </a:lnSpc>
              <a:spcBef>
                <a:spcPts val="100"/>
              </a:spcBef>
            </a:pPr>
            <a:r>
              <a:rPr lang="fr-FR" b="1" spc="-5" dirty="0">
                <a:solidFill>
                  <a:srgbClr val="1D1D1B"/>
                </a:solidFill>
                <a:latin typeface="Trebuchet MS"/>
                <a:cs typeface="Trebuchet MS"/>
              </a:rPr>
              <a:t>a un style unique dans son art. Vous pouvez vous identifier à </a:t>
            </a:r>
            <a:r>
              <a:rPr lang="fr-FR" b="1" spc="-5" dirty="0" err="1">
                <a:solidFill>
                  <a:srgbClr val="1D1D1B"/>
                </a:solidFill>
                <a:latin typeface="Trebuchet MS"/>
                <a:cs typeface="Trebuchet MS"/>
              </a:rPr>
              <a:t>Bansky</a:t>
            </a:r>
            <a:r>
              <a:rPr lang="fr-FR" b="1" spc="-5" dirty="0">
                <a:solidFill>
                  <a:srgbClr val="1D1D1B"/>
                </a:solidFill>
                <a:latin typeface="Trebuchet MS"/>
                <a:cs typeface="Trebuchet MS"/>
              </a:rPr>
              <a:t> et à ses peintures rien qu'en les voyant. </a:t>
            </a:r>
            <a:r>
              <a:rPr lang="fr-FR" b="1" spc="-5" dirty="0" err="1">
                <a:solidFill>
                  <a:srgbClr val="1D1D1B"/>
                </a:solidFill>
                <a:latin typeface="Trebuchet MS"/>
                <a:cs typeface="Trebuchet MS"/>
              </a:rPr>
              <a:t>Bansky</a:t>
            </a:r>
            <a:r>
              <a:rPr lang="fr-FR" b="1" spc="-5" dirty="0">
                <a:solidFill>
                  <a:srgbClr val="1D1D1B"/>
                </a:solidFill>
                <a:latin typeface="Trebuchet MS"/>
                <a:cs typeface="Trebuchet MS"/>
              </a:rPr>
              <a:t> est sa propre identité.</a:t>
            </a:r>
          </a:p>
          <a:p>
            <a:pPr marL="12700">
              <a:lnSpc>
                <a:spcPts val="4200"/>
              </a:lnSpc>
              <a:spcBef>
                <a:spcPts val="100"/>
              </a:spcBef>
            </a:pPr>
            <a:r>
              <a:rPr lang="fr-FR" b="1" spc="-5" dirty="0" err="1">
                <a:solidFill>
                  <a:srgbClr val="1D1D1B"/>
                </a:solidFill>
                <a:latin typeface="Trebuchet MS"/>
                <a:cs typeface="Trebuchet MS"/>
              </a:rPr>
              <a:t>Bansky</a:t>
            </a:r>
            <a:r>
              <a:rPr lang="fr-FR" b="1" spc="-5" dirty="0">
                <a:solidFill>
                  <a:srgbClr val="1D1D1B"/>
                </a:solidFill>
                <a:latin typeface="Trebuchet MS"/>
                <a:cs typeface="Trebuchet MS"/>
              </a:rPr>
              <a:t> a créé une identité qui est cohérente, unique et objective.</a:t>
            </a:r>
            <a:endParaRPr lang="en-GB" spc="-55" dirty="0">
              <a:solidFill>
                <a:srgbClr val="1D1D1B"/>
              </a:solidFill>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noAutofit/>
          </a:bodyPr>
          <a:lstStyle/>
          <a:p>
            <a:pPr marL="12700" rtl="0">
              <a:lnSpc>
                <a:spcPct val="100000"/>
              </a:lnSpc>
              <a:spcBef>
                <a:spcPts val="100"/>
              </a:spcBef>
            </a:pPr>
            <a:r>
              <a:rPr lang="fr" sz="3600" b="1" i="0" u="none" strike="noStrike" spc="-5" dirty="0">
                <a:solidFill>
                  <a:srgbClr val="1D1D1B"/>
                </a:solidFill>
                <a:highlight>
                  <a:srgbClr val="000000">
                    <a:alpha val="0"/>
                  </a:srgbClr>
                </a:highlight>
                <a:latin typeface="Trebuchet MS"/>
                <a:cs typeface="Trebuchet MS"/>
              </a:rPr>
              <a:t>L'identité</a:t>
            </a:r>
            <a:endParaRPr sz="3600" dirty="0">
              <a:latin typeface="Trebuchet MS"/>
              <a:cs typeface="Trebuchet MS"/>
            </a:endParaRPr>
          </a:p>
        </p:txBody>
      </p:sp>
      <p:sp>
        <p:nvSpPr>
          <p:cNvPr id="8" name="object 8"/>
          <p:cNvSpPr txBox="1"/>
          <p:nvPr/>
        </p:nvSpPr>
        <p:spPr>
          <a:xfrm>
            <a:off x="1138770" y="1431937"/>
            <a:ext cx="3576320" cy="382156"/>
          </a:xfrm>
          <a:prstGeom prst="rect">
            <a:avLst/>
          </a:prstGeom>
        </p:spPr>
        <p:txBody>
          <a:bodyPr vert="horz" wrap="square" lIns="0" tIns="12700" rIns="0" bIns="0" rtlCol="0">
            <a:noAutofit/>
          </a:bodyPr>
          <a:lstStyle/>
          <a:p>
            <a:pPr marL="12700" rtl="0">
              <a:lnSpc>
                <a:spcPct val="100000"/>
              </a:lnSpc>
              <a:spcBef>
                <a:spcPts val="100"/>
              </a:spcBef>
            </a:pPr>
            <a:r>
              <a:rPr lang="fr" sz="2400" b="0" i="1" u="none" strike="noStrike" spc="-110">
                <a:solidFill>
                  <a:srgbClr val="1D1D1B"/>
                </a:solidFill>
                <a:highlight>
                  <a:srgbClr val="000000">
                    <a:alpha val="0"/>
                  </a:srgbClr>
                </a:highlight>
                <a:latin typeface="Arial"/>
                <a:cs typeface="Arial"/>
              </a:rPr>
              <a:t>est</a:t>
            </a:r>
          </a:p>
        </p:txBody>
      </p:sp>
      <p:sp>
        <p:nvSpPr>
          <p:cNvPr id="9" name="object 9"/>
          <p:cNvSpPr txBox="1"/>
          <p:nvPr/>
        </p:nvSpPr>
        <p:spPr>
          <a:xfrm>
            <a:off x="1113232" y="2590800"/>
            <a:ext cx="3505835" cy="4457631"/>
          </a:xfrm>
          <a:prstGeom prst="rect">
            <a:avLst/>
          </a:prstGeom>
        </p:spPr>
        <p:txBody>
          <a:bodyPr vert="horz" wrap="square" lIns="0" tIns="12700" rIns="0" bIns="0" rtlCol="0">
            <a:noAutofit/>
          </a:bodyPr>
          <a:lstStyle/>
          <a:p>
            <a:pPr rtl="0"/>
            <a:r>
              <a:rPr lang="fr" sz="1800" b="1" i="0" u="none" strike="noStrike" spc="-45" dirty="0">
                <a:solidFill>
                  <a:srgbClr val="FFFFFF"/>
                </a:solidFill>
                <a:highlight>
                  <a:srgbClr val="000000">
                    <a:alpha val="0"/>
                  </a:srgbClr>
                </a:highlight>
                <a:latin typeface="Trebuchet MS"/>
              </a:rPr>
              <a:t>Unique et non transférable</a:t>
            </a:r>
            <a:endParaRPr lang="pt-PT" b="1" spc="-45" dirty="0">
              <a:solidFill>
                <a:srgbClr val="FFFFFF"/>
              </a:solidFill>
              <a:latin typeface="Trebuchet MS"/>
            </a:endParaRPr>
          </a:p>
          <a:p>
            <a:pPr rtl="0"/>
            <a:r>
              <a:rPr lang="fr" sz="1800" b="0" i="0" u="none" strike="noStrike" spc="-45" dirty="0">
                <a:solidFill>
                  <a:srgbClr val="FFFFFF"/>
                </a:solidFill>
                <a:highlight>
                  <a:srgbClr val="000000">
                    <a:alpha val="0"/>
                  </a:srgbClr>
                </a:highlight>
                <a:latin typeface="Trebuchet MS"/>
              </a:rPr>
              <a:t>Il n'y a pas deux marques qui ont la même identité. Un produit peut être copié, mais il est impossible de copier l'identité.</a:t>
            </a:r>
            <a:endParaRPr lang="en-GB" spc="-45" dirty="0">
              <a:solidFill>
                <a:srgbClr val="FFFFFF"/>
              </a:solidFill>
              <a:latin typeface="Trebuchet MS"/>
            </a:endParaRPr>
          </a:p>
          <a:p>
            <a:endParaRPr lang="en-GB" spc="-45" dirty="0">
              <a:solidFill>
                <a:srgbClr val="FFFFFF"/>
              </a:solidFill>
              <a:latin typeface="Trebuchet MS"/>
            </a:endParaRPr>
          </a:p>
          <a:p>
            <a:pPr rtl="0"/>
            <a:r>
              <a:rPr lang="fr" sz="1800" b="1" i="0" u="none" strike="noStrike" spc="-45" dirty="0">
                <a:solidFill>
                  <a:srgbClr val="FFFFFF"/>
                </a:solidFill>
                <a:highlight>
                  <a:srgbClr val="000000">
                    <a:alpha val="0"/>
                  </a:srgbClr>
                </a:highlight>
                <a:latin typeface="Trebuchet MS"/>
              </a:rPr>
              <a:t>Cohérent</a:t>
            </a:r>
          </a:p>
          <a:p>
            <a:pPr rtl="0"/>
            <a:r>
              <a:rPr lang="fr" sz="1800" b="0" i="0" u="none" strike="noStrike" spc="-45" dirty="0">
                <a:solidFill>
                  <a:srgbClr val="FFFFFF"/>
                </a:solidFill>
                <a:highlight>
                  <a:srgbClr val="000000">
                    <a:alpha val="0"/>
                  </a:srgbClr>
                </a:highlight>
                <a:latin typeface="Trebuchet MS"/>
              </a:rPr>
              <a:t>L'identité doit être directement liée au produit et au service.</a:t>
            </a:r>
          </a:p>
          <a:p>
            <a:endParaRPr lang="en-GB" spc="-45" dirty="0">
              <a:solidFill>
                <a:srgbClr val="FFFFFF"/>
              </a:solidFill>
              <a:latin typeface="Trebuchet MS"/>
            </a:endParaRPr>
          </a:p>
          <a:p>
            <a:pPr rtl="0"/>
            <a:r>
              <a:rPr lang="fr" sz="1800" b="1" i="0" u="none" strike="noStrike" spc="-45" dirty="0">
                <a:solidFill>
                  <a:srgbClr val="FFFFFF"/>
                </a:solidFill>
                <a:highlight>
                  <a:srgbClr val="000000">
                    <a:alpha val="0"/>
                  </a:srgbClr>
                </a:highlight>
                <a:latin typeface="Trebuchet MS"/>
              </a:rPr>
              <a:t>Objectif et adaptabilité</a:t>
            </a:r>
          </a:p>
          <a:p>
            <a:pPr rtl="0"/>
            <a:r>
              <a:rPr lang="fr" sz="1800" b="0" i="0" u="none" strike="noStrike" spc="-45" dirty="0">
                <a:solidFill>
                  <a:srgbClr val="FFFFFF"/>
                </a:solidFill>
                <a:highlight>
                  <a:srgbClr val="000000">
                    <a:alpha val="0"/>
                  </a:srgbClr>
                </a:highlight>
                <a:latin typeface="Trebuchet MS"/>
              </a:rPr>
              <a:t>L'identité doit être directe dans ses objectifs, la communication adaptable en fonction du public et pouvoir évoluer dans le temps.</a:t>
            </a:r>
            <a:endParaRPr sz="1800" dirty="0">
              <a:latin typeface="Trebuchet MS"/>
              <a:cs typeface="Trebuchet MS"/>
            </a:endParaRPr>
          </a:p>
        </p:txBody>
      </p:sp>
      <p:sp>
        <p:nvSpPr>
          <p:cNvPr id="10" name="object 10"/>
          <p:cNvSpPr txBox="1"/>
          <p:nvPr/>
        </p:nvSpPr>
        <p:spPr>
          <a:xfrm>
            <a:off x="9601200" y="1981200"/>
            <a:ext cx="153888" cy="2166620"/>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a:solidFill>
                  <a:srgbClr val="5E5D5D"/>
                </a:solidFill>
                <a:highlight>
                  <a:srgbClr val="000000">
                    <a:alpha val="0"/>
                  </a:srgbClr>
                </a:highlight>
                <a:latin typeface="Trebuchet MS"/>
                <a:cs typeface="Trebuchet MS"/>
              </a:rPr>
              <a:t>Photo par Zatista</a:t>
            </a:r>
            <a:endParaRPr sz="1000">
              <a:latin typeface="Trebuchet MS"/>
              <a:cs typeface="Trebuchet MS"/>
            </a:endParaRPr>
          </a:p>
        </p:txBody>
      </p:sp>
      <p:pic>
        <p:nvPicPr>
          <p:cNvPr id="11" name="Picture 10" descr="A picture containing text, building, outdoor&#10;&#10;Description automatically generated">
            <a:extLst>
              <a:ext uri="{FF2B5EF4-FFF2-40B4-BE49-F238E27FC236}">
                <a16:creationId xmlns:a16="http://schemas.microsoft.com/office/drawing/2014/main" id="{9282A341-457C-7246-8C1F-ACD5D71E0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465" y="0"/>
            <a:ext cx="5025309" cy="282399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F69A020-B251-4E67-B7E5-DD405AF6E352}"/>
              </a:ext>
            </a:extLst>
          </p:cNvPr>
          <p:cNvSpPr/>
          <p:nvPr/>
        </p:nvSpPr>
        <p:spPr>
          <a:xfrm>
            <a:off x="0" y="0"/>
            <a:ext cx="10210800" cy="7772400"/>
          </a:xfrm>
          <a:prstGeom prst="rect">
            <a:avLst/>
          </a:prstGeom>
          <a:solidFill>
            <a:srgbClr val="D4D5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pt-PT"/>
          </a:p>
        </p:txBody>
      </p:sp>
      <p:sp>
        <p:nvSpPr>
          <p:cNvPr id="2" name="object 2"/>
          <p:cNvSpPr/>
          <p:nvPr/>
        </p:nvSpPr>
        <p:spPr>
          <a:xfrm flipH="1">
            <a:off x="8408512"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noAutofit/>
          </a:bodyPr>
          <a:lstStyle/>
          <a:p>
            <a:endParaRPr/>
          </a:p>
        </p:txBody>
      </p:sp>
      <p:sp>
        <p:nvSpPr>
          <p:cNvPr id="5" name="object 5"/>
          <p:cNvSpPr/>
          <p:nvPr/>
        </p:nvSpPr>
        <p:spPr>
          <a:xfrm flipH="1">
            <a:off x="7243762" y="3723862"/>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noAutofit/>
          </a:bodyPr>
          <a:lstStyle/>
          <a:p>
            <a:endParaRPr/>
          </a:p>
        </p:txBody>
      </p:sp>
      <p:pic>
        <p:nvPicPr>
          <p:cNvPr id="30" name="Picture 29" descr="Diagram&#10;&#10;Description automatically generated">
            <a:extLst>
              <a:ext uri="{FF2B5EF4-FFF2-40B4-BE49-F238E27FC236}">
                <a16:creationId xmlns:a16="http://schemas.microsoft.com/office/drawing/2014/main" id="{4A919A16-4382-4F26-9354-A10AAFB3C2C7}"/>
              </a:ext>
            </a:extLst>
          </p:cNvPr>
          <p:cNvPicPr>
            <a:picLocks noChangeAspect="1"/>
          </p:cNvPicPr>
          <p:nvPr/>
        </p:nvPicPr>
        <p:blipFill>
          <a:blip r:embed="rId2">
            <a:extLst>
              <a:ext uri="{28A0092B-C50C-407E-A947-70E740481C1C}">
                <a14:useLocalDpi xmlns:a14="http://schemas.microsoft.com/office/drawing/2010/main" val="0"/>
              </a:ext>
            </a:extLst>
          </a:blip>
          <a:srcRect t="2268" b="5140"/>
          <a:stretch>
            <a:fillRect/>
          </a:stretch>
        </p:blipFill>
        <p:spPr>
          <a:xfrm>
            <a:off x="2" y="152400"/>
            <a:ext cx="7001510" cy="6482880"/>
          </a:xfrm>
          <a:prstGeom prst="rect">
            <a:avLst/>
          </a:prstGeom>
        </p:spPr>
      </p:pic>
      <p:grpSp>
        <p:nvGrpSpPr>
          <p:cNvPr id="33" name="object 2">
            <a:extLst>
              <a:ext uri="{FF2B5EF4-FFF2-40B4-BE49-F238E27FC236}">
                <a16:creationId xmlns:a16="http://schemas.microsoft.com/office/drawing/2014/main" id="{D359BEB1-E720-42F8-AC9D-F1BE9FECE780}"/>
              </a:ext>
            </a:extLst>
          </p:cNvPr>
          <p:cNvGrpSpPr/>
          <p:nvPr/>
        </p:nvGrpSpPr>
        <p:grpSpPr>
          <a:xfrm>
            <a:off x="3855677" y="5334000"/>
            <a:ext cx="6050323" cy="6784929"/>
            <a:chOff x="0" y="836668"/>
            <a:chExt cx="6050323" cy="6936303"/>
          </a:xfrm>
        </p:grpSpPr>
        <p:sp>
          <p:nvSpPr>
            <p:cNvPr id="34" name="object 3">
              <a:extLst>
                <a:ext uri="{FF2B5EF4-FFF2-40B4-BE49-F238E27FC236}">
                  <a16:creationId xmlns:a16="http://schemas.microsoft.com/office/drawing/2014/main" id="{26F42A82-BB39-4751-A3A6-51EC0A55DC25}"/>
                </a:ext>
              </a:extLst>
            </p:cNvPr>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noAutofit/>
            </a:bodyPr>
            <a:lstStyle/>
            <a:p>
              <a:endParaRPr/>
            </a:p>
          </p:txBody>
        </p:sp>
        <p:sp>
          <p:nvSpPr>
            <p:cNvPr id="36" name="object 5">
              <a:extLst>
                <a:ext uri="{FF2B5EF4-FFF2-40B4-BE49-F238E27FC236}">
                  <a16:creationId xmlns:a16="http://schemas.microsoft.com/office/drawing/2014/main" id="{12835873-B480-4C4C-B21A-F107DAB140D4}"/>
                </a:ext>
              </a:extLst>
            </p:cNvPr>
            <p:cNvSpPr/>
            <p:nvPr/>
          </p:nvSpPr>
          <p:spPr>
            <a:xfrm>
              <a:off x="998898" y="836668"/>
              <a:ext cx="5051425" cy="2384146"/>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noAutofit/>
            </a:bodyPr>
            <a:lstStyle/>
            <a:p>
              <a:endParaRPr/>
            </a:p>
          </p:txBody>
        </p:sp>
      </p:grpSp>
      <p:sp>
        <p:nvSpPr>
          <p:cNvPr id="37" name="object 7">
            <a:extLst>
              <a:ext uri="{FF2B5EF4-FFF2-40B4-BE49-F238E27FC236}">
                <a16:creationId xmlns:a16="http://schemas.microsoft.com/office/drawing/2014/main" id="{60C74F57-3303-4469-A79E-40C904A6DAF8}"/>
              </a:ext>
            </a:extLst>
          </p:cNvPr>
          <p:cNvSpPr txBox="1"/>
          <p:nvPr/>
        </p:nvSpPr>
        <p:spPr>
          <a:xfrm>
            <a:off x="5259389" y="5917964"/>
            <a:ext cx="4131310" cy="1564531"/>
          </a:xfrm>
          <a:prstGeom prst="rect">
            <a:avLst/>
          </a:prstGeom>
        </p:spPr>
        <p:txBody>
          <a:bodyPr vert="horz" wrap="square" lIns="0" tIns="12700" rIns="0" bIns="0" rtlCol="0">
            <a:noAutofit/>
          </a:bodyPr>
          <a:lstStyle/>
          <a:p>
            <a:pPr marL="12700" marR="5080" rtl="0">
              <a:spcBef>
                <a:spcPts val="100"/>
              </a:spcBef>
            </a:pPr>
            <a:r>
              <a:rPr lang="fr" sz="2000" b="0" i="0" u="none" strike="noStrike" spc="-95">
                <a:solidFill>
                  <a:srgbClr val="FFFFFF"/>
                </a:solidFill>
                <a:highlight>
                  <a:srgbClr val="000000">
                    <a:alpha val="0"/>
                  </a:srgbClr>
                </a:highlight>
                <a:latin typeface="Trebuchet MS"/>
              </a:rPr>
              <a:t>Les couleurs et les formats des logos et de la communication transmettent des émotions, des sensations et des pensées à votre public cible.</a:t>
            </a:r>
          </a:p>
          <a:p>
            <a:pPr marL="12700" marR="5080" rtl="0">
              <a:spcBef>
                <a:spcPts val="100"/>
              </a:spcBef>
            </a:pPr>
            <a:r>
              <a:rPr lang="fr" sz="2000" b="0" i="0" u="none" strike="noStrike" spc="-95">
                <a:solidFill>
                  <a:srgbClr val="FFFFFF"/>
                </a:solidFill>
                <a:highlight>
                  <a:srgbClr val="000000">
                    <a:alpha val="0"/>
                  </a:srgbClr>
                </a:highlight>
                <a:latin typeface="Trebuchet MS"/>
                <a:hlinkClick r:id="rId3"/>
              </a:rPr>
              <a:t>En savoir plus</a:t>
            </a:r>
            <a:endParaRPr lang="pt-PT" sz="2000" spc="-95">
              <a:solidFill>
                <a:srgbClr val="FFFFFF"/>
              </a:solidFill>
              <a:latin typeface="Trebuchet MS"/>
            </a:endParaRPr>
          </a:p>
        </p:txBody>
      </p:sp>
      <p:sp>
        <p:nvSpPr>
          <p:cNvPr id="38" name="object 8">
            <a:extLst>
              <a:ext uri="{FF2B5EF4-FFF2-40B4-BE49-F238E27FC236}">
                <a16:creationId xmlns:a16="http://schemas.microsoft.com/office/drawing/2014/main" id="{EF22A4B1-F588-4155-A3FC-B146F583E513}"/>
              </a:ext>
            </a:extLst>
          </p:cNvPr>
          <p:cNvSpPr txBox="1"/>
          <p:nvPr/>
        </p:nvSpPr>
        <p:spPr>
          <a:xfrm>
            <a:off x="5292052" y="5438949"/>
            <a:ext cx="2213610" cy="443711"/>
          </a:xfrm>
          <a:prstGeom prst="rect">
            <a:avLst/>
          </a:prstGeom>
        </p:spPr>
        <p:txBody>
          <a:bodyPr vert="horz" wrap="square" lIns="0" tIns="12700" rIns="0" bIns="0" rtlCol="0">
            <a:noAutofit/>
          </a:bodyPr>
          <a:lstStyle>
            <a:lvl1pPr>
              <a:defRPr>
                <a:latin typeface="+mj-lt"/>
                <a:ea typeface="+mj-ea"/>
                <a:cs typeface="+mj-cs"/>
              </a:defRPr>
            </a:lvl1pPr>
          </a:lstStyle>
          <a:p>
            <a:pPr marL="12700" rtl="0">
              <a:spcBef>
                <a:spcPts val="100"/>
              </a:spcBef>
            </a:pPr>
            <a:r>
              <a:rPr lang="fr" sz="2800" b="0" i="0" u="none" strike="noStrike" kern="0" spc="140">
                <a:solidFill>
                  <a:srgbClr val="FFFFFF"/>
                </a:solidFill>
                <a:highlight>
                  <a:srgbClr val="000000">
                    <a:alpha val="0"/>
                  </a:srgbClr>
                </a:highlight>
                <a:latin typeface="Trebuchet MS"/>
                <a:cs typeface="Trebuchet MS"/>
              </a:rPr>
              <a:t>Design</a:t>
            </a:r>
            <a:endParaRPr lang="pt-PT" sz="2400" kern="0">
              <a:solidFill>
                <a:sysClr val="windowText" lastClr="000000"/>
              </a:solidFill>
              <a:latin typeface="Trebuchet MS"/>
              <a:cs typeface="Trebuchet MS"/>
            </a:endParaRPr>
          </a:p>
        </p:txBody>
      </p:sp>
      <p:sp>
        <p:nvSpPr>
          <p:cNvPr id="39" name="object 10">
            <a:extLst>
              <a:ext uri="{FF2B5EF4-FFF2-40B4-BE49-F238E27FC236}">
                <a16:creationId xmlns:a16="http://schemas.microsoft.com/office/drawing/2014/main" id="{A80752BF-E113-4D30-9F36-DA90BCCB9A0D}"/>
              </a:ext>
            </a:extLst>
          </p:cNvPr>
          <p:cNvSpPr txBox="1"/>
          <p:nvPr/>
        </p:nvSpPr>
        <p:spPr>
          <a:xfrm>
            <a:off x="152400" y="1600201"/>
            <a:ext cx="153888" cy="6019799"/>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a:solidFill>
                  <a:srgbClr val="5E5D5D"/>
                </a:solidFill>
                <a:highlight>
                  <a:srgbClr val="000000">
                    <a:alpha val="0"/>
                  </a:srgbClr>
                </a:highlight>
                <a:latin typeface="Trebuchet MS"/>
                <a:cs typeface="Trebuchet MS"/>
              </a:rPr>
              <a:t>Source : https://www.graphicsprings.com/blog/view/infographic-psychology-behind-colors-1</a:t>
            </a:r>
            <a:endParaRPr sz="1000">
              <a:latin typeface="Trebuchet MS"/>
              <a:cs typeface="Trebuchet MS"/>
            </a:endParaRPr>
          </a:p>
        </p:txBody>
      </p:sp>
      <p:sp>
        <p:nvSpPr>
          <p:cNvPr id="3" name="TextBox 2">
            <a:extLst>
              <a:ext uri="{FF2B5EF4-FFF2-40B4-BE49-F238E27FC236}">
                <a16:creationId xmlns:a16="http://schemas.microsoft.com/office/drawing/2014/main" id="{30B2F21B-D984-DEE3-75D6-04271E83A68D}"/>
              </a:ext>
            </a:extLst>
          </p:cNvPr>
          <p:cNvSpPr txBox="1"/>
          <p:nvPr/>
        </p:nvSpPr>
        <p:spPr>
          <a:xfrm>
            <a:off x="762000" y="228600"/>
            <a:ext cx="1295400" cy="400110"/>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Une infographie de GraphicSprings.com</a:t>
            </a:r>
            <a:endParaRPr lang="en-US" sz="12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1525B15-DB81-EC4A-0EE2-B6B3B7D6AA82}"/>
              </a:ext>
            </a:extLst>
          </p:cNvPr>
          <p:cNvSpPr txBox="1"/>
          <p:nvPr/>
        </p:nvSpPr>
        <p:spPr>
          <a:xfrm>
            <a:off x="838200" y="1676400"/>
            <a:ext cx="1447800" cy="584775"/>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NOIR </a:t>
            </a:r>
            <a:r>
              <a:rPr lang="fr" sz="1200" b="0" i="0" u="none" strike="noStrike" baseline="-25000" dirty="0">
                <a:solidFill>
                  <a:srgbClr val="000000"/>
                </a:solidFill>
                <a:highlight>
                  <a:srgbClr val="000000">
                    <a:alpha val="0"/>
                  </a:srgbClr>
                </a:highlight>
                <a:latin typeface="Arial"/>
                <a:cs typeface="Arial"/>
              </a:rPr>
              <a:t>: Le noir est associé au pouvoir, à l'élégance, à la formalité, à la mort, au mal et au mystère.</a:t>
            </a:r>
          </a:p>
        </p:txBody>
      </p:sp>
      <p:sp>
        <p:nvSpPr>
          <p:cNvPr id="14" name="TextBox 13">
            <a:extLst>
              <a:ext uri="{FF2B5EF4-FFF2-40B4-BE49-F238E27FC236}">
                <a16:creationId xmlns:a16="http://schemas.microsoft.com/office/drawing/2014/main" id="{DA887E6D-45FF-8FBF-6A77-4F4C0DD95003}"/>
              </a:ext>
            </a:extLst>
          </p:cNvPr>
          <p:cNvSpPr txBox="1"/>
          <p:nvPr/>
        </p:nvSpPr>
        <p:spPr>
          <a:xfrm>
            <a:off x="2670131" y="304800"/>
            <a:ext cx="1557655" cy="830997"/>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ROUGE </a:t>
            </a:r>
            <a:r>
              <a:rPr lang="fr" sz="1200" b="0" i="0" u="none" strike="noStrike" baseline="-25000" dirty="0">
                <a:solidFill>
                  <a:srgbClr val="000000"/>
                </a:solidFill>
                <a:highlight>
                  <a:srgbClr val="000000">
                    <a:alpha val="0"/>
                  </a:srgbClr>
                </a:highlight>
                <a:latin typeface="Arial"/>
                <a:cs typeface="Arial"/>
              </a:rPr>
              <a:t>: Le rouge est la couleur du feu et du sang, il est donc associé à l'énergie, à la guerre, au danger, à la force, au pouvoir, à la détermination ainsi qu'à la passion, au désir et à l'amour.</a:t>
            </a:r>
          </a:p>
        </p:txBody>
      </p:sp>
      <p:sp>
        <p:nvSpPr>
          <p:cNvPr id="15" name="TextBox 14">
            <a:extLst>
              <a:ext uri="{FF2B5EF4-FFF2-40B4-BE49-F238E27FC236}">
                <a16:creationId xmlns:a16="http://schemas.microsoft.com/office/drawing/2014/main" id="{07CC7798-833F-1FDD-F7A2-BAFCE94756E7}"/>
              </a:ext>
            </a:extLst>
          </p:cNvPr>
          <p:cNvSpPr txBox="1"/>
          <p:nvPr/>
        </p:nvSpPr>
        <p:spPr>
          <a:xfrm>
            <a:off x="4648200" y="1337372"/>
            <a:ext cx="1557655" cy="707886"/>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ORANGE </a:t>
            </a:r>
            <a:r>
              <a:rPr lang="fr" sz="1200" b="0" i="0" u="none" strike="noStrike" baseline="-25000" dirty="0">
                <a:solidFill>
                  <a:srgbClr val="000000"/>
                </a:solidFill>
                <a:highlight>
                  <a:srgbClr val="000000">
                    <a:alpha val="0"/>
                  </a:srgbClr>
                </a:highlight>
                <a:latin typeface="Arial"/>
                <a:cs typeface="Arial"/>
              </a:rPr>
              <a:t>: L'orange combine l'énergie du rouge et la joie du jaune. Il est associé à la joie, au soleil et aux tropiques.</a:t>
            </a:r>
          </a:p>
        </p:txBody>
      </p:sp>
      <p:sp>
        <p:nvSpPr>
          <p:cNvPr id="16" name="TextBox 15">
            <a:extLst>
              <a:ext uri="{FF2B5EF4-FFF2-40B4-BE49-F238E27FC236}">
                <a16:creationId xmlns:a16="http://schemas.microsoft.com/office/drawing/2014/main" id="{50CAF31C-B7CB-4076-2B03-9F8A25398BCA}"/>
              </a:ext>
            </a:extLst>
          </p:cNvPr>
          <p:cNvSpPr txBox="1"/>
          <p:nvPr/>
        </p:nvSpPr>
        <p:spPr>
          <a:xfrm>
            <a:off x="5270341" y="3612105"/>
            <a:ext cx="1557655" cy="584775"/>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JAUNE </a:t>
            </a:r>
            <a:r>
              <a:rPr lang="fr" sz="1200" b="0" i="0" u="none" strike="noStrike" baseline="-25000" dirty="0">
                <a:solidFill>
                  <a:srgbClr val="000000"/>
                </a:solidFill>
                <a:highlight>
                  <a:srgbClr val="000000">
                    <a:alpha val="0"/>
                  </a:srgbClr>
                </a:highlight>
                <a:latin typeface="Arial"/>
                <a:cs typeface="Arial"/>
              </a:rPr>
              <a:t>: Le jaune est la couleur du soleil. Il est associé à la joie, au bonheur, à l'intelligence et à l'énergie.</a:t>
            </a:r>
          </a:p>
        </p:txBody>
      </p:sp>
      <p:sp>
        <p:nvSpPr>
          <p:cNvPr id="17" name="TextBox 16">
            <a:extLst>
              <a:ext uri="{FF2B5EF4-FFF2-40B4-BE49-F238E27FC236}">
                <a16:creationId xmlns:a16="http://schemas.microsoft.com/office/drawing/2014/main" id="{DFB4150B-4003-11E0-D5BB-5DD7E86E551F}"/>
              </a:ext>
            </a:extLst>
          </p:cNvPr>
          <p:cNvSpPr txBox="1"/>
          <p:nvPr/>
        </p:nvSpPr>
        <p:spPr>
          <a:xfrm>
            <a:off x="4256231" y="4716419"/>
            <a:ext cx="1557655" cy="582277"/>
          </a:xfrm>
          <a:prstGeom prst="rect">
            <a:avLst/>
          </a:prstGeom>
          <a:solidFill>
            <a:schemeClr val="bg1">
              <a:lumMod val="85000"/>
            </a:schemeClr>
          </a:solidFill>
        </p:spPr>
        <p:txBody>
          <a:bodyPr wrap="square" lIns="0" tIns="0" rIns="0" bIns="0" rtlCol="0">
            <a:noAutofit/>
          </a:bodyPr>
          <a:lstStyle/>
          <a:p>
            <a:pPr rtl="0"/>
            <a:r>
              <a:rPr lang="fr" sz="1200" b="1" i="0" u="none" strike="noStrike" baseline="-25000" dirty="0">
                <a:solidFill>
                  <a:srgbClr val="000000"/>
                </a:solidFill>
                <a:highlight>
                  <a:srgbClr val="000000">
                    <a:alpha val="0"/>
                  </a:srgbClr>
                </a:highlight>
                <a:latin typeface="Arial"/>
                <a:cs typeface="Arial"/>
              </a:rPr>
              <a:t>VERT </a:t>
            </a:r>
            <a:r>
              <a:rPr lang="fr" sz="1200" b="0" i="0" u="none" strike="noStrike" baseline="-25000" dirty="0">
                <a:solidFill>
                  <a:srgbClr val="000000"/>
                </a:solidFill>
                <a:highlight>
                  <a:srgbClr val="000000">
                    <a:alpha val="0"/>
                  </a:srgbClr>
                </a:highlight>
                <a:latin typeface="Arial"/>
                <a:cs typeface="Arial"/>
              </a:rPr>
              <a:t>: Le vert est la couleur de la nature. Il symbolise la croissance, l'harmonie, la fraîcheur et la fertilité.</a:t>
            </a:r>
            <a:endParaRPr lang="en-US" sz="1200" b="0" i="0" u="none" strike="noStrike" baseline="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D4C066A-C70A-CD20-42CF-5FD6131480E5}"/>
              </a:ext>
            </a:extLst>
          </p:cNvPr>
          <p:cNvSpPr txBox="1"/>
          <p:nvPr/>
        </p:nvSpPr>
        <p:spPr>
          <a:xfrm>
            <a:off x="2955569" y="5833573"/>
            <a:ext cx="1557655" cy="954107"/>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BLEU </a:t>
            </a:r>
            <a:r>
              <a:rPr lang="fr" sz="1200" b="0" i="0" u="none" strike="noStrike" baseline="-25000" dirty="0">
                <a:solidFill>
                  <a:srgbClr val="000000"/>
                </a:solidFill>
                <a:highlight>
                  <a:srgbClr val="000000">
                    <a:alpha val="0"/>
                  </a:srgbClr>
                </a:highlight>
                <a:latin typeface="Arial"/>
                <a:cs typeface="Arial"/>
              </a:rPr>
              <a:t>: Le bleu est la couleur du ciel et de la mer. Il est souvent associé à la profondeur et à la stabilité. Il symbolise la confiance, la loyauté, la sagesse, la confiance, l'intelligence, la foi, la vérité et le ciel.</a:t>
            </a:r>
          </a:p>
        </p:txBody>
      </p:sp>
      <p:sp>
        <p:nvSpPr>
          <p:cNvPr id="19" name="TextBox 18">
            <a:extLst>
              <a:ext uri="{FF2B5EF4-FFF2-40B4-BE49-F238E27FC236}">
                <a16:creationId xmlns:a16="http://schemas.microsoft.com/office/drawing/2014/main" id="{B61AA6DA-99A5-A39C-D75B-B40D08B5FCA5}"/>
              </a:ext>
            </a:extLst>
          </p:cNvPr>
          <p:cNvSpPr txBox="1"/>
          <p:nvPr/>
        </p:nvSpPr>
        <p:spPr>
          <a:xfrm>
            <a:off x="1444276" y="5103524"/>
            <a:ext cx="1557655" cy="830997"/>
          </a:xfrm>
          <a:prstGeom prst="rect">
            <a:avLst/>
          </a:prstGeom>
          <a:solidFill>
            <a:schemeClr val="bg1">
              <a:lumMod val="85000"/>
            </a:schemeClr>
          </a:solidFill>
        </p:spPr>
        <p:txBody>
          <a:bodyPr wrap="square" rtlCol="0">
            <a:noAutofit/>
          </a:bodyPr>
          <a:lstStyle/>
          <a:p>
            <a:pPr rtl="0"/>
            <a:r>
              <a:rPr lang="fr" sz="1200" b="1" i="0" u="none" strike="noStrike" baseline="-25000" dirty="0">
                <a:solidFill>
                  <a:srgbClr val="000000"/>
                </a:solidFill>
                <a:highlight>
                  <a:srgbClr val="000000">
                    <a:alpha val="0"/>
                  </a:srgbClr>
                </a:highlight>
                <a:latin typeface="Arial"/>
                <a:cs typeface="Arial"/>
              </a:rPr>
              <a:t>VIOLET </a:t>
            </a:r>
            <a:r>
              <a:rPr lang="fr" sz="1200" b="0" i="0" u="none" strike="noStrike" baseline="-25000" dirty="0">
                <a:solidFill>
                  <a:srgbClr val="000000"/>
                </a:solidFill>
                <a:highlight>
                  <a:srgbClr val="000000">
                    <a:alpha val="0"/>
                  </a:srgbClr>
                </a:highlight>
                <a:latin typeface="Arial"/>
                <a:cs typeface="Arial"/>
              </a:rPr>
              <a:t>: Le violet combine la stabilité du bleu et l'énergie du rouge. Le violet est associé à la royauté. Il symbolise le pouvoir, la noblesse, le luxe et l'ambition.</a:t>
            </a:r>
          </a:p>
        </p:txBody>
      </p:sp>
      <p:sp>
        <p:nvSpPr>
          <p:cNvPr id="20" name="TextBox 19">
            <a:extLst>
              <a:ext uri="{FF2B5EF4-FFF2-40B4-BE49-F238E27FC236}">
                <a16:creationId xmlns:a16="http://schemas.microsoft.com/office/drawing/2014/main" id="{CD2BAECD-95EF-09DE-8224-6FFA1223B783}"/>
              </a:ext>
            </a:extLst>
          </p:cNvPr>
          <p:cNvSpPr txBox="1"/>
          <p:nvPr/>
        </p:nvSpPr>
        <p:spPr>
          <a:xfrm>
            <a:off x="353276" y="3790477"/>
            <a:ext cx="1557655" cy="615553"/>
          </a:xfrm>
          <a:prstGeom prst="rect">
            <a:avLst/>
          </a:prstGeom>
          <a:solidFill>
            <a:schemeClr val="bg1">
              <a:lumMod val="85000"/>
            </a:schemeClr>
          </a:solidFill>
        </p:spPr>
        <p:txBody>
          <a:bodyPr wrap="square" lIns="0" tIns="0" rIns="0" bIns="0" rtlCol="0">
            <a:noAutofit/>
          </a:bodyPr>
          <a:lstStyle/>
          <a:p>
            <a:pPr rtl="0"/>
            <a:r>
              <a:rPr lang="fr" sz="1200" b="1" i="0" u="none" strike="noStrike" baseline="-25000" dirty="0">
                <a:solidFill>
                  <a:srgbClr val="000000"/>
                </a:solidFill>
                <a:highlight>
                  <a:srgbClr val="000000">
                    <a:alpha val="0"/>
                  </a:srgbClr>
                </a:highlight>
                <a:latin typeface="Arial"/>
                <a:cs typeface="Arial"/>
              </a:rPr>
              <a:t>BLANC </a:t>
            </a:r>
            <a:r>
              <a:rPr lang="fr" sz="1200" b="0" i="0" u="none" strike="noStrike" baseline="-25000" dirty="0">
                <a:solidFill>
                  <a:srgbClr val="000000"/>
                </a:solidFill>
                <a:highlight>
                  <a:srgbClr val="000000">
                    <a:alpha val="0"/>
                  </a:srgbClr>
                </a:highlight>
                <a:latin typeface="Arial"/>
                <a:cs typeface="Arial"/>
              </a:rPr>
              <a:t>: Le blanc est associé à la lumière, la bonté, l'innocence et la pureté. Il symbolise la sécurité, la pureté et la propreté. En héraldique, le blanc représente la foi et la pureté.</a:t>
            </a:r>
          </a:p>
        </p:txBody>
      </p:sp>
      <p:sp>
        <p:nvSpPr>
          <p:cNvPr id="21" name="TextBox 20">
            <a:extLst>
              <a:ext uri="{FF2B5EF4-FFF2-40B4-BE49-F238E27FC236}">
                <a16:creationId xmlns:a16="http://schemas.microsoft.com/office/drawing/2014/main" id="{0D56D9E7-B406-C21E-F8F2-5C5C9913486C}"/>
              </a:ext>
            </a:extLst>
          </p:cNvPr>
          <p:cNvSpPr txBox="1"/>
          <p:nvPr/>
        </p:nvSpPr>
        <p:spPr>
          <a:xfrm>
            <a:off x="2438400" y="3200399"/>
            <a:ext cx="2203579" cy="615553"/>
          </a:xfrm>
          <a:prstGeom prst="rect">
            <a:avLst/>
          </a:prstGeom>
          <a:solidFill>
            <a:srgbClr val="F4F4F4"/>
          </a:solidFill>
        </p:spPr>
        <p:txBody>
          <a:bodyPr wrap="square" rtlCol="0">
            <a:noAutofit/>
          </a:bodyPr>
          <a:lstStyle/>
          <a:p>
            <a:pPr algn="ctr" rtl="0"/>
            <a:r>
              <a:rPr lang="fr" sz="1200" b="1" i="0" u="none" strike="noStrike" baseline="-25000" dirty="0">
                <a:solidFill>
                  <a:srgbClr val="000000"/>
                </a:solidFill>
                <a:highlight>
                  <a:srgbClr val="000000">
                    <a:alpha val="0"/>
                  </a:srgbClr>
                </a:highlight>
                <a:latin typeface="Arial"/>
                <a:cs typeface="Arial"/>
              </a:rPr>
              <a:t>LES HUIT GRANDES</a:t>
            </a:r>
            <a:br>
              <a:rPr lang="fr" sz="1200" b="1" i="0" u="none" strike="noStrike" baseline="-25000" dirty="0">
                <a:solidFill>
                  <a:srgbClr val="000000"/>
                </a:solidFill>
                <a:highlight>
                  <a:srgbClr val="000000">
                    <a:alpha val="0"/>
                  </a:srgbClr>
                </a:highlight>
                <a:latin typeface="Arial"/>
                <a:cs typeface="Arial"/>
              </a:rPr>
            </a:br>
            <a:r>
              <a:rPr lang="fr" sz="1200" b="1" i="0" u="none" strike="noStrike" baseline="-25000" dirty="0">
                <a:solidFill>
                  <a:srgbClr val="000000"/>
                </a:solidFill>
                <a:highlight>
                  <a:srgbClr val="000000">
                    <a:alpha val="0"/>
                  </a:srgbClr>
                </a:highlight>
                <a:latin typeface="Arial"/>
                <a:cs typeface="Arial"/>
              </a:rPr>
              <a:t> </a:t>
            </a:r>
            <a:r>
              <a:rPr lang="fr" sz="1600" b="1" i="0" u="none" strike="noStrike" baseline="-25000" dirty="0">
                <a:solidFill>
                  <a:srgbClr val="000000"/>
                </a:solidFill>
                <a:highlight>
                  <a:srgbClr val="000000">
                    <a:alpha val="0"/>
                  </a:srgbClr>
                </a:highlight>
                <a:latin typeface="Arial"/>
                <a:cs typeface="Arial"/>
              </a:rPr>
              <a:t>COULEURS DE LA MARQUE</a:t>
            </a:r>
            <a:r>
              <a:rPr lang="fr" sz="1200" b="1" i="0" u="none" strike="noStrike" baseline="-25000" dirty="0">
                <a:solidFill>
                  <a:srgbClr val="000000"/>
                </a:solidFill>
                <a:highlight>
                  <a:srgbClr val="000000">
                    <a:alpha val="0"/>
                  </a:srgbClr>
                </a:highlight>
                <a:latin typeface="Arial"/>
                <a:cs typeface="Arial"/>
              </a:rPr>
              <a:t> </a:t>
            </a:r>
            <a:br>
              <a:rPr lang="fr" sz="1200" b="1" i="0" u="none" strike="noStrike" baseline="-25000" dirty="0">
                <a:solidFill>
                  <a:srgbClr val="000000"/>
                </a:solidFill>
                <a:highlight>
                  <a:srgbClr val="000000">
                    <a:alpha val="0"/>
                  </a:srgbClr>
                </a:highlight>
                <a:latin typeface="Arial"/>
                <a:cs typeface="Arial"/>
              </a:rPr>
            </a:br>
            <a:r>
              <a:rPr lang="fr" sz="1200" b="1" i="0" u="none" strike="noStrike" baseline="-25000" dirty="0">
                <a:solidFill>
                  <a:srgbClr val="000000"/>
                </a:solidFill>
                <a:highlight>
                  <a:srgbClr val="000000">
                    <a:alpha val="0"/>
                  </a:srgbClr>
                </a:highlight>
                <a:latin typeface="Arial"/>
                <a:cs typeface="Arial"/>
              </a:rPr>
              <a:t>LA PSYCHOLOGIE DES COULEURS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7772400"/>
            </a:xfrm>
            <a:prstGeom prst="rect">
              <a:avLst/>
            </a:prstGeom>
          </p:spPr>
        </p:pic>
        <p:sp>
          <p:nvSpPr>
            <p:cNvPr id="4" name="object 4"/>
            <p:cNvSpPr/>
            <p:nvPr/>
          </p:nvSpPr>
          <p:spPr>
            <a:xfrm>
              <a:off x="984219" y="3208967"/>
              <a:ext cx="7087234" cy="3039434"/>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noAutofit/>
            </a:bodyPr>
            <a:lstStyle/>
            <a:p>
              <a:endParaRPr/>
            </a:p>
          </p:txBody>
        </p:sp>
      </p:grpSp>
      <p:sp>
        <p:nvSpPr>
          <p:cNvPr id="5" name="object 5"/>
          <p:cNvSpPr txBox="1">
            <a:spLocks noGrp="1"/>
          </p:cNvSpPr>
          <p:nvPr>
            <p:ph type="title"/>
          </p:nvPr>
        </p:nvSpPr>
        <p:spPr>
          <a:xfrm>
            <a:off x="1460486" y="3503879"/>
            <a:ext cx="2730513"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40" dirty="0">
                <a:solidFill>
                  <a:srgbClr val="1D1D1B"/>
                </a:solidFill>
                <a:highlight>
                  <a:srgbClr val="000000">
                    <a:alpha val="0"/>
                  </a:srgbClr>
                </a:highlight>
                <a:latin typeface="Trebuchet MS"/>
                <a:cs typeface="Trebuchet MS"/>
              </a:rPr>
              <a:t>Réseaux sociaux</a:t>
            </a:r>
            <a:endParaRPr sz="2400" dirty="0">
              <a:latin typeface="Trebuchet MS"/>
              <a:cs typeface="Trebuchet MS"/>
            </a:endParaRPr>
          </a:p>
        </p:txBody>
      </p:sp>
      <p:sp>
        <p:nvSpPr>
          <p:cNvPr id="6" name="object 6"/>
          <p:cNvSpPr txBox="1"/>
          <p:nvPr/>
        </p:nvSpPr>
        <p:spPr>
          <a:xfrm>
            <a:off x="1460487" y="4263248"/>
            <a:ext cx="6226175" cy="1120820"/>
          </a:xfrm>
          <a:prstGeom prst="rect">
            <a:avLst/>
          </a:prstGeom>
        </p:spPr>
        <p:txBody>
          <a:bodyPr vert="horz" wrap="square" lIns="0" tIns="12700" rIns="0" bIns="0" rtlCol="0">
            <a:noAutofit/>
          </a:bodyPr>
          <a:lstStyle/>
          <a:p>
            <a:pPr marL="2880" rtl="0">
              <a:buClr>
                <a:srgbClr val="000000"/>
              </a:buClr>
            </a:pPr>
            <a:r>
              <a:rPr lang="fr" sz="1800" b="0" i="0" u="none" strike="noStrike" spc="-50">
                <a:solidFill>
                  <a:srgbClr val="1D1D1B"/>
                </a:solidFill>
                <a:highlight>
                  <a:srgbClr val="000000">
                    <a:alpha val="0"/>
                  </a:srgbClr>
                </a:highlight>
                <a:latin typeface="Trebuchet MS"/>
              </a:rPr>
              <a:t>Les réseaux sociaux sont un ensemble de canaux de communication en ligne dédiés aux interactions, au partage de contenu et aux expériences communautaires. Il vous permet de bénéficier d'un haut niveau d'autorité de la marque sur le marché et de réussir auprès de vos clients. </a:t>
            </a:r>
            <a:endParaRPr lang="pt-PT" spc="-50">
              <a:solidFill>
                <a:srgbClr val="1D1D1B"/>
              </a:solidFill>
              <a:latin typeface="Trebuchet MS"/>
            </a:endParaRPr>
          </a:p>
        </p:txBody>
      </p:sp>
      <p:sp>
        <p:nvSpPr>
          <p:cNvPr id="7" name="object 7"/>
          <p:cNvSpPr txBox="1"/>
          <p:nvPr/>
        </p:nvSpPr>
        <p:spPr>
          <a:xfrm>
            <a:off x="406078" y="381000"/>
            <a:ext cx="203522" cy="2385683"/>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dirty="0">
                <a:solidFill>
                  <a:srgbClr val="FFFFFF"/>
                </a:solidFill>
                <a:highlight>
                  <a:srgbClr val="000000">
                    <a:alpha val="0"/>
                  </a:srgbClr>
                </a:highlight>
                <a:latin typeface="Trebuchet MS"/>
                <a:cs typeface="Trebuchet MS"/>
              </a:rPr>
              <a:t>Photo par Cem Ersozlu sur Unsplash</a:t>
            </a:r>
            <a:endParaRPr sz="1000" dirty="0">
              <a:latin typeface="Trebuchet MS"/>
              <a:cs typeface="Trebuchet MS"/>
            </a:endParaRPr>
          </a:p>
        </p:txBody>
      </p:sp>
      <p:sp>
        <p:nvSpPr>
          <p:cNvPr id="8" name="object 8"/>
          <p:cNvSpPr/>
          <p:nvPr/>
        </p:nvSpPr>
        <p:spPr>
          <a:xfrm>
            <a:off x="984222" y="2598168"/>
            <a:ext cx="1758978"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1174724" y="2640403"/>
            <a:ext cx="1473200" cy="28982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20">
                <a:solidFill>
                  <a:srgbClr val="FFFFFF"/>
                </a:solidFill>
                <a:highlight>
                  <a:srgbClr val="000000">
                    <a:alpha val="0"/>
                  </a:srgbClr>
                </a:highlight>
                <a:latin typeface="Trebuchet MS"/>
                <a:cs typeface="Trebuchet MS"/>
              </a:rPr>
              <a:t>Définition</a:t>
            </a:r>
            <a:endParaRPr lang="pt-PT" sz="1800">
              <a:latin typeface="Trebuchet MS"/>
              <a:cs typeface="Trebuchet M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bject 13">
            <a:extLst>
              <a:ext uri="{FF2B5EF4-FFF2-40B4-BE49-F238E27FC236}">
                <a16:creationId xmlns:a16="http://schemas.microsoft.com/office/drawing/2014/main" id="{11E5375F-F976-4608-BA6A-D43EC56ADD6D}"/>
              </a:ext>
            </a:extLst>
          </p:cNvPr>
          <p:cNvSpPr/>
          <p:nvPr/>
        </p:nvSpPr>
        <p:spPr>
          <a:xfrm>
            <a:off x="1004202" y="3304345"/>
            <a:ext cx="352135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0" name="object 13">
            <a:extLst>
              <a:ext uri="{FF2B5EF4-FFF2-40B4-BE49-F238E27FC236}">
                <a16:creationId xmlns:a16="http://schemas.microsoft.com/office/drawing/2014/main" id="{81D8F62D-A980-4967-AF58-0D23A9453F90}"/>
              </a:ext>
            </a:extLst>
          </p:cNvPr>
          <p:cNvSpPr/>
          <p:nvPr/>
        </p:nvSpPr>
        <p:spPr>
          <a:xfrm>
            <a:off x="1004202" y="3985401"/>
            <a:ext cx="352135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1" name="object 13">
            <a:extLst>
              <a:ext uri="{FF2B5EF4-FFF2-40B4-BE49-F238E27FC236}">
                <a16:creationId xmlns:a16="http://schemas.microsoft.com/office/drawing/2014/main" id="{AB0C7C50-1D26-4CAB-9011-EAE5876EC817}"/>
              </a:ext>
            </a:extLst>
          </p:cNvPr>
          <p:cNvSpPr/>
          <p:nvPr/>
        </p:nvSpPr>
        <p:spPr>
          <a:xfrm>
            <a:off x="1004202" y="4614051"/>
            <a:ext cx="352135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2" name="object 13">
            <a:extLst>
              <a:ext uri="{FF2B5EF4-FFF2-40B4-BE49-F238E27FC236}">
                <a16:creationId xmlns:a16="http://schemas.microsoft.com/office/drawing/2014/main" id="{EDC512FB-4DF9-4F24-9654-CF6334B226F4}"/>
              </a:ext>
            </a:extLst>
          </p:cNvPr>
          <p:cNvSpPr/>
          <p:nvPr/>
        </p:nvSpPr>
        <p:spPr>
          <a:xfrm>
            <a:off x="1019868" y="5223651"/>
            <a:ext cx="352135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3" name="object 13">
            <a:extLst>
              <a:ext uri="{FF2B5EF4-FFF2-40B4-BE49-F238E27FC236}">
                <a16:creationId xmlns:a16="http://schemas.microsoft.com/office/drawing/2014/main" id="{320C9333-38BE-4C2C-A8AC-DEF5FBC6486F}"/>
              </a:ext>
            </a:extLst>
          </p:cNvPr>
          <p:cNvSpPr/>
          <p:nvPr/>
        </p:nvSpPr>
        <p:spPr>
          <a:xfrm>
            <a:off x="1004202" y="5890401"/>
            <a:ext cx="352135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24" name="object 13">
            <a:extLst>
              <a:ext uri="{FF2B5EF4-FFF2-40B4-BE49-F238E27FC236}">
                <a16:creationId xmlns:a16="http://schemas.microsoft.com/office/drawing/2014/main" id="{103AEAFB-6EDE-4185-8605-FF7E0777F8BE}"/>
              </a:ext>
            </a:extLst>
          </p:cNvPr>
          <p:cNvSpPr/>
          <p:nvPr/>
        </p:nvSpPr>
        <p:spPr>
          <a:xfrm>
            <a:off x="1019868" y="6519051"/>
            <a:ext cx="3521358"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3"/>
            <a:stretch>
              <a:fillRect/>
            </a:stretch>
          </p:blipFill>
          <p:spPr>
            <a:xfrm>
              <a:off x="4860349" y="0"/>
              <a:ext cx="5198050" cy="7772400"/>
            </a:xfrm>
            <a:prstGeom prst="rect">
              <a:avLst/>
            </a:prstGeom>
          </p:spPr>
        </p:pic>
        <p:pic>
          <p:nvPicPr>
            <p:cNvPr id="5" name="object 5"/>
            <p:cNvPicPr/>
            <p:nvPr/>
          </p:nvPicPr>
          <p:blipFill>
            <a:blip r:embed="rId4"/>
            <a:stretch>
              <a:fillRect/>
            </a:stretch>
          </p:blipFill>
          <p:spPr>
            <a:xfrm>
              <a:off x="4822252" y="0"/>
              <a:ext cx="2957220" cy="7772399"/>
            </a:xfrm>
            <a:prstGeom prst="rect">
              <a:avLst/>
            </a:prstGeom>
          </p:spPr>
        </p:pic>
      </p:grpSp>
      <p:sp>
        <p:nvSpPr>
          <p:cNvPr id="9" name="object 9"/>
          <p:cNvSpPr txBox="1"/>
          <p:nvPr/>
        </p:nvSpPr>
        <p:spPr>
          <a:xfrm>
            <a:off x="9550255" y="4752807"/>
            <a:ext cx="203345" cy="2348676"/>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dirty="0">
                <a:solidFill>
                  <a:srgbClr val="1D1D1B"/>
                </a:solidFill>
                <a:highlight>
                  <a:srgbClr val="000000">
                    <a:alpha val="0"/>
                  </a:srgbClr>
                </a:highlight>
                <a:latin typeface="Trebuchet MS"/>
                <a:cs typeface="Trebuchet MS"/>
              </a:rPr>
              <a:t>Photo par Grace Madeline sur Unsplash</a:t>
            </a:r>
            <a:endParaRPr sz="1000" dirty="0">
              <a:latin typeface="Trebuchet MS"/>
              <a:cs typeface="Trebuchet MS"/>
            </a:endParaRPr>
          </a:p>
        </p:txBody>
      </p:sp>
      <p:sp>
        <p:nvSpPr>
          <p:cNvPr id="13" name="object 10">
            <a:extLst>
              <a:ext uri="{FF2B5EF4-FFF2-40B4-BE49-F238E27FC236}">
                <a16:creationId xmlns:a16="http://schemas.microsoft.com/office/drawing/2014/main" id="{D65A655C-4E06-46A0-AC71-F2D3096E0315}"/>
              </a:ext>
            </a:extLst>
          </p:cNvPr>
          <p:cNvSpPr txBox="1"/>
          <p:nvPr/>
        </p:nvSpPr>
        <p:spPr>
          <a:xfrm>
            <a:off x="5221954" y="4752807"/>
            <a:ext cx="1898014" cy="2610971"/>
          </a:xfrm>
          <a:prstGeom prst="rect">
            <a:avLst/>
          </a:prstGeom>
        </p:spPr>
        <p:txBody>
          <a:bodyPr vert="horz" wrap="square" lIns="0" tIns="12700" rIns="0" bIns="0" rtlCol="0">
            <a:noAutofit/>
          </a:bodyPr>
          <a:lstStyle/>
          <a:p>
            <a:pPr marL="12700" marR="5080" rtl="0">
              <a:spcBef>
                <a:spcPts val="100"/>
              </a:spcBef>
            </a:pPr>
            <a:r>
              <a:rPr lang="fr" sz="2400" b="0" i="1" u="none" strike="noStrike" spc="-70">
                <a:solidFill>
                  <a:srgbClr val="1D1D1B"/>
                </a:solidFill>
                <a:highlight>
                  <a:srgbClr val="000000">
                    <a:alpha val="0"/>
                  </a:srgbClr>
                </a:highlight>
                <a:latin typeface="Arial"/>
                <a:cs typeface="Arial"/>
              </a:rPr>
              <a:t>Les réseaux sociaux ne concernent pas les sites web. Il s'agit d'expériences.</a:t>
            </a:r>
            <a:endParaRPr lang="en-PT" sz="2400" i="1" spc="-70">
              <a:solidFill>
                <a:srgbClr val="1D1D1B"/>
              </a:solidFill>
              <a:latin typeface="Arial"/>
              <a:cs typeface="Arial"/>
            </a:endParaRPr>
          </a:p>
          <a:p>
            <a:pPr marL="12700" marR="5080">
              <a:lnSpc>
                <a:spcPct val="100000"/>
              </a:lnSpc>
              <a:spcBef>
                <a:spcPts val="100"/>
              </a:spcBef>
            </a:pPr>
            <a:endParaRPr sz="2400">
              <a:latin typeface="Arial"/>
              <a:cs typeface="Arial"/>
            </a:endParaRPr>
          </a:p>
        </p:txBody>
      </p:sp>
      <p:sp>
        <p:nvSpPr>
          <p:cNvPr id="14" name="object 11">
            <a:extLst>
              <a:ext uri="{FF2B5EF4-FFF2-40B4-BE49-F238E27FC236}">
                <a16:creationId xmlns:a16="http://schemas.microsoft.com/office/drawing/2014/main" id="{1C573DDB-8DF9-4DF5-AA83-6455D48B302F}"/>
              </a:ext>
            </a:extLst>
          </p:cNvPr>
          <p:cNvSpPr/>
          <p:nvPr/>
        </p:nvSpPr>
        <p:spPr>
          <a:xfrm>
            <a:off x="6728921" y="7089873"/>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noAutofit/>
          </a:bodyPr>
          <a:lstStyle/>
          <a:p>
            <a:endParaRPr/>
          </a:p>
        </p:txBody>
      </p:sp>
      <p:sp>
        <p:nvSpPr>
          <p:cNvPr id="15" name="object 12">
            <a:extLst>
              <a:ext uri="{FF2B5EF4-FFF2-40B4-BE49-F238E27FC236}">
                <a16:creationId xmlns:a16="http://schemas.microsoft.com/office/drawing/2014/main" id="{A7E5440F-A94E-4D9A-B270-670C93EE098A}"/>
              </a:ext>
            </a:extLst>
          </p:cNvPr>
          <p:cNvSpPr/>
          <p:nvPr/>
        </p:nvSpPr>
        <p:spPr>
          <a:xfrm>
            <a:off x="4891851" y="4267200"/>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noAutofit/>
          </a:bodyPr>
          <a:lstStyle/>
          <a:p>
            <a:endParaRPr/>
          </a:p>
        </p:txBody>
      </p:sp>
      <p:sp>
        <p:nvSpPr>
          <p:cNvPr id="27" name="Title 26">
            <a:extLst>
              <a:ext uri="{FF2B5EF4-FFF2-40B4-BE49-F238E27FC236}">
                <a16:creationId xmlns:a16="http://schemas.microsoft.com/office/drawing/2014/main" id="{21491263-DEC1-4CDC-81E3-347130296E27}"/>
              </a:ext>
            </a:extLst>
          </p:cNvPr>
          <p:cNvSpPr>
            <a:spLocks noGrp="1"/>
          </p:cNvSpPr>
          <p:nvPr>
            <p:ph type="title"/>
          </p:nvPr>
        </p:nvSpPr>
        <p:spPr>
          <a:xfrm>
            <a:off x="946379" y="369094"/>
            <a:ext cx="3384381" cy="1231106"/>
          </a:xfrm>
        </p:spPr>
        <p:txBody>
          <a:bodyPr>
            <a:noAutofit/>
          </a:bodyPr>
          <a:lstStyle/>
          <a:p>
            <a:pPr rtl="0"/>
            <a:r>
              <a:rPr lang="fr" sz="4000" b="1" i="0" u="sng" strike="noStrike" dirty="0">
                <a:solidFill>
                  <a:srgbClr val="000000"/>
                </a:solidFill>
                <a:highlight>
                  <a:srgbClr val="000000">
                    <a:alpha val="0"/>
                  </a:srgbClr>
                </a:highlight>
                <a:latin typeface="Trebuchet MS"/>
              </a:rPr>
              <a:t>Canaux que vous pouvez utiliser</a:t>
            </a:r>
          </a:p>
        </p:txBody>
      </p:sp>
      <p:sp>
        <p:nvSpPr>
          <p:cNvPr id="28" name="Arrow: Bent 27">
            <a:extLst>
              <a:ext uri="{FF2B5EF4-FFF2-40B4-BE49-F238E27FC236}">
                <a16:creationId xmlns:a16="http://schemas.microsoft.com/office/drawing/2014/main" id="{34C38C8B-E22C-495C-9731-6CB9A2583518}"/>
              </a:ext>
            </a:extLst>
          </p:cNvPr>
          <p:cNvSpPr/>
          <p:nvPr/>
        </p:nvSpPr>
        <p:spPr>
          <a:xfrm rot="5400000">
            <a:off x="2633247" y="2104592"/>
            <a:ext cx="1219200" cy="694495"/>
          </a:xfrm>
          <a:prstGeom prst="bentArrow">
            <a:avLst/>
          </a:prstGeom>
          <a:solidFill>
            <a:srgbClr val="D21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pt-PT">
              <a:solidFill>
                <a:schemeClr val="tx1"/>
              </a:solidFill>
            </a:endParaRPr>
          </a:p>
        </p:txBody>
      </p:sp>
      <p:sp>
        <p:nvSpPr>
          <p:cNvPr id="25" name="object 6">
            <a:extLst>
              <a:ext uri="{FF2B5EF4-FFF2-40B4-BE49-F238E27FC236}">
                <a16:creationId xmlns:a16="http://schemas.microsoft.com/office/drawing/2014/main" id="{9F996142-6A27-38F4-C8B9-26146EF14D52}"/>
              </a:ext>
            </a:extLst>
          </p:cNvPr>
          <p:cNvSpPr txBox="1"/>
          <p:nvPr/>
        </p:nvSpPr>
        <p:spPr>
          <a:xfrm>
            <a:off x="685800" y="3011231"/>
            <a:ext cx="3839760" cy="3929537"/>
          </a:xfrm>
          <a:prstGeom prst="rect">
            <a:avLst/>
          </a:prstGeom>
        </p:spPr>
        <p:txBody>
          <a:bodyPr vert="horz" wrap="square" lIns="0" tIns="149860" rIns="0" bIns="0" rtlCol="0">
            <a:noAutofit/>
          </a:bodyPr>
          <a:lstStyle/>
          <a:p>
            <a:pPr marL="460080" indent="-457200" rtl="0">
              <a:lnSpc>
                <a:spcPct val="200000"/>
              </a:lnSpc>
              <a:buClr>
                <a:srgbClr val="FF0000"/>
              </a:buClr>
              <a:buFont typeface="Arial" panose="020B0604020202020204" pitchFamily="34" charset="0"/>
              <a:buChar char="•"/>
            </a:pPr>
            <a:r>
              <a:rPr lang="fr" sz="2100" b="0" i="0" u="none" strike="noStrike" spc="170" dirty="0">
                <a:solidFill>
                  <a:srgbClr val="FFFFFF"/>
                </a:solidFill>
                <a:highlight>
                  <a:srgbClr val="000000">
                    <a:alpha val="0"/>
                  </a:srgbClr>
                </a:highlight>
                <a:uFill>
                  <a:solidFill>
                    <a:srgbClr val="D21924"/>
                  </a:solidFill>
                </a:uFill>
                <a:latin typeface="Trebuchet MS"/>
              </a:rPr>
              <a:t>Réseaux sociaux;</a:t>
            </a:r>
          </a:p>
          <a:p>
            <a:pPr marL="460080" indent="-457200" rtl="0">
              <a:lnSpc>
                <a:spcPct val="200000"/>
              </a:lnSpc>
              <a:buClr>
                <a:srgbClr val="FF0000"/>
              </a:buClr>
              <a:buFont typeface="Arial" panose="020B0604020202020204" pitchFamily="34" charset="0"/>
              <a:buChar char="•"/>
            </a:pPr>
            <a:r>
              <a:rPr lang="fr" sz="2100" b="0" i="0" u="none" strike="noStrike" spc="170" dirty="0">
                <a:solidFill>
                  <a:srgbClr val="FFFFFF"/>
                </a:solidFill>
                <a:highlight>
                  <a:srgbClr val="000000">
                    <a:alpha val="0"/>
                  </a:srgbClr>
                </a:highlight>
                <a:uFill>
                  <a:solidFill>
                    <a:srgbClr val="D21924"/>
                  </a:solidFill>
                </a:uFill>
                <a:latin typeface="Trebuchet MS"/>
              </a:rPr>
              <a:t>Blogs;</a:t>
            </a:r>
          </a:p>
          <a:p>
            <a:pPr marL="460080" indent="-457200" rtl="0">
              <a:lnSpc>
                <a:spcPct val="200000"/>
              </a:lnSpc>
              <a:buClr>
                <a:srgbClr val="FF0000"/>
              </a:buClr>
              <a:buFont typeface="Arial" panose="020B0604020202020204" pitchFamily="34" charset="0"/>
              <a:buChar char="•"/>
            </a:pPr>
            <a:r>
              <a:rPr lang="fr" sz="2100" b="0" i="0" u="none" strike="noStrike" spc="170" dirty="0">
                <a:solidFill>
                  <a:srgbClr val="FFFFFF"/>
                </a:solidFill>
                <a:highlight>
                  <a:srgbClr val="000000">
                    <a:alpha val="0"/>
                  </a:srgbClr>
                </a:highlight>
                <a:uFill>
                  <a:solidFill>
                    <a:srgbClr val="D21924"/>
                  </a:solidFill>
                </a:uFill>
                <a:latin typeface="Trebuchet MS"/>
              </a:rPr>
              <a:t>Forums;</a:t>
            </a:r>
          </a:p>
          <a:p>
            <a:pPr marL="460080" indent="-457200" rtl="0">
              <a:lnSpc>
                <a:spcPct val="200000"/>
              </a:lnSpc>
              <a:buClr>
                <a:srgbClr val="FF0000"/>
              </a:buClr>
              <a:buFont typeface="Arial" panose="020B0604020202020204" pitchFamily="34" charset="0"/>
              <a:buChar char="•"/>
            </a:pPr>
            <a:r>
              <a:rPr lang="fr" sz="2100" b="0" i="0" u="none" strike="noStrike" spc="170" dirty="0">
                <a:solidFill>
                  <a:srgbClr val="FFFFFF"/>
                </a:solidFill>
                <a:highlight>
                  <a:srgbClr val="000000">
                    <a:alpha val="0"/>
                  </a:srgbClr>
                </a:highlight>
                <a:uFill>
                  <a:solidFill>
                    <a:srgbClr val="D21924"/>
                  </a:solidFill>
                </a:uFill>
                <a:latin typeface="Trebuchet MS"/>
              </a:rPr>
              <a:t>Sites internets </a:t>
            </a:r>
          </a:p>
          <a:p>
            <a:pPr marL="460080" indent="-457200" rtl="0">
              <a:lnSpc>
                <a:spcPct val="200000"/>
              </a:lnSpc>
              <a:buClr>
                <a:srgbClr val="FF0000"/>
              </a:buClr>
              <a:buFont typeface="Arial" panose="020B0604020202020204" pitchFamily="34" charset="0"/>
              <a:buChar char="•"/>
            </a:pPr>
            <a:r>
              <a:rPr lang="fr" sz="2100" b="0" i="0" u="none" strike="noStrike" spc="170" dirty="0">
                <a:solidFill>
                  <a:srgbClr val="FFFFFF"/>
                </a:solidFill>
                <a:highlight>
                  <a:srgbClr val="000000">
                    <a:alpha val="0"/>
                  </a:srgbClr>
                </a:highlight>
                <a:uFill>
                  <a:solidFill>
                    <a:srgbClr val="D21924"/>
                  </a:solidFill>
                </a:uFill>
                <a:latin typeface="Trebuchet MS"/>
              </a:rPr>
              <a:t>Sites web partenaires;</a:t>
            </a:r>
          </a:p>
          <a:p>
            <a:pPr marL="460080" indent="-457200" rtl="0">
              <a:lnSpc>
                <a:spcPct val="200000"/>
              </a:lnSpc>
              <a:buClr>
                <a:srgbClr val="FF0000"/>
              </a:buClr>
              <a:buFont typeface="Arial" panose="020B0604020202020204" pitchFamily="34" charset="0"/>
              <a:buChar char="•"/>
            </a:pPr>
            <a:r>
              <a:rPr lang="fr" sz="2100" b="0" i="0" u="none" strike="noStrike" spc="170" dirty="0">
                <a:solidFill>
                  <a:srgbClr val="FFFFFF"/>
                </a:solidFill>
                <a:highlight>
                  <a:srgbClr val="000000">
                    <a:alpha val="0"/>
                  </a:srgbClr>
                </a:highlight>
                <a:uFill>
                  <a:solidFill>
                    <a:srgbClr val="D21924"/>
                  </a:solidFill>
                </a:uFill>
                <a:latin typeface="Trebuchet MS"/>
              </a:rPr>
              <a:t>Marketing par courriel;</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noAutofit/>
          </a:bodyPr>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noAutofit/>
          </a:bodyPr>
          <a:lstStyle/>
          <a:p>
            <a:endParaRPr/>
          </a:p>
        </p:txBody>
      </p:sp>
      <p:sp>
        <p:nvSpPr>
          <p:cNvPr id="5" name="object 5"/>
          <p:cNvSpPr txBox="1">
            <a:spLocks noGrp="1"/>
          </p:cNvSpPr>
          <p:nvPr>
            <p:ph type="body" idx="1"/>
          </p:nvPr>
        </p:nvSpPr>
        <p:spPr>
          <a:xfrm>
            <a:off x="1117752" y="1925942"/>
            <a:ext cx="3799547" cy="1674817"/>
          </a:xfrm>
          <a:prstGeom prst="rect">
            <a:avLst/>
          </a:prstGeom>
        </p:spPr>
        <p:txBody>
          <a:bodyPr vert="horz" wrap="square" lIns="0" tIns="12700" rIns="0" bIns="0" rtlCol="0">
            <a:noAutofit/>
          </a:bodyPr>
          <a:lstStyle/>
          <a:p>
            <a:pPr marL="12700" marR="244475" rtl="0">
              <a:lnSpc>
                <a:spcPct val="100000"/>
              </a:lnSpc>
              <a:spcBef>
                <a:spcPts val="100"/>
              </a:spcBef>
            </a:pPr>
            <a:r>
              <a:rPr lang="fr" sz="1800" b="0" i="0" u="none" strike="noStrike" spc="-45">
                <a:highlight>
                  <a:srgbClr val="000000">
                    <a:alpha val="0"/>
                  </a:srgbClr>
                </a:highlight>
                <a:latin typeface="Trebuchet MS"/>
              </a:rPr>
              <a:t>Tout ce qui se trouve sur le web peut être mesuré et pour une visibilité de marque efficace, vous devez adapter votre stratégie en fonction des données que vous recueillez sur les différents canaux utilisés par votre marque.</a:t>
            </a:r>
            <a:endParaRPr sz="1800"/>
          </a:p>
        </p:txBody>
      </p:sp>
      <p:sp>
        <p:nvSpPr>
          <p:cNvPr id="6" name="object 6"/>
          <p:cNvSpPr/>
          <p:nvPr/>
        </p:nvSpPr>
        <p:spPr>
          <a:xfrm>
            <a:off x="1118661" y="1090849"/>
            <a:ext cx="3798638"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noAutofit/>
          </a:bodyPr>
          <a:lstStyle/>
          <a:p>
            <a:endParaRPr/>
          </a:p>
        </p:txBody>
      </p:sp>
      <p:sp>
        <p:nvSpPr>
          <p:cNvPr id="7" name="object 7"/>
          <p:cNvSpPr txBox="1"/>
          <p:nvPr/>
        </p:nvSpPr>
        <p:spPr>
          <a:xfrm>
            <a:off x="1359959" y="1133083"/>
            <a:ext cx="3331755" cy="314717"/>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Les mesures sont essentielles...</a:t>
            </a:r>
            <a:endParaRPr sz="1800" dirty="0">
              <a:latin typeface="Trebuchet MS"/>
              <a:cs typeface="Trebuchet MS"/>
            </a:endParaRPr>
          </a:p>
        </p:txBody>
      </p:sp>
      <p:sp>
        <p:nvSpPr>
          <p:cNvPr id="8" name="object 8"/>
          <p:cNvSpPr/>
          <p:nvPr/>
        </p:nvSpPr>
        <p:spPr>
          <a:xfrm>
            <a:off x="1094715" y="4544525"/>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noAutofit/>
          </a:bodyPr>
          <a:lstStyle/>
          <a:p>
            <a:endParaRPr/>
          </a:p>
        </p:txBody>
      </p:sp>
      <p:pic>
        <p:nvPicPr>
          <p:cNvPr id="9" name="object 9"/>
          <p:cNvPicPr/>
          <p:nvPr/>
        </p:nvPicPr>
        <p:blipFill>
          <a:blip r:embed="rId2"/>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noAutofit/>
          </a:bodyPr>
          <a:lstStyle/>
          <a:p>
            <a:endParaRPr/>
          </a:p>
        </p:txBody>
      </p:sp>
      <p:sp>
        <p:nvSpPr>
          <p:cNvPr id="13" name="object 6">
            <a:extLst>
              <a:ext uri="{FF2B5EF4-FFF2-40B4-BE49-F238E27FC236}">
                <a16:creationId xmlns:a16="http://schemas.microsoft.com/office/drawing/2014/main" id="{E7F89F97-6303-45C8-9D37-4B407CEFF47C}"/>
              </a:ext>
            </a:extLst>
          </p:cNvPr>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noAutofit/>
          </a:bodyPr>
          <a:lstStyle/>
          <a:p>
            <a:endParaRPr/>
          </a:p>
        </p:txBody>
      </p:sp>
      <p:sp>
        <p:nvSpPr>
          <p:cNvPr id="14" name="object 14">
            <a:extLst>
              <a:ext uri="{FF2B5EF4-FFF2-40B4-BE49-F238E27FC236}">
                <a16:creationId xmlns:a16="http://schemas.microsoft.com/office/drawing/2014/main" id="{ECA269F4-5CC2-45C9-9352-F802EDA3672E}"/>
              </a:ext>
            </a:extLst>
          </p:cNvPr>
          <p:cNvSpPr txBox="1"/>
          <p:nvPr/>
        </p:nvSpPr>
        <p:spPr>
          <a:xfrm>
            <a:off x="6477000" y="4937599"/>
            <a:ext cx="2854325" cy="1674817"/>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45">
                <a:solidFill>
                  <a:srgbClr val="FFFFFF"/>
                </a:solidFill>
                <a:highlight>
                  <a:srgbClr val="000000">
                    <a:alpha val="0"/>
                  </a:srgbClr>
                </a:highlight>
                <a:latin typeface="Trebuchet MS"/>
              </a:rPr>
              <a:t>Les mesures des médias sociaux sont les données utilisées pour évaluer l'impact de l'activité des médias sociaux sur les campagnes de marketing et les revenus d'une entreprise. </a:t>
            </a:r>
            <a:endParaRPr spc="-45">
              <a:solidFill>
                <a:srgbClr val="FFFFFF"/>
              </a:solidFill>
              <a:latin typeface="Trebuchet MS"/>
            </a:endParaRPr>
          </a:p>
        </p:txBody>
      </p:sp>
      <p:sp>
        <p:nvSpPr>
          <p:cNvPr id="16" name="object 8">
            <a:extLst>
              <a:ext uri="{FF2B5EF4-FFF2-40B4-BE49-F238E27FC236}">
                <a16:creationId xmlns:a16="http://schemas.microsoft.com/office/drawing/2014/main" id="{46D44759-0A60-48C8-A0FB-D23EDD71E17A}"/>
              </a:ext>
            </a:extLst>
          </p:cNvPr>
          <p:cNvSpPr/>
          <p:nvPr/>
        </p:nvSpPr>
        <p:spPr>
          <a:xfrm>
            <a:off x="4700587" y="4546297"/>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noAutofit/>
          </a:bodyPr>
          <a:lstStyle/>
          <a:p>
            <a:endParaRPr/>
          </a:p>
        </p:txBody>
      </p:sp>
      <p:sp>
        <p:nvSpPr>
          <p:cNvPr id="18" name="object 8">
            <a:extLst>
              <a:ext uri="{FF2B5EF4-FFF2-40B4-BE49-F238E27FC236}">
                <a16:creationId xmlns:a16="http://schemas.microsoft.com/office/drawing/2014/main" id="{7DD043D6-9017-40EF-9BFE-5EC254606B81}"/>
              </a:ext>
            </a:extLst>
          </p:cNvPr>
          <p:cNvSpPr/>
          <p:nvPr/>
        </p:nvSpPr>
        <p:spPr>
          <a:xfrm>
            <a:off x="1094715" y="6931490"/>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noAutofit/>
          </a:bodyPr>
          <a:lstStyle/>
          <a:p>
            <a:endParaRPr/>
          </a:p>
        </p:txBody>
      </p:sp>
      <p:sp>
        <p:nvSpPr>
          <p:cNvPr id="19" name="object 8">
            <a:extLst>
              <a:ext uri="{FF2B5EF4-FFF2-40B4-BE49-F238E27FC236}">
                <a16:creationId xmlns:a16="http://schemas.microsoft.com/office/drawing/2014/main" id="{399A78CC-CB15-4EA1-A2B4-D4B2F7684833}"/>
              </a:ext>
            </a:extLst>
          </p:cNvPr>
          <p:cNvSpPr/>
          <p:nvPr/>
        </p:nvSpPr>
        <p:spPr>
          <a:xfrm>
            <a:off x="4700587" y="6933262"/>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noAutofit/>
          </a:bodyPr>
          <a:lstStyle/>
          <a:p>
            <a:endParaRPr/>
          </a:p>
        </p:txBody>
      </p:sp>
      <p:sp>
        <p:nvSpPr>
          <p:cNvPr id="20" name="Marcador de Posição de Conteúdo 2">
            <a:extLst>
              <a:ext uri="{FF2B5EF4-FFF2-40B4-BE49-F238E27FC236}">
                <a16:creationId xmlns:a16="http://schemas.microsoft.com/office/drawing/2014/main" id="{C69317E6-7FB3-4A79-B6DE-1D579489AEBD}"/>
              </a:ext>
            </a:extLst>
          </p:cNvPr>
          <p:cNvSpPr txBox="1"/>
          <p:nvPr/>
        </p:nvSpPr>
        <p:spPr>
          <a:xfrm>
            <a:off x="1351088" y="4806950"/>
            <a:ext cx="3340627" cy="2185077"/>
          </a:xfrm>
          <a:prstGeom prst="rect">
            <a:avLst/>
          </a:prstGeom>
        </p:spPr>
        <p:txBody>
          <a:bodyPr wrap="square" lIns="0" tIns="0" rIns="0" bIns="0">
            <a:noAutofit/>
          </a:bodyPr>
          <a:lstStyle>
            <a:lvl1pPr marL="0">
              <a:defRPr sz="2100" b="0" i="0">
                <a:solidFill>
                  <a:srgbClr val="1D1D1B"/>
                </a:solidFill>
                <a:latin typeface="Trebuchet MS"/>
                <a:ea typeface="+mn-ea"/>
                <a:cs typeface="Trebuchet M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60080" indent="-457200" rtl="0">
              <a:buClr>
                <a:srgbClr val="000000"/>
              </a:buClr>
              <a:buFont typeface="Arial"/>
              <a:buChar char="•"/>
            </a:pPr>
            <a:r>
              <a:rPr lang="fr" sz="2100" b="0" i="0" u="none" strike="noStrike" kern="0" spc="-1" dirty="0">
                <a:solidFill>
                  <a:srgbClr val="000000"/>
                </a:solidFill>
                <a:highlight>
                  <a:srgbClr val="000000">
                    <a:alpha val="0"/>
                  </a:srgbClr>
                </a:highlight>
                <a:latin typeface="Trebuchet MS"/>
                <a:ea typeface="Calibri"/>
              </a:rPr>
              <a:t>L'engagement ;</a:t>
            </a:r>
          </a:p>
          <a:p>
            <a:pPr marL="460080" indent="-457200" rtl="0">
              <a:buClr>
                <a:srgbClr val="000000"/>
              </a:buClr>
              <a:buFont typeface="Arial"/>
              <a:buChar char="•"/>
            </a:pPr>
            <a:r>
              <a:rPr lang="fr" sz="2100" b="0" i="0" u="none" strike="noStrike" kern="0" spc="-1" dirty="0">
                <a:solidFill>
                  <a:srgbClr val="000000"/>
                </a:solidFill>
                <a:highlight>
                  <a:srgbClr val="000000">
                    <a:alpha val="0"/>
                  </a:srgbClr>
                </a:highlight>
                <a:latin typeface="Trebuchet MS"/>
                <a:ea typeface="Calibri"/>
              </a:rPr>
              <a:t>Atteindre ;</a:t>
            </a:r>
          </a:p>
          <a:p>
            <a:pPr marL="460080" indent="-457200" rtl="0">
              <a:buClr>
                <a:srgbClr val="000000"/>
              </a:buClr>
              <a:buFont typeface="Arial"/>
              <a:buChar char="•"/>
            </a:pPr>
            <a:r>
              <a:rPr lang="fr" sz="2100" b="0" i="0" u="none" strike="noStrike" kern="0" spc="-1" dirty="0">
                <a:solidFill>
                  <a:srgbClr val="000000"/>
                </a:solidFill>
                <a:highlight>
                  <a:srgbClr val="000000">
                    <a:alpha val="0"/>
                  </a:srgbClr>
                </a:highlight>
                <a:latin typeface="Trebuchet MS"/>
                <a:ea typeface="Calibri"/>
              </a:rPr>
              <a:t>Taux de refus ;</a:t>
            </a:r>
          </a:p>
          <a:p>
            <a:pPr marL="460080" indent="-457200">
              <a:buClr>
                <a:srgbClr val="000000"/>
              </a:buClr>
              <a:buFont typeface="Arial"/>
              <a:buChar char="•"/>
            </a:pPr>
            <a:r>
              <a:rPr lang="fr" kern="0" spc="-1" dirty="0">
                <a:solidFill>
                  <a:srgbClr val="000000"/>
                </a:solidFill>
                <a:highlight>
                  <a:srgbClr val="000000">
                    <a:alpha val="0"/>
                  </a:srgbClr>
                </a:highlight>
              </a:rPr>
              <a:t>Clics ;</a:t>
            </a:r>
          </a:p>
          <a:p>
            <a:pPr marL="342900" indent="-342900" rtl="0">
              <a:buFont typeface="Arial" panose="020B0604020202020204" pitchFamily="34" charset="0"/>
              <a:buChar char="•"/>
            </a:pPr>
            <a:r>
              <a:rPr lang="fr" kern="0" spc="-1" dirty="0">
                <a:solidFill>
                  <a:srgbClr val="000000"/>
                </a:solidFill>
                <a:highlight>
                  <a:srgbClr val="000000">
                    <a:alpha val="0"/>
                  </a:srgbClr>
                </a:highlight>
              </a:rPr>
              <a:t> Plus :</a:t>
            </a:r>
            <a:r>
              <a:rPr lang="fr" sz="2100" b="0" i="0" u="none" strike="noStrike" kern="0" dirty="0">
                <a:highlight>
                  <a:srgbClr val="000000">
                    <a:alpha val="0"/>
                  </a:srgbClr>
                </a:highlight>
                <a:latin typeface="Trebuchet MS"/>
              </a:rPr>
              <a:t> </a:t>
            </a:r>
            <a:r>
              <a:rPr lang="fr" sz="2100" b="0" i="0" u="none" strike="noStrike" kern="0" dirty="0">
                <a:highlight>
                  <a:srgbClr val="000000">
                    <a:alpha val="0"/>
                  </a:srgbClr>
                </a:highlight>
                <a:latin typeface="Trebuchet MS"/>
                <a:hlinkClick r:id="rId3"/>
              </a:rPr>
              <a:t>https://blog.hootsuite.com/social-media-metrics/</a:t>
            </a:r>
            <a:endParaRPr lang="pt-PT" kern="0" dirty="0"/>
          </a:p>
          <a:p>
            <a:endParaRPr lang="pt-PT" kern="0" dirty="0"/>
          </a:p>
        </p:txBody>
      </p:sp>
    </p:spTree>
    <p:extLst>
      <p:ext uri="{BB962C8B-B14F-4D97-AF65-F5344CB8AC3E}">
        <p14:creationId xmlns:p14="http://schemas.microsoft.com/office/powerpoint/2010/main" val="51070960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16AA6F019441E44AD95A48FEC52B782" ma:contentTypeVersion="16" ma:contentTypeDescription="Criar um novo documento." ma:contentTypeScope="" ma:versionID="448d404332c1ce5b79fad5597854f35c">
  <xsd:schema xmlns:xsd="http://www.w3.org/2001/XMLSchema" xmlns:xs="http://www.w3.org/2001/XMLSchema" xmlns:p="http://schemas.microsoft.com/office/2006/metadata/properties" xmlns:ns2="0d0463e3-c0c8-4f1b-b9c1-25a61cf629a9" xmlns:ns3="3c902c99-4c24-4589-a71d-4f61aa4c513d" targetNamespace="http://schemas.microsoft.com/office/2006/metadata/properties" ma:root="true" ma:fieldsID="5be7a637033089e53f39146ea6bc9e5b" ns2:_="" ns3:_="">
    <xsd:import namespace="0d0463e3-c0c8-4f1b-b9c1-25a61cf629a9"/>
    <xsd:import namespace="3c902c99-4c24-4589-a71d-4f61aa4c51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463e3-c0c8-4f1b-b9c1-25a61cf62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m" ma:readOnly="false" ma:fieldId="{5cf76f15-5ced-4ddc-b409-7134ff3c332f}" ma:taxonomyMulti="true" ma:sspId="1374c586-51ca-419d-b13a-551147e708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902c99-4c24-4589-a71d-4f61aa4c513d" elementFormDefault="qualified">
    <xsd:import namespace="http://schemas.microsoft.com/office/2006/documentManagement/types"/>
    <xsd:import namespace="http://schemas.microsoft.com/office/infopath/2007/PartnerControls"/>
    <xsd:element name="SharedWithUsers" ma:index="14"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Partilhado Com" ma:internalName="SharedWithDetails" ma:readOnly="true">
      <xsd:simpleType>
        <xsd:restriction base="dms:Note">
          <xsd:maxLength value="255"/>
        </xsd:restriction>
      </xsd:simpleType>
    </xsd:element>
    <xsd:element name="TaxCatchAll" ma:index="22" nillable="true" ma:displayName="Taxonomy Catch All Column" ma:hidden="true" ma:list="{0d1219ce-2df3-4308-bda3-860dae31ec36}" ma:internalName="TaxCatchAll" ma:showField="CatchAllData" ma:web="3c902c99-4c24-4589-a71d-4f61aa4c5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c902c99-4c24-4589-a71d-4f61aa4c513d" xsi:nil="true"/>
    <lcf76f155ced4ddcb4097134ff3c332f xmlns="0d0463e3-c0c8-4f1b-b9c1-25a61cf629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F6173F-6A08-4191-8966-50AC1D5B757C}">
  <ds:schemaRefs>
    <ds:schemaRef ds:uri="http://schemas.microsoft.com/sharepoint/v3/contenttype/forms"/>
  </ds:schemaRefs>
</ds:datastoreItem>
</file>

<file path=customXml/itemProps2.xml><?xml version="1.0" encoding="utf-8"?>
<ds:datastoreItem xmlns:ds="http://schemas.openxmlformats.org/officeDocument/2006/customXml" ds:itemID="{7818998F-F95C-494A-A3D1-BCA80E1C49A8}">
  <ds:schemaRefs>
    <ds:schemaRef ds:uri="0d0463e3-c0c8-4f1b-b9c1-25a61cf629a9"/>
    <ds:schemaRef ds:uri="3c902c99-4c24-4589-a71d-4f61aa4c51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CEE022-3F25-4EC3-B3E9-A3895DBD8764}">
  <ds:schemaRefs>
    <ds:schemaRef ds:uri="0d0463e3-c0c8-4f1b-b9c1-25a61cf629a9"/>
    <ds:schemaRef ds:uri="3c902c99-4c24-4589-a71d-4f61aa4c51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2029</TotalTime>
  <Words>2292</Words>
  <Application>Microsoft Macintosh PowerPoint</Application>
  <PresentationFormat>Personnalisé</PresentationFormat>
  <Paragraphs>211</Paragraphs>
  <Slides>29</Slides>
  <Notes>5</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29</vt:i4>
      </vt:variant>
    </vt:vector>
  </HeadingPairs>
  <TitlesOfParts>
    <vt:vector size="33" baseType="lpstr">
      <vt:lpstr>Arial</vt:lpstr>
      <vt:lpstr>Calibri</vt:lpstr>
      <vt:lpstr>Trebuchet MS</vt:lpstr>
      <vt:lpstr>Office Theme</vt:lpstr>
      <vt:lpstr>Présentation PowerPoint</vt:lpstr>
      <vt:lpstr>Présentation PowerPoint</vt:lpstr>
      <vt:lpstr>Définition &amp; Théorie</vt:lpstr>
      <vt:lpstr>Marque</vt:lpstr>
      <vt:lpstr>L'identité</vt:lpstr>
      <vt:lpstr>Présentation PowerPoint</vt:lpstr>
      <vt:lpstr>Réseaux sociaux</vt:lpstr>
      <vt:lpstr>Canaux que vous pouvez utiliser</vt:lpstr>
      <vt:lpstr>Présentation PowerPoint</vt:lpstr>
      <vt:lpstr>Présentation PowerPoint</vt:lpstr>
      <vt:lpstr>Présentation PowerPoint</vt:lpstr>
      <vt:lpstr>Présentation PowerPoint</vt:lpstr>
      <vt:lpstr>Ressources multimédia</vt:lpstr>
      <vt:lpstr>Présentation PowerPoint</vt:lpstr>
      <vt:lpstr>Ressources pédagogiques sur la culture populaire</vt:lpstr>
      <vt:lpstr>Présentation PowerPoint</vt:lpstr>
      <vt:lpstr>Ressources éducatives EMINENT</vt:lpstr>
      <vt:lpstr>Communiquer dans le cadre de votre projet culinaire</vt:lpstr>
      <vt:lpstr>Études de cas</vt:lpstr>
      <vt:lpstr>The Coca-Cola </vt:lpstr>
      <vt:lpstr>Bordalo II</vt:lpstr>
      <vt:lpstr>Présentation PowerPoint</vt:lpstr>
      <vt:lpstr>Activités éducatives</vt:lpstr>
      <vt:lpstr>1. le jeu « Take-Over-The-World » (prendre le contrôle du monde)</vt:lpstr>
      <vt:lpstr>Présentation PowerPoint</vt:lpstr>
      <vt:lpstr>Exercice d'auto-évaluation</vt:lpstr>
      <vt:lpstr>Outil d'auto-évaluation pour les entrepreneurs</vt:lpstr>
      <vt:lpstr>Merci !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Jessica FAVAREL</cp:lastModifiedBy>
  <cp:revision>11</cp:revision>
  <dcterms:created xsi:type="dcterms:W3CDTF">2022-02-14T15:38:20Z</dcterms:created>
  <dcterms:modified xsi:type="dcterms:W3CDTF">2022-07-18T09:46:31Z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0x010100B16AA6F019441E44AD95A48FEC52B782</vt:lpwstr>
  </property>
  <property fmtid="{D5CDD505-2E9C-101B-9397-08002B2CF9AE}" pid="3" name="Created">
    <vt:filetime>2022-02-14T00:00:00Z</vt:filetime>
  </property>
  <property fmtid="{D5CDD505-2E9C-101B-9397-08002B2CF9AE}" pid="4" name="Creator">
    <vt:lpwstr>Adobe Illustrator CC 2015 (Windows)</vt:lpwstr>
  </property>
  <property fmtid="{D5CDD505-2E9C-101B-9397-08002B2CF9AE}" pid="5" name="LastSaved">
    <vt:filetime>2022-02-14T00:00:00Z</vt:filetime>
  </property>
  <property fmtid="{D5CDD505-2E9C-101B-9397-08002B2CF9AE}" pid="6" name="MediaServiceImageTags">
    <vt:lpwstr/>
  </property>
</Properties>
</file>