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authors.xml" ContentType="application/vnd.ms-powerpoint.author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Default Extension="wdp" ContentType="image/vnd.ms-photo"/>
  <Override PartName="/ppt/comments/modernComment_12F_D05056A6.xml" ContentType="application/vnd.ms-powerpoint.comment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62" r:id="rId5"/>
    <p:sldId id="263" r:id="rId6"/>
    <p:sldId id="289" r:id="rId7"/>
    <p:sldId id="282" r:id="rId8"/>
    <p:sldId id="302" r:id="rId9"/>
    <p:sldId id="296" r:id="rId10"/>
    <p:sldId id="261" r:id="rId11"/>
    <p:sldId id="300" r:id="rId12"/>
    <p:sldId id="288" r:id="rId13"/>
    <p:sldId id="271" r:id="rId14"/>
    <p:sldId id="287" r:id="rId15"/>
    <p:sldId id="290" r:id="rId16"/>
    <p:sldId id="299" r:id="rId17"/>
    <p:sldId id="265" r:id="rId18"/>
    <p:sldId id="259" r:id="rId19"/>
    <p:sldId id="285" r:id="rId20"/>
    <p:sldId id="292" r:id="rId21"/>
    <p:sldId id="294" r:id="rId22"/>
    <p:sldId id="295" r:id="rId23"/>
    <p:sldId id="266" r:id="rId24"/>
    <p:sldId id="269" r:id="rId25"/>
    <p:sldId id="267" r:id="rId26"/>
    <p:sldId id="268" r:id="rId27"/>
    <p:sldId id="301" r:id="rId28"/>
    <p:sldId id="270" r:id="rId29"/>
    <p:sldId id="272" r:id="rId30"/>
    <p:sldId id="278" r:id="rId31"/>
    <p:sldId id="276" r:id="rId32"/>
    <p:sldId id="277" r:id="rId33"/>
    <p:sldId id="281" r:id="rId34"/>
    <p:sldId id="279" r:id="rId35"/>
    <p:sldId id="283" r:id="rId36"/>
    <p:sldId id="284" r:id="rId37"/>
    <p:sldId id="303" r:id="rId38"/>
    <p:sldId id="291" r:id="rId39"/>
    <p:sldId id="286" r:id="rId40"/>
  </p:sldIdLst>
  <p:sldSz cx="10058400" cy="7772400"/>
  <p:notesSz cx="100584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B19FF5-74F4-1B4C-D5ED-D69035076375}" name="Con Bartels" initials="CB" userId="Con Bartel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1"/>
    <p:restoredTop sz="94694"/>
  </p:normalViewPr>
  <p:slideViewPr>
    <p:cSldViewPr>
      <p:cViewPr>
        <p:scale>
          <a:sx n="67" d="100"/>
          <a:sy n="67" d="100"/>
        </p:scale>
        <p:origin x="-1284" y="216"/>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modernComment_12F_D05056A6.xml><?xml version="1.0" encoding="utf-8"?>
<p188:cmLst xmlns:a="http://schemas.openxmlformats.org/drawingml/2006/main" xmlns:r="http://schemas.openxmlformats.org/officeDocument/2006/relationships" xmlns:p188="http://schemas.microsoft.com/office/powerpoint/2018/8/main">
  <p188:cm id="{0A2D63A8-3035-490E-B5F8-B1CDB5DBFBE3}" authorId="{CBB19FF5-74F4-1B4C-D5ED-D69035076375}" created="2022-04-27T14:46:36.872">
    <ac:deMkLst xmlns:ac="http://schemas.microsoft.com/office/drawing/2013/main/command">
      <pc:docMk xmlns:pc="http://schemas.microsoft.com/office/powerpoint/2013/main/command"/>
      <pc:sldMk xmlns:pc="http://schemas.microsoft.com/office/powerpoint/2013/main/command" cId="3494925990" sldId="303"/>
      <ac:spMk id="30" creationId="{00000000-0000-0000-0000-000000000000}"/>
    </ac:deMkLst>
    <p188:txBody>
      <a:bodyPr/>
      <a:lstStyle/>
      <a:p>
        <a:r>
          <a:rPr lang="en-IE"/>
          <a:t>Client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2229C6EB-969F-9748-A989-50A195B7E25E}" type="datetimeFigureOut">
              <a:rPr lang="x-none" smtClean="0"/>
              <a:pPr/>
              <a:t>14/7/2022</a:t>
            </a:fld>
            <a:endParaRPr lang="x-none"/>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3040CAB7-033F-BD46-912A-55641550875C}" type="slidenum">
              <a:rPr lang="x-none" smtClean="0"/>
              <a:pPr/>
              <a:t>‹#›</a:t>
            </a:fld>
            <a:endParaRPr lang="x-none"/>
          </a:p>
        </p:txBody>
      </p:sp>
    </p:spTree>
    <p:extLst>
      <p:ext uri="{BB962C8B-B14F-4D97-AF65-F5344CB8AC3E}">
        <p14:creationId xmlns:p14="http://schemas.microsoft.com/office/powerpoint/2010/main" xmlns="" val="258147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040CAB7-033F-BD46-912A-55641550875C}" type="slidenum">
              <a:rPr lang="x-none" smtClean="0"/>
              <a:pPr/>
              <a:t>39</a:t>
            </a:fld>
            <a:endParaRPr lang="x-none"/>
          </a:p>
        </p:txBody>
      </p:sp>
    </p:spTree>
    <p:extLst>
      <p:ext uri="{BB962C8B-B14F-4D97-AF65-F5344CB8AC3E}">
        <p14:creationId xmlns:p14="http://schemas.microsoft.com/office/powerpoint/2010/main" xmlns="" val="192610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pic>
        <p:nvPicPr>
          <p:cNvPr id="8" name="Picture 7">
            <a:extLst>
              <a:ext uri="{FF2B5EF4-FFF2-40B4-BE49-F238E27FC236}">
                <a16:creationId xmlns="" xmlns:a16="http://schemas.microsoft.com/office/drawing/2014/main" id="{8C23DFE5-9D04-513C-417F-1EE780B3CC7A}"/>
              </a:ext>
            </a:extLst>
          </p:cNvPr>
          <p:cNvPicPr>
            <a:picLocks noChangeAspect="1"/>
          </p:cNvPicPr>
          <p:nvPr userDrawn="1"/>
        </p:nvPicPr>
        <p:blipFill>
          <a:blip r:embed="rId2" cstate="print">
            <a:alphaModFix amt="50000"/>
            <a:extLst>
              <a:ext uri="{28A0092B-C50C-407E-A947-70E740481C1C}">
                <a14:useLocalDpi xmlns:a14="http://schemas.microsoft.com/office/drawing/2010/main" xmlns="" val="0"/>
              </a:ext>
            </a:extLst>
          </a:blip>
          <a:stretch>
            <a:fillRect/>
          </a:stretch>
        </p:blipFill>
        <p:spPr>
          <a:xfrm>
            <a:off x="-76200" y="-3969"/>
            <a:ext cx="11679496" cy="776509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7/14/2022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pexels.com/pt-br/foto/colagem-montagem-moda-tendencia-4066761/?utm_content=attributionCopyText&amp;utm_medium=referral&amp;utm_source=pexels" TargetMode="External"/><Relationship Id="rId4" Type="http://schemas.openxmlformats.org/officeDocument/2006/relationships/hyperlink" Target="https://www.pexels.com/@arantxa-treva-35107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t-br/@inga-sv?utm_content=attributionCopyText&amp;utm_medium=referral&amp;utm_source=pexels" TargetMode="External"/><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hyperlink" Target="https://www.pexels.com/pt-br/foto/colagem-montagem-moda-tendencia-4066761/?utm_content=attributionCopyText&amp;utm_medium=referral&amp;utm_source=pexel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pexels.com/pt-br/@cottonbro?utm_content=attributionCopyText&amp;utm_medium=referral&amp;utm_source=pexels" TargetMode="External"/><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hyperlink" Target="https://www.pexels.com/pt-br/foto/borda-tabua-placa-quadro-7505170/?utm_content=attributionCopyText&amp;utm_medium=referral&amp;utm_source=pexel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image" Target="../media/image110.jpe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image" Target="../media/image109.jpeg"/><Relationship Id="rId16" Type="http://schemas.openxmlformats.org/officeDocument/2006/relationships/image" Target="../media/image123.pn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s>
</file>

<file path=ppt/slides/_rels/slide1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hyperlink" Target="http://www.urbandictionary.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JMjozqJS44M" TargetMode="External"/><Relationship Id="rId2" Type="http://schemas.openxmlformats.org/officeDocument/2006/relationships/image" Target="../media/image134.jpeg"/><Relationship Id="rId1" Type="http://schemas.openxmlformats.org/officeDocument/2006/relationships/slideLayout" Target="../slideLayouts/slideLayout4.xml"/><Relationship Id="rId5" Type="http://schemas.openxmlformats.org/officeDocument/2006/relationships/hyperlink" Target="https://www.pexels.com/pt-br/foto/papel-de-diagrama-branco-sob-o-alicate-1178498/?utm_content=attributionCopyText&amp;utm_medium=referral&amp;utm_source=pexels" TargetMode="External"/><Relationship Id="rId4" Type="http://schemas.openxmlformats.org/officeDocument/2006/relationships/hyperlink" Target="https://www.pexels.com/pt-br/@senne-hoekman-167648?utm_content=attributionCopyText&amp;utm_medium=referral&amp;utm_source=pexel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4.xml"/><Relationship Id="rId1" Type="http://schemas.openxmlformats.org/officeDocument/2006/relationships/video" Target="NULL" TargetMode="External"/><Relationship Id="rId5" Type="http://schemas.openxmlformats.org/officeDocument/2006/relationships/hyperlink" Target="https://youtu.be/0wTStD1jwiI" TargetMode="External"/><Relationship Id="rId4" Type="http://schemas.openxmlformats.org/officeDocument/2006/relationships/image" Target="../media/image135.png"/></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JMjozqJS44M"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strategyzer.com/" TargetMode="External"/><Relationship Id="rId2" Type="http://schemas.openxmlformats.org/officeDocument/2006/relationships/image" Target="../media/image139.png"/><Relationship Id="rId1" Type="http://schemas.openxmlformats.org/officeDocument/2006/relationships/slideLayout" Target="../slideLayouts/slideLayout5.xml"/><Relationship Id="rId5" Type="http://schemas.openxmlformats.org/officeDocument/2006/relationships/image" Target="../media/image141.png"/><Relationship Id="rId4" Type="http://schemas.openxmlformats.org/officeDocument/2006/relationships/image" Target="../media/image140.png"/></Relationships>
</file>

<file path=ppt/slides/_rels/slide25.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7.jpeg"/><Relationship Id="rId3" Type="http://schemas.openxmlformats.org/officeDocument/2006/relationships/hyperlink" Target="https://app.diagrams.net/" TargetMode="External"/><Relationship Id="rId7" Type="http://schemas.openxmlformats.org/officeDocument/2006/relationships/image" Target="../media/image138.svg"/><Relationship Id="rId12" Type="http://schemas.openxmlformats.org/officeDocument/2006/relationships/hyperlink" Target="https://appinventor.mit.edu/" TargetMode="External"/><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hyperlink" Target="https://miro.com/" TargetMode="External"/><Relationship Id="rId5" Type="http://schemas.openxmlformats.org/officeDocument/2006/relationships/hyperlink" Target="https://marvelapp.com/" TargetMode="External"/><Relationship Id="rId15" Type="http://schemas.openxmlformats.org/officeDocument/2006/relationships/hyperlink" Target="https://www.pexels.com/pt-br/foto/mulher-de-camiseta-branca-segurando-um-smartphone-na-frente-do-laptop-914931/?utm_content=attributionCopyText&amp;utm_medium=referral&amp;utm_source=pexels" TargetMode="External"/><Relationship Id="rId10" Type="http://schemas.openxmlformats.org/officeDocument/2006/relationships/image" Target="../media/image146.png"/><Relationship Id="rId4" Type="http://schemas.openxmlformats.org/officeDocument/2006/relationships/hyperlink" Target="https://www.invisionapp.com/" TargetMode="External"/><Relationship Id="rId9" Type="http://schemas.openxmlformats.org/officeDocument/2006/relationships/image" Target="../media/image145.png"/><Relationship Id="rId14" Type="http://schemas.openxmlformats.org/officeDocument/2006/relationships/hyperlink" Target="https://www.pexels.com/pt-br/@olly?utm_content=attributionCopyText&amp;utm_medium=referral&amp;utm_source=pexel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material.io/" TargetMode="External"/><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thisisservicedesigndoing.com/methods" TargetMode="External"/><Relationship Id="rId2" Type="http://schemas.openxmlformats.org/officeDocument/2006/relationships/image" Target="../media/image149.png"/><Relationship Id="rId1" Type="http://schemas.openxmlformats.org/officeDocument/2006/relationships/slideLayout" Target="../slideLayouts/slideLayout5.xml"/><Relationship Id="rId4" Type="http://schemas.openxmlformats.org/officeDocument/2006/relationships/image" Target="../media/image150.png"/></Relationships>
</file>

<file path=ppt/slides/_rels/slide28.xml.rels><?xml version="1.0" encoding="UTF-8" standalone="yes"?>
<Relationships xmlns="http://schemas.openxmlformats.org/package/2006/relationships"><Relationship Id="rId3" Type="http://schemas.openxmlformats.org/officeDocument/2006/relationships/hyperlink" Target="https://www.designkit.org/resources/1?utm_medium=ApproachPage&amp;utm_source=www.ideo.org&amp;utm_campaign=FGButton" TargetMode="External"/><Relationship Id="rId2" Type="http://schemas.openxmlformats.org/officeDocument/2006/relationships/image" Target="../media/image151.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jpeg"/></Relationships>
</file>

<file path=ppt/slides/_rels/slide2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3.xml.rels><?xml version="1.0" encoding="UTF-8" standalone="yes"?>
<Relationships xmlns="http://schemas.openxmlformats.org/package/2006/relationships"><Relationship Id="rId3" Type="http://schemas.openxmlformats.org/officeDocument/2006/relationships/hyperlink" Target="https://www.pexels.com/pt-br/@oleg-magni?utm_content=attributionCopyText&amp;utm_medium=referral&amp;utm_source=pexels"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www.pexels.com/pt-br/foto/mac-book-pro-2764678/?utm_content=attributionCopyText&amp;utm_medium=referral&amp;utm_source=pexel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mrdheo.com/" TargetMode="External"/><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5.xml"/><Relationship Id="rId4" Type="http://schemas.openxmlformats.org/officeDocument/2006/relationships/hyperlink" Target="https://www.vhils.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s://www.eminentproject.eu/step-3/" TargetMode="Externa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3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167.png"/><Relationship Id="rId21" Type="http://schemas.openxmlformats.org/officeDocument/2006/relationships/image" Target="../media/image71.png"/><Relationship Id="rId34" Type="http://schemas.openxmlformats.org/officeDocument/2006/relationships/image" Target="../media/image1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33" Type="http://schemas.openxmlformats.org/officeDocument/2006/relationships/image" Target="../media/image170.png"/><Relationship Id="rId2" Type="http://schemas.openxmlformats.org/officeDocument/2006/relationships/image" Target="../media/image166.png"/><Relationship Id="rId16" Type="http://schemas.openxmlformats.org/officeDocument/2006/relationships/image" Target="../media/image66.png"/><Relationship Id="rId20" Type="http://schemas.openxmlformats.org/officeDocument/2006/relationships/image" Target="../media/image70.png"/><Relationship Id="rId29"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24" Type="http://schemas.openxmlformats.org/officeDocument/2006/relationships/image" Target="../media/image74.png"/><Relationship Id="rId32" Type="http://schemas.openxmlformats.org/officeDocument/2006/relationships/image" Target="../media/image81.png"/><Relationship Id="rId5" Type="http://schemas.openxmlformats.org/officeDocument/2006/relationships/image" Target="../media/image55.png"/><Relationship Id="rId15" Type="http://schemas.openxmlformats.org/officeDocument/2006/relationships/image" Target="../media/image65.png"/><Relationship Id="rId23" Type="http://schemas.openxmlformats.org/officeDocument/2006/relationships/image" Target="../media/image73.png"/><Relationship Id="rId28" Type="http://schemas.openxmlformats.org/officeDocument/2006/relationships/image" Target="../media/image169.png"/><Relationship Id="rId10" Type="http://schemas.openxmlformats.org/officeDocument/2006/relationships/image" Target="../media/image60.png"/><Relationship Id="rId19" Type="http://schemas.openxmlformats.org/officeDocument/2006/relationships/image" Target="../media/image69.png"/><Relationship Id="rId31" Type="http://schemas.openxmlformats.org/officeDocument/2006/relationships/image" Target="../media/image80.png"/><Relationship Id="rId4" Type="http://schemas.openxmlformats.org/officeDocument/2006/relationships/image" Target="../media/image168.png"/><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 Id="rId30" Type="http://schemas.openxmlformats.org/officeDocument/2006/relationships/image" Target="../media/image79.png"/></Relationships>
</file>

<file path=ppt/slides/_rels/slide3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2.png"/><Relationship Id="rId3" Type="http://schemas.openxmlformats.org/officeDocument/2006/relationships/image" Target="../media/image173.png"/><Relationship Id="rId21" Type="http://schemas.openxmlformats.org/officeDocument/2006/relationships/image" Target="../media/image95.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1.png"/><Relationship Id="rId2" Type="http://schemas.openxmlformats.org/officeDocument/2006/relationships/image" Target="../media/image121.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86.png"/><Relationship Id="rId24" Type="http://schemas.openxmlformats.org/officeDocument/2006/relationships/image" Target="../media/image98.png"/><Relationship Id="rId5" Type="http://schemas.openxmlformats.org/officeDocument/2006/relationships/image" Target="../media/image124.png"/><Relationship Id="rId15" Type="http://schemas.openxmlformats.org/officeDocument/2006/relationships/image" Target="../media/image99.png"/><Relationship Id="rId23" Type="http://schemas.openxmlformats.org/officeDocument/2006/relationships/image" Target="../media/image97.png"/><Relationship Id="rId10" Type="http://schemas.openxmlformats.org/officeDocument/2006/relationships/image" Target="../media/image85.png"/><Relationship Id="rId19" Type="http://schemas.openxmlformats.org/officeDocument/2006/relationships/image" Target="../media/image93.png"/><Relationship Id="rId4" Type="http://schemas.openxmlformats.org/officeDocument/2006/relationships/image" Target="../media/image123.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6.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2.png"/><Relationship Id="rId3" Type="http://schemas.openxmlformats.org/officeDocument/2006/relationships/image" Target="../media/image173.png"/><Relationship Id="rId21" Type="http://schemas.openxmlformats.org/officeDocument/2006/relationships/image" Target="../media/image95.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1.png"/><Relationship Id="rId25" Type="http://schemas.microsoft.com/office/2018/10/relationships/comments" Target="../comments/modernComment_12F_D05056A6.xml"/><Relationship Id="rId2" Type="http://schemas.openxmlformats.org/officeDocument/2006/relationships/image" Target="../media/image121.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86.png"/><Relationship Id="rId24" Type="http://schemas.openxmlformats.org/officeDocument/2006/relationships/image" Target="../media/image98.png"/><Relationship Id="rId5" Type="http://schemas.openxmlformats.org/officeDocument/2006/relationships/image" Target="../media/image124.png"/><Relationship Id="rId15" Type="http://schemas.openxmlformats.org/officeDocument/2006/relationships/image" Target="../media/image99.png"/><Relationship Id="rId23" Type="http://schemas.openxmlformats.org/officeDocument/2006/relationships/image" Target="../media/image97.png"/><Relationship Id="rId10" Type="http://schemas.openxmlformats.org/officeDocument/2006/relationships/image" Target="../media/image85.png"/><Relationship Id="rId19" Type="http://schemas.openxmlformats.org/officeDocument/2006/relationships/image" Target="../media/image93.png"/><Relationship Id="rId4" Type="http://schemas.openxmlformats.org/officeDocument/2006/relationships/image" Target="../media/image123.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www.street-culture.eu/" TargetMode="External"/><Relationship Id="rId7" Type="http://schemas.openxmlformats.org/officeDocument/2006/relationships/image" Target="../media/image176.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hyperlink" Target="http://www.facebook.com/streetcultureforregion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34" Type="http://schemas.openxmlformats.org/officeDocument/2006/relationships/image" Target="../media/image4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33" Type="http://schemas.openxmlformats.org/officeDocument/2006/relationships/image" Target="../media/image39.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32" Type="http://schemas.openxmlformats.org/officeDocument/2006/relationships/image" Target="../media/image38.png"/><Relationship Id="rId37" Type="http://schemas.openxmlformats.org/officeDocument/2006/relationships/image" Target="../media/image43.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2.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58.png"/><Relationship Id="rId26" Type="http://schemas.openxmlformats.org/officeDocument/2006/relationships/image" Target="../media/image66.png"/><Relationship Id="rId39" Type="http://schemas.openxmlformats.org/officeDocument/2006/relationships/image" Target="../media/image79.png"/><Relationship Id="rId3" Type="http://schemas.openxmlformats.org/officeDocument/2006/relationships/image" Target="../media/image32.png"/><Relationship Id="rId21" Type="http://schemas.openxmlformats.org/officeDocument/2006/relationships/image" Target="../media/image61.png"/><Relationship Id="rId34" Type="http://schemas.openxmlformats.org/officeDocument/2006/relationships/image" Target="../media/image74.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2" Type="http://schemas.openxmlformats.org/officeDocument/2006/relationships/image" Target="../media/image48.pn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41"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5" Type="http://schemas.openxmlformats.org/officeDocument/2006/relationships/image" Target="../media/image34.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36" Type="http://schemas.openxmlformats.org/officeDocument/2006/relationships/image" Target="../media/image76.png"/><Relationship Id="rId10" Type="http://schemas.openxmlformats.org/officeDocument/2006/relationships/image" Target="../media/image39.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4.png"/><Relationship Id="rId3" Type="http://schemas.openxmlformats.org/officeDocument/2006/relationships/image" Target="../media/image83.png"/><Relationship Id="rId21" Type="http://schemas.openxmlformats.org/officeDocument/2006/relationships/image" Target="../media/image100.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80.png"/><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hyperlink" Target="https://thevisionworks.brillian-tassessments.com/Home/Index-/?responseCode=MjKtw+QiY9x7X+yq/AeOKA==" TargetMode="External"/><Relationship Id="rId29"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3.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2.png"/><Relationship Id="rId28" Type="http://schemas.openxmlformats.org/officeDocument/2006/relationships/image" Target="../media/image105.png"/><Relationship Id="rId10" Type="http://schemas.openxmlformats.org/officeDocument/2006/relationships/image" Target="../media/image90.pn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1.png"/><Relationship Id="rId27"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16291" y="4292600"/>
            <a:ext cx="8225817" cy="2228815"/>
          </a:xfrm>
          <a:prstGeom prst="rect">
            <a:avLst/>
          </a:prstGeom>
        </p:spPr>
        <p:txBody>
          <a:bodyPr vert="horz" wrap="square" lIns="0" tIns="12700" rIns="0" bIns="0" rtlCol="0">
            <a:spAutoFit/>
          </a:bodyPr>
          <a:lstStyle/>
          <a:p>
            <a:pPr marL="297815" marR="5080">
              <a:lnSpc>
                <a:spcPct val="100000"/>
              </a:lnSpc>
              <a:spcBef>
                <a:spcPts val="100"/>
              </a:spcBef>
            </a:pPr>
            <a:r>
              <a:rPr lang="el-GR" spc="375" dirty="0" smtClean="0">
                <a:highlight>
                  <a:srgbClr val="C0C0C0"/>
                </a:highlight>
              </a:rPr>
              <a:t>ΕΠΙΧΕΙΡΗΣΙΑΚΗ ΑΝΑΠΤΥΞΗ</a:t>
            </a:r>
            <a:r>
              <a:rPr lang="en-US" spc="375" dirty="0" smtClean="0">
                <a:highlight>
                  <a:srgbClr val="C0C0C0"/>
                </a:highlight>
              </a:rPr>
              <a:t>: </a:t>
            </a:r>
            <a:r>
              <a:rPr lang="el-GR" spc="375" dirty="0">
                <a:highlight>
                  <a:srgbClr val="C0C0C0"/>
                </a:highlight>
              </a:rPr>
              <a:t>Ανάπτυξη Προϊόντων/Υπηρεσιών &amp; Κατανόηση Πελατών Αγοράς</a:t>
            </a:r>
            <a:endParaRPr lang="en-US" spc="265" dirty="0">
              <a:highlight>
                <a:srgbClr val="C0C0C0"/>
              </a:highlight>
            </a:endParaRPr>
          </a:p>
        </p:txBody>
      </p:sp>
      <p:grpSp>
        <p:nvGrpSpPr>
          <p:cNvPr id="3" name="object 3"/>
          <p:cNvGrpSpPr/>
          <p:nvPr/>
        </p:nvGrpSpPr>
        <p:grpSpPr>
          <a:xfrm>
            <a:off x="121919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2" cstate="print"/>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3" cstate="print"/>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447800" y="3683000"/>
            <a:ext cx="1465580" cy="751488"/>
          </a:xfrm>
          <a:prstGeom prst="rect">
            <a:avLst/>
          </a:prstGeom>
        </p:spPr>
        <p:txBody>
          <a:bodyPr vert="horz" wrap="square" lIns="0" tIns="12700" rIns="0" bIns="0" rtlCol="0">
            <a:spAutoFit/>
          </a:bodyPr>
          <a:lstStyle/>
          <a:p>
            <a:pPr marL="12700">
              <a:lnSpc>
                <a:spcPct val="100000"/>
              </a:lnSpc>
              <a:spcBef>
                <a:spcPts val="100"/>
              </a:spcBef>
            </a:pPr>
            <a:r>
              <a:rPr lang="el-GR" sz="2400" spc="80" dirty="0" smtClean="0">
                <a:solidFill>
                  <a:schemeClr val="tx1">
                    <a:lumMod val="85000"/>
                    <a:lumOff val="15000"/>
                  </a:schemeClr>
                </a:solidFill>
                <a:latin typeface="Trebuchet MS"/>
                <a:cs typeface="Trebuchet MS"/>
              </a:rPr>
              <a:t>ΕΝΟΤΗΤΑ</a:t>
            </a:r>
            <a:r>
              <a:rPr sz="2400" spc="-140" dirty="0" smtClean="0">
                <a:solidFill>
                  <a:schemeClr val="tx1">
                    <a:lumMod val="85000"/>
                    <a:lumOff val="15000"/>
                  </a:schemeClr>
                </a:solidFill>
                <a:latin typeface="Trebuchet MS"/>
                <a:cs typeface="Trebuchet MS"/>
              </a:rPr>
              <a:t> </a:t>
            </a:r>
            <a:r>
              <a:rPr lang="pt-PT" sz="2400" spc="75" dirty="0">
                <a:solidFill>
                  <a:schemeClr val="tx1">
                    <a:lumMod val="85000"/>
                    <a:lumOff val="15000"/>
                  </a:schemeClr>
                </a:solidFill>
                <a:latin typeface="Trebuchet MS"/>
                <a:cs typeface="Trebuchet MS"/>
              </a:rPr>
              <a:t>3</a:t>
            </a:r>
            <a:endParaRPr sz="2400" dirty="0">
              <a:solidFill>
                <a:schemeClr val="tx1">
                  <a:lumMod val="85000"/>
                  <a:lumOff val="15000"/>
                </a:schemeClr>
              </a:solidFill>
              <a:latin typeface="Trebuchet MS"/>
              <a:cs typeface="Trebuchet MS"/>
            </a:endParaRPr>
          </a:p>
        </p:txBody>
      </p:sp>
      <p:sp>
        <p:nvSpPr>
          <p:cNvPr id="27" name="object 7">
            <a:extLst>
              <a:ext uri="{FF2B5EF4-FFF2-40B4-BE49-F238E27FC236}">
                <a16:creationId xmlns="" xmlns:a16="http://schemas.microsoft.com/office/drawing/2014/main" id="{0D616EDC-802E-0EB1-BA11-8EF53B2EE9EF}"/>
              </a:ext>
            </a:extLst>
          </p:cNvPr>
          <p:cNvSpPr txBox="1"/>
          <p:nvPr/>
        </p:nvSpPr>
        <p:spPr>
          <a:xfrm>
            <a:off x="27709" y="5715000"/>
            <a:ext cx="153888" cy="1956435"/>
          </a:xfrm>
          <a:prstGeom prst="rect">
            <a:avLst/>
          </a:prstGeom>
        </p:spPr>
        <p:txBody>
          <a:bodyPr vert="vert270" wrap="square" lIns="0" tIns="1270" rIns="0" bIns="0" rtlCol="0">
            <a:spAutoFit/>
          </a:bodyPr>
          <a:lstStyle/>
          <a:p>
            <a:r>
              <a:rPr lang="en-US" sz="1000" dirty="0">
                <a:solidFill>
                  <a:srgbClr val="1A1A1A"/>
                </a:solidFill>
                <a:latin typeface="-apple-system"/>
              </a:rPr>
              <a:t>Photo by </a:t>
            </a:r>
            <a:r>
              <a:rPr lang="en-GB" sz="1000" dirty="0">
                <a:solidFill>
                  <a:srgbClr val="1A1A1A"/>
                </a:solidFill>
                <a:latin typeface="-apple-system"/>
                <a:hlinkClick r:id="rId4">
                  <a:extLst>
                    <a:ext uri="{A12FA001-AC4F-418D-AE19-62706E023703}">
                      <ahyp:hlinkClr xmlns="" xmlns:ahyp="http://schemas.microsoft.com/office/drawing/2018/hyperlinkcolor" val="tx"/>
                    </a:ext>
                  </a:extLst>
                </a:hlinkClick>
              </a:rPr>
              <a:t>Arantxa Treva</a:t>
            </a:r>
            <a:r>
              <a:rPr lang="en-GB" sz="1000" dirty="0">
                <a:solidFill>
                  <a:srgbClr val="1A1A1A"/>
                </a:solidFill>
                <a:latin typeface="-apple-system"/>
              </a:rPr>
              <a:t> a</a:t>
            </a:r>
            <a:r>
              <a:rPr lang="en-US" sz="1000" b="0" i="0" dirty="0">
                <a:solidFill>
                  <a:srgbClr val="1A1A1A"/>
                </a:solidFill>
                <a:effectLst/>
                <a:latin typeface="-apple-system"/>
              </a:rPr>
              <a:t>t </a:t>
            </a:r>
            <a:r>
              <a:rPr lang="en-US" sz="1000" b="1" i="0" u="none" strike="noStrike" dirty="0">
                <a:solidFill>
                  <a:srgbClr val="1A1A1A"/>
                </a:solidFill>
                <a:effectLst/>
                <a:latin typeface="-apple-system"/>
                <a:hlinkClick r:id="rId5"/>
              </a:rPr>
              <a:t>Pexels</a:t>
            </a:r>
            <a:endParaRPr lang="en-US" sz="1000" dirty="0"/>
          </a:p>
        </p:txBody>
      </p:sp>
      <p:sp>
        <p:nvSpPr>
          <p:cNvPr id="22" name="TextBox 42">
            <a:extLst>
              <a:ext uri="{FF2B5EF4-FFF2-40B4-BE49-F238E27FC236}">
                <a16:creationId xmlns="" xmlns:a16="http://schemas.microsoft.com/office/drawing/2014/main" id="{A0F54558-98B1-C19E-2F01-FFBF78B5F4D9}"/>
              </a:ext>
            </a:extLst>
          </p:cNvPr>
          <p:cNvSpPr txBox="1"/>
          <p:nvPr/>
        </p:nvSpPr>
        <p:spPr>
          <a:xfrm>
            <a:off x="6029332" y="6529406"/>
            <a:ext cx="3643338" cy="830997"/>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23" name="22 - Εικόνα" descr="png-transparent-european-union-erasmus-programme-erasmus-erasmus-mundus-teacher.png"/>
          <p:cNvPicPr>
            <a:picLocks noChangeAspect="1"/>
          </p:cNvPicPr>
          <p:nvPr/>
        </p:nvPicPr>
        <p:blipFill>
          <a:blip r:embed="rId6" cstate="print"/>
          <a:stretch>
            <a:fillRect/>
          </a:stretch>
        </p:blipFill>
        <p:spPr>
          <a:xfrm>
            <a:off x="1171548" y="6672282"/>
            <a:ext cx="3392817" cy="7109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magem 7" descr="Uma imagem com texto, cacho, vários&#10;&#10;Descrição gerada automaticamente">
            <a:extLst>
              <a:ext uri="{FF2B5EF4-FFF2-40B4-BE49-F238E27FC236}">
                <a16:creationId xmlns="" xmlns:a16="http://schemas.microsoft.com/office/drawing/2014/main" id="{E97DAE3F-C792-40C5-B983-E3840FA6643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591502"/>
            <a:ext cx="5848350" cy="7797800"/>
          </a:xfrm>
          <a:prstGeom prst="rect">
            <a:avLst/>
          </a:prstGeom>
        </p:spPr>
      </p:pic>
      <p:sp>
        <p:nvSpPr>
          <p:cNvPr id="9" name="object 4">
            <a:extLst>
              <a:ext uri="{FF2B5EF4-FFF2-40B4-BE49-F238E27FC236}">
                <a16:creationId xmlns="" xmlns:a16="http://schemas.microsoft.com/office/drawing/2014/main" id="{42D92801-D480-401C-A6EA-B8F156F83E1D}"/>
              </a:ext>
            </a:extLst>
          </p:cNvPr>
          <p:cNvSpPr/>
          <p:nvPr/>
        </p:nvSpPr>
        <p:spPr>
          <a:xfrm>
            <a:off x="4343400" y="558165"/>
            <a:ext cx="5521404" cy="4267200"/>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chemeClr val="tx1">
              <a:lumMod val="85000"/>
              <a:lumOff val="15000"/>
              <a:alpha val="60000"/>
            </a:schemeClr>
          </a:solidFill>
        </p:spPr>
        <p:txBody>
          <a:bodyPr wrap="square" lIns="0" tIns="0" rIns="0" bIns="0" rtlCol="0"/>
          <a:lstStyle/>
          <a:p>
            <a:endParaRPr dirty="0">
              <a:highlight>
                <a:srgbClr val="000000"/>
              </a:highlight>
            </a:endParaRPr>
          </a:p>
        </p:txBody>
      </p:sp>
      <p:sp>
        <p:nvSpPr>
          <p:cNvPr id="10" name="object 7">
            <a:extLst>
              <a:ext uri="{FF2B5EF4-FFF2-40B4-BE49-F238E27FC236}">
                <a16:creationId xmlns="" xmlns:a16="http://schemas.microsoft.com/office/drawing/2014/main" id="{AA2B1B04-3C7C-49C0-9022-53135CD2052B}"/>
              </a:ext>
            </a:extLst>
          </p:cNvPr>
          <p:cNvSpPr txBox="1"/>
          <p:nvPr/>
        </p:nvSpPr>
        <p:spPr>
          <a:xfrm>
            <a:off x="5874080" y="5765401"/>
            <a:ext cx="153888" cy="1956435"/>
          </a:xfrm>
          <a:prstGeom prst="rect">
            <a:avLst/>
          </a:prstGeom>
        </p:spPr>
        <p:txBody>
          <a:bodyPr vert="vert270" wrap="square" lIns="0" tIns="1270" rIns="0" bIns="0" rtlCol="0">
            <a:spAutoFit/>
          </a:bodyPr>
          <a:lstStyle/>
          <a:p>
            <a:r>
              <a:rPr lang="en-US" sz="1000" b="0" i="0" dirty="0">
                <a:solidFill>
                  <a:srgbClr val="1A1A1A"/>
                </a:solidFill>
                <a:effectLst/>
                <a:latin typeface="-apple-system"/>
              </a:rPr>
              <a:t>Photo by </a:t>
            </a:r>
            <a:r>
              <a:rPr lang="en-US" sz="1000" b="1" i="0" u="none" strike="noStrike" dirty="0">
                <a:solidFill>
                  <a:srgbClr val="1A1A1A"/>
                </a:solidFill>
                <a:effectLst/>
                <a:latin typeface="-apple-system"/>
                <a:hlinkClick r:id="rId3"/>
              </a:rPr>
              <a:t>Inga </a:t>
            </a:r>
            <a:r>
              <a:rPr lang="en-US" sz="1000" b="1" i="0" u="none" strike="noStrike" dirty="0" err="1">
                <a:solidFill>
                  <a:srgbClr val="1A1A1A"/>
                </a:solidFill>
                <a:effectLst/>
                <a:latin typeface="-apple-system"/>
                <a:hlinkClick r:id="rId3"/>
              </a:rPr>
              <a:t>Seliverstova</a:t>
            </a:r>
            <a:r>
              <a:rPr lang="en-US" sz="1000" b="0" i="0" dirty="0">
                <a:solidFill>
                  <a:srgbClr val="1A1A1A"/>
                </a:solidFill>
                <a:effectLst/>
                <a:latin typeface="-apple-system"/>
              </a:rPr>
              <a:t> at </a:t>
            </a:r>
            <a:r>
              <a:rPr lang="en-US" sz="1000" b="1" i="0" u="none" strike="noStrike" dirty="0" err="1">
                <a:solidFill>
                  <a:srgbClr val="1A1A1A"/>
                </a:solidFill>
                <a:effectLst/>
                <a:latin typeface="-apple-system"/>
                <a:hlinkClick r:id="rId4"/>
              </a:rPr>
              <a:t>Pexels</a:t>
            </a:r>
            <a:endParaRPr lang="en-US" sz="1000" dirty="0"/>
          </a:p>
        </p:txBody>
      </p:sp>
      <p:sp>
        <p:nvSpPr>
          <p:cNvPr id="5" name="object 5"/>
          <p:cNvSpPr txBox="1"/>
          <p:nvPr/>
        </p:nvSpPr>
        <p:spPr>
          <a:xfrm>
            <a:off x="4762375" y="1339769"/>
            <a:ext cx="4508266" cy="3141886"/>
          </a:xfrm>
          <a:prstGeom prst="rect">
            <a:avLst/>
          </a:prstGeom>
        </p:spPr>
        <p:txBody>
          <a:bodyPr vert="horz" wrap="square" lIns="0" tIns="12700" rIns="0" bIns="0" rtlCol="0">
            <a:spAutoFit/>
          </a:bodyPr>
          <a:lstStyle/>
          <a:p>
            <a:pPr marL="12700" marR="20955">
              <a:lnSpc>
                <a:spcPct val="100000"/>
              </a:lnSpc>
              <a:spcBef>
                <a:spcPts val="100"/>
              </a:spcBef>
            </a:pPr>
            <a:r>
              <a:rPr lang="el-GR" spc="25" dirty="0">
                <a:solidFill>
                  <a:schemeClr val="bg1"/>
                </a:solidFill>
                <a:latin typeface="Trebuchet MS"/>
                <a:cs typeface="Trebuchet MS"/>
              </a:rPr>
              <a:t>Μπορεί να αποτελείται από εκτυπωμένες εικόνες, κλιπ κολάζ, αυτοκόλλητα ή οποιοδήποτε άλλο 2D οπτικό μέσο</a:t>
            </a:r>
            <a:r>
              <a:rPr lang="el-GR" spc="25" dirty="0" smtClean="0">
                <a:solidFill>
                  <a:schemeClr val="bg1"/>
                </a:solidFill>
                <a:latin typeface="Trebuchet MS"/>
                <a:cs typeface="Trebuchet MS"/>
              </a:rPr>
              <a:t>.</a:t>
            </a:r>
          </a:p>
          <a:p>
            <a:pPr marL="12700" marR="20955">
              <a:lnSpc>
                <a:spcPct val="100000"/>
              </a:lnSpc>
              <a:spcBef>
                <a:spcPts val="100"/>
              </a:spcBef>
            </a:pPr>
            <a:endParaRPr sz="1850" dirty="0">
              <a:solidFill>
                <a:schemeClr val="bg1"/>
              </a:solidFill>
              <a:latin typeface="Trebuchet MS"/>
              <a:cs typeface="Trebuchet MS"/>
            </a:endParaRPr>
          </a:p>
          <a:p>
            <a:pPr marL="12700" marR="5080">
              <a:lnSpc>
                <a:spcPct val="100000"/>
              </a:lnSpc>
            </a:pPr>
            <a:r>
              <a:rPr lang="el-GR" sz="1600" b="1" spc="30" dirty="0">
                <a:solidFill>
                  <a:schemeClr val="bg1"/>
                </a:solidFill>
                <a:latin typeface="Trebuchet MS"/>
                <a:cs typeface="Trebuchet MS"/>
              </a:rPr>
              <a:t>Μπορεί να είναι πιο περίπλοκο ή πιο καθαρό, ανάλογα με τον όγκο των πληροφοριών που θέλετε να εμφανίσετε. Είτε έτσι είτε αλλιώς, θα πρέπει να στοχεύσετε σε αυτό που λειτουργεί καλύτερα για εσάς και την ομάδα σας, για να κατανοήσετε γρήγορα και να συσχετίσετε κάθε παρουσία αναφοράς στο ταμπλό</a:t>
            </a:r>
            <a:r>
              <a:rPr lang="el-GR" b="1" spc="30" dirty="0">
                <a:solidFill>
                  <a:schemeClr val="bg1"/>
                </a:solidFill>
                <a:latin typeface="Trebuchet MS"/>
                <a:cs typeface="Trebuchet MS"/>
              </a:rPr>
              <a:t>.</a:t>
            </a:r>
            <a:endParaRPr sz="1800" dirty="0">
              <a:solidFill>
                <a:schemeClr val="bg1"/>
              </a:solidFill>
              <a:latin typeface="Trebuchet MS"/>
              <a:cs typeface="Trebuchet MS"/>
            </a:endParaRPr>
          </a:p>
        </p:txBody>
      </p:sp>
      <p:sp>
        <p:nvSpPr>
          <p:cNvPr id="6" name="object 6"/>
          <p:cNvSpPr txBox="1">
            <a:spLocks noGrp="1"/>
          </p:cNvSpPr>
          <p:nvPr>
            <p:ph type="title"/>
          </p:nvPr>
        </p:nvSpPr>
        <p:spPr>
          <a:xfrm>
            <a:off x="4750759" y="853136"/>
            <a:ext cx="3647030" cy="382156"/>
          </a:xfrm>
          <a:prstGeom prst="rect">
            <a:avLst/>
          </a:prstGeom>
        </p:spPr>
        <p:txBody>
          <a:bodyPr vert="horz" wrap="square" lIns="0" tIns="12700" rIns="0" bIns="0" rtlCol="0">
            <a:spAutoFit/>
          </a:bodyPr>
          <a:lstStyle/>
          <a:p>
            <a:pPr marL="12700">
              <a:lnSpc>
                <a:spcPct val="100000"/>
              </a:lnSpc>
              <a:spcBef>
                <a:spcPts val="100"/>
              </a:spcBef>
            </a:pPr>
            <a:r>
              <a:rPr lang="el-GR" sz="2400" b="0" spc="100" dirty="0" smtClean="0">
                <a:solidFill>
                  <a:schemeClr val="bg1"/>
                </a:solidFill>
                <a:latin typeface="Trebuchet MS"/>
                <a:cs typeface="Trebuchet MS"/>
              </a:rPr>
              <a:t>Πίνακες</a:t>
            </a:r>
            <a:endParaRPr sz="2400" dirty="0">
              <a:solidFill>
                <a:schemeClr val="bg1"/>
              </a:solidFill>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descr="Uma imagem com pessoa, interior, em pé, preparação&#10;&#10;Descrição gerada automaticamente">
            <a:extLst>
              <a:ext uri="{FF2B5EF4-FFF2-40B4-BE49-F238E27FC236}">
                <a16:creationId xmlns="" xmlns:a16="http://schemas.microsoft.com/office/drawing/2014/main" id="{4F6A6719-0EB8-452E-81B6-D8AB1B7DE05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463034"/>
            <a:ext cx="10058400" cy="6705600"/>
          </a:xfrm>
          <a:prstGeom prst="rect">
            <a:avLst/>
          </a:prstGeom>
        </p:spPr>
      </p:pic>
      <p:sp>
        <p:nvSpPr>
          <p:cNvPr id="4" name="object 4"/>
          <p:cNvSpPr/>
          <p:nvPr/>
        </p:nvSpPr>
        <p:spPr>
          <a:xfrm>
            <a:off x="1155713" y="830347"/>
            <a:ext cx="5308600" cy="4102735"/>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60000"/>
            </a:srgbClr>
          </a:solidFill>
        </p:spPr>
        <p:txBody>
          <a:bodyPr wrap="square" lIns="0" tIns="0" rIns="0" bIns="0" rtlCol="0"/>
          <a:lstStyle/>
          <a:p>
            <a:endParaRPr/>
          </a:p>
        </p:txBody>
      </p:sp>
      <p:sp>
        <p:nvSpPr>
          <p:cNvPr id="5" name="object 5"/>
          <p:cNvSpPr txBox="1"/>
          <p:nvPr/>
        </p:nvSpPr>
        <p:spPr>
          <a:xfrm>
            <a:off x="1727088" y="1764351"/>
            <a:ext cx="4334510" cy="2849498"/>
          </a:xfrm>
          <a:prstGeom prst="rect">
            <a:avLst/>
          </a:prstGeom>
        </p:spPr>
        <p:txBody>
          <a:bodyPr vert="horz" wrap="square" lIns="0" tIns="12700" rIns="0" bIns="0" rtlCol="0">
            <a:spAutoFit/>
          </a:bodyPr>
          <a:lstStyle/>
          <a:p>
            <a:pPr marL="12700" marR="20955">
              <a:lnSpc>
                <a:spcPct val="100000"/>
              </a:lnSpc>
              <a:spcBef>
                <a:spcPts val="100"/>
              </a:spcBef>
            </a:pPr>
            <a:r>
              <a:rPr lang="el-GR" spc="25" dirty="0">
                <a:solidFill>
                  <a:srgbClr val="1D1D1B"/>
                </a:solidFill>
                <a:latin typeface="Trebuchet MS"/>
                <a:cs typeface="Trebuchet MS"/>
              </a:rPr>
              <a:t>Μπορείτε επίσης να δημιουργήσετε πίνακες διάθεσης από τρισδιάστατα δείγματα και αντικείμενα, που πυροδοτούν μια οπτική </a:t>
            </a:r>
            <a:r>
              <a:rPr lang="el-GR" spc="25" dirty="0" smtClean="0">
                <a:solidFill>
                  <a:srgbClr val="1D1D1B"/>
                </a:solidFill>
                <a:latin typeface="Trebuchet MS"/>
                <a:cs typeface="Trebuchet MS"/>
              </a:rPr>
              <a:t>αναφορά </a:t>
            </a:r>
            <a:r>
              <a:rPr lang="el-GR" spc="25" dirty="0">
                <a:solidFill>
                  <a:srgbClr val="1D1D1B"/>
                </a:solidFill>
                <a:latin typeface="Trebuchet MS"/>
                <a:cs typeface="Trebuchet MS"/>
              </a:rPr>
              <a:t>σε εσάς</a:t>
            </a:r>
            <a:r>
              <a:rPr lang="el-GR" spc="25" dirty="0" smtClean="0">
                <a:solidFill>
                  <a:srgbClr val="1D1D1B"/>
                </a:solidFill>
                <a:latin typeface="Trebuchet MS"/>
                <a:cs typeface="Trebuchet MS"/>
              </a:rPr>
              <a:t>.</a:t>
            </a:r>
          </a:p>
          <a:p>
            <a:pPr marL="12700" marR="20955">
              <a:lnSpc>
                <a:spcPct val="100000"/>
              </a:lnSpc>
              <a:spcBef>
                <a:spcPts val="100"/>
              </a:spcBef>
            </a:pPr>
            <a:endParaRPr sz="1850" dirty="0">
              <a:latin typeface="Trebuchet MS"/>
              <a:cs typeface="Trebuchet MS"/>
            </a:endParaRPr>
          </a:p>
          <a:p>
            <a:pPr marL="12700" marR="5080">
              <a:lnSpc>
                <a:spcPct val="100000"/>
              </a:lnSpc>
            </a:pPr>
            <a:r>
              <a:rPr lang="el-GR" sz="1500" b="1" spc="30" dirty="0" smtClean="0">
                <a:solidFill>
                  <a:srgbClr val="1D1D1B"/>
                </a:solidFill>
                <a:latin typeface="Trebuchet MS"/>
                <a:cs typeface="Trebuchet MS"/>
              </a:rPr>
              <a:t>Μία έκθεση αντικειμένων </a:t>
            </a:r>
            <a:r>
              <a:rPr lang="el-GR" sz="1500" b="1" spc="30" dirty="0">
                <a:solidFill>
                  <a:srgbClr val="1D1D1B"/>
                </a:solidFill>
                <a:latin typeface="Trebuchet MS"/>
                <a:cs typeface="Trebuchet MS"/>
              </a:rPr>
              <a:t>και υλικών που μπορείτε να συμβουλευτείτε και να έχετε παρουσιάσει ως καθημερινή υπενθύμιση του τι θέλετε να επιτύχετε ή να ενσωματώσετε στη μελλοντική σας εργασία.</a:t>
            </a:r>
            <a:endParaRPr sz="1500" dirty="0">
              <a:latin typeface="Trebuchet MS"/>
              <a:cs typeface="Trebuchet MS"/>
            </a:endParaRPr>
          </a:p>
        </p:txBody>
      </p:sp>
      <p:sp>
        <p:nvSpPr>
          <p:cNvPr id="6" name="object 6"/>
          <p:cNvSpPr txBox="1">
            <a:spLocks noGrp="1"/>
          </p:cNvSpPr>
          <p:nvPr>
            <p:ph type="title"/>
          </p:nvPr>
        </p:nvSpPr>
        <p:spPr>
          <a:xfrm>
            <a:off x="1736427" y="1195226"/>
            <a:ext cx="3506470" cy="391160"/>
          </a:xfrm>
          <a:prstGeom prst="rect">
            <a:avLst/>
          </a:prstGeom>
        </p:spPr>
        <p:txBody>
          <a:bodyPr vert="horz" wrap="square" lIns="0" tIns="12700" rIns="0" bIns="0" rtlCol="0">
            <a:spAutoFit/>
          </a:bodyPr>
          <a:lstStyle/>
          <a:p>
            <a:pPr marL="12700">
              <a:lnSpc>
                <a:spcPct val="100000"/>
              </a:lnSpc>
              <a:spcBef>
                <a:spcPts val="100"/>
              </a:spcBef>
            </a:pPr>
            <a:r>
              <a:rPr lang="el-GR" sz="2400" b="0" spc="100" dirty="0" smtClean="0">
                <a:solidFill>
                  <a:srgbClr val="030304"/>
                </a:solidFill>
                <a:latin typeface="Trebuchet MS"/>
                <a:cs typeface="Trebuchet MS"/>
              </a:rPr>
              <a:t>Πίνακες</a:t>
            </a:r>
            <a:endParaRPr sz="2400" dirty="0">
              <a:latin typeface="Trebuchet MS"/>
              <a:cs typeface="Trebuchet MS"/>
            </a:endParaRPr>
          </a:p>
        </p:txBody>
      </p:sp>
      <p:sp>
        <p:nvSpPr>
          <p:cNvPr id="7" name="object 7"/>
          <p:cNvSpPr txBox="1"/>
          <p:nvPr/>
        </p:nvSpPr>
        <p:spPr>
          <a:xfrm>
            <a:off x="862265" y="900255"/>
            <a:ext cx="153888" cy="1956435"/>
          </a:xfrm>
          <a:prstGeom prst="rect">
            <a:avLst/>
          </a:prstGeom>
        </p:spPr>
        <p:txBody>
          <a:bodyPr vert="vert270" wrap="square" lIns="0" tIns="1270" rIns="0" bIns="0" rtlCol="0">
            <a:spAutoFit/>
          </a:bodyPr>
          <a:lstStyle/>
          <a:p>
            <a:r>
              <a:rPr lang="en-US" sz="1000" dirty="0">
                <a:solidFill>
                  <a:srgbClr val="1A1A1A"/>
                </a:solidFill>
                <a:latin typeface="-apple-system"/>
              </a:rPr>
              <a:t>Photo by</a:t>
            </a:r>
            <a:r>
              <a:rPr lang="en-US" sz="1000" b="0" i="0" dirty="0">
                <a:solidFill>
                  <a:srgbClr val="1A1A1A"/>
                </a:solidFill>
                <a:effectLst/>
                <a:latin typeface="-apple-system"/>
              </a:rPr>
              <a:t> </a:t>
            </a:r>
            <a:r>
              <a:rPr lang="en-US" sz="1000" b="1" i="0" u="none" strike="noStrike" dirty="0" err="1">
                <a:solidFill>
                  <a:srgbClr val="1A1A1A"/>
                </a:solidFill>
                <a:effectLst/>
                <a:latin typeface="-apple-system"/>
                <a:hlinkClick r:id="rId3"/>
              </a:rPr>
              <a:t>cottonbro</a:t>
            </a:r>
            <a:r>
              <a:rPr lang="en-US" sz="1000" b="0" i="0" dirty="0">
                <a:solidFill>
                  <a:srgbClr val="1A1A1A"/>
                </a:solidFill>
                <a:effectLst/>
                <a:latin typeface="-apple-system"/>
              </a:rPr>
              <a:t> at </a:t>
            </a:r>
            <a:r>
              <a:rPr lang="en-US" sz="1000" b="1" i="0" u="none" strike="noStrike" dirty="0" err="1">
                <a:solidFill>
                  <a:srgbClr val="1A1A1A"/>
                </a:solidFill>
                <a:effectLst/>
                <a:latin typeface="-apple-system"/>
                <a:hlinkClick r:id="rId4"/>
              </a:rPr>
              <a:t>Pexels</a:t>
            </a:r>
            <a:endParaRPr lang="en-US" sz="1000" dirty="0"/>
          </a:p>
        </p:txBody>
      </p:sp>
    </p:spTree>
    <p:extLst>
      <p:ext uri="{BB962C8B-B14F-4D97-AF65-F5344CB8AC3E}">
        <p14:creationId xmlns:p14="http://schemas.microsoft.com/office/powerpoint/2010/main" xmlns="" val="227445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alphaModFix amt="50000"/>
          </a:blip>
          <a:stretch>
            <a:fillRect/>
          </a:stretch>
        </p:blipFill>
        <p:spPr>
          <a:xfrm>
            <a:off x="1" y="0"/>
            <a:ext cx="5417295" cy="7772400"/>
          </a:xfrm>
          <a:prstGeom prst="rect">
            <a:avLst/>
          </a:prstGeom>
        </p:spPr>
      </p:pic>
      <p:pic>
        <p:nvPicPr>
          <p:cNvPr id="4" name="object 4"/>
          <p:cNvPicPr/>
          <p:nvPr/>
        </p:nvPicPr>
        <p:blipFill>
          <a:blip r:embed="rId3" cstate="print">
            <a:alphaModFix amt="50000"/>
          </a:blip>
          <a:stretch>
            <a:fillRect/>
          </a:stretch>
        </p:blipFill>
        <p:spPr>
          <a:xfrm>
            <a:off x="5413579" y="0"/>
            <a:ext cx="4683847" cy="7772400"/>
          </a:xfrm>
          <a:prstGeom prst="rect">
            <a:avLst/>
          </a:prstGeom>
        </p:spPr>
      </p:pic>
      <p:pic>
        <p:nvPicPr>
          <p:cNvPr id="5" name="object 5"/>
          <p:cNvPicPr/>
          <p:nvPr/>
        </p:nvPicPr>
        <p:blipFill>
          <a:blip r:embed="rId4" cstate="print"/>
          <a:stretch>
            <a:fillRect/>
          </a:stretch>
        </p:blipFill>
        <p:spPr>
          <a:xfrm>
            <a:off x="5491459" y="2579751"/>
            <a:ext cx="2817077" cy="1308973"/>
          </a:xfrm>
          <a:prstGeom prst="rect">
            <a:avLst/>
          </a:prstGeom>
        </p:spPr>
      </p:pic>
      <p:sp>
        <p:nvSpPr>
          <p:cNvPr id="6" name="object 6"/>
          <p:cNvSpPr/>
          <p:nvPr/>
        </p:nvSpPr>
        <p:spPr>
          <a:xfrm>
            <a:off x="3487902" y="2534564"/>
            <a:ext cx="6570980" cy="4358005"/>
          </a:xfrm>
          <a:custGeom>
            <a:avLst/>
            <a:gdLst/>
            <a:ahLst/>
            <a:cxnLst/>
            <a:rect l="l" t="t" r="r" b="b"/>
            <a:pathLst>
              <a:path w="6570980" h="4358005">
                <a:moveTo>
                  <a:pt x="3329114" y="3452228"/>
                </a:moveTo>
                <a:lnTo>
                  <a:pt x="3327006" y="3444202"/>
                </a:lnTo>
                <a:lnTo>
                  <a:pt x="3320935" y="3438550"/>
                </a:lnTo>
                <a:lnTo>
                  <a:pt x="3312109" y="3437318"/>
                </a:lnTo>
                <a:lnTo>
                  <a:pt x="3259569" y="3446462"/>
                </a:lnTo>
                <a:lnTo>
                  <a:pt x="3107639" y="3474859"/>
                </a:lnTo>
                <a:lnTo>
                  <a:pt x="3058706" y="3483686"/>
                </a:lnTo>
                <a:lnTo>
                  <a:pt x="3010522" y="3491712"/>
                </a:lnTo>
                <a:lnTo>
                  <a:pt x="2963024" y="3498646"/>
                </a:lnTo>
                <a:lnTo>
                  <a:pt x="2916174" y="3504222"/>
                </a:lnTo>
                <a:lnTo>
                  <a:pt x="2869895" y="3508133"/>
                </a:lnTo>
                <a:lnTo>
                  <a:pt x="2824137" y="3510102"/>
                </a:lnTo>
                <a:lnTo>
                  <a:pt x="2778849" y="3509848"/>
                </a:lnTo>
                <a:lnTo>
                  <a:pt x="2772968" y="3509657"/>
                </a:lnTo>
                <a:lnTo>
                  <a:pt x="2770200" y="3516934"/>
                </a:lnTo>
                <a:lnTo>
                  <a:pt x="2808681" y="3549675"/>
                </a:lnTo>
                <a:lnTo>
                  <a:pt x="2839948" y="3579228"/>
                </a:lnTo>
                <a:lnTo>
                  <a:pt x="2868688" y="3610305"/>
                </a:lnTo>
                <a:lnTo>
                  <a:pt x="2852966" y="3659327"/>
                </a:lnTo>
                <a:lnTo>
                  <a:pt x="2807233" y="3681869"/>
                </a:lnTo>
                <a:lnTo>
                  <a:pt x="2761831" y="3703802"/>
                </a:lnTo>
                <a:lnTo>
                  <a:pt x="2716784" y="3725151"/>
                </a:lnTo>
                <a:lnTo>
                  <a:pt x="2672067" y="3745903"/>
                </a:lnTo>
                <a:lnTo>
                  <a:pt x="2627706" y="3766070"/>
                </a:lnTo>
                <a:lnTo>
                  <a:pt x="2583688" y="3785654"/>
                </a:lnTo>
                <a:lnTo>
                  <a:pt x="2540025" y="3804653"/>
                </a:lnTo>
                <a:lnTo>
                  <a:pt x="2496718" y="3823068"/>
                </a:lnTo>
                <a:lnTo>
                  <a:pt x="2453767" y="3840924"/>
                </a:lnTo>
                <a:lnTo>
                  <a:pt x="2411171" y="3858196"/>
                </a:lnTo>
                <a:lnTo>
                  <a:pt x="2368931" y="3874909"/>
                </a:lnTo>
                <a:lnTo>
                  <a:pt x="2327059" y="3891064"/>
                </a:lnTo>
                <a:lnTo>
                  <a:pt x="2285555" y="3906659"/>
                </a:lnTo>
                <a:lnTo>
                  <a:pt x="2244407" y="3921696"/>
                </a:lnTo>
                <a:lnTo>
                  <a:pt x="2203640" y="3936187"/>
                </a:lnTo>
                <a:lnTo>
                  <a:pt x="2163241" y="3950131"/>
                </a:lnTo>
                <a:lnTo>
                  <a:pt x="2123211" y="3963530"/>
                </a:lnTo>
                <a:lnTo>
                  <a:pt x="2083562" y="3976395"/>
                </a:lnTo>
                <a:lnTo>
                  <a:pt x="2044293" y="3988727"/>
                </a:lnTo>
                <a:lnTo>
                  <a:pt x="2005406" y="4000525"/>
                </a:lnTo>
                <a:lnTo>
                  <a:pt x="1966912" y="4011790"/>
                </a:lnTo>
                <a:lnTo>
                  <a:pt x="1928787" y="4022534"/>
                </a:lnTo>
                <a:lnTo>
                  <a:pt x="1891068" y="4032770"/>
                </a:lnTo>
                <a:lnTo>
                  <a:pt x="1853730" y="4042473"/>
                </a:lnTo>
                <a:lnTo>
                  <a:pt x="1780235" y="4060367"/>
                </a:lnTo>
                <a:lnTo>
                  <a:pt x="1708340" y="4076242"/>
                </a:lnTo>
                <a:lnTo>
                  <a:pt x="1638046" y="4090136"/>
                </a:lnTo>
                <a:lnTo>
                  <a:pt x="1569389" y="4102074"/>
                </a:lnTo>
                <a:lnTo>
                  <a:pt x="1502384" y="4112095"/>
                </a:lnTo>
                <a:lnTo>
                  <a:pt x="1437043" y="4120210"/>
                </a:lnTo>
                <a:lnTo>
                  <a:pt x="1373390" y="4126471"/>
                </a:lnTo>
                <a:lnTo>
                  <a:pt x="1311440" y="4130903"/>
                </a:lnTo>
                <a:lnTo>
                  <a:pt x="1251216" y="4133532"/>
                </a:lnTo>
                <a:lnTo>
                  <a:pt x="1192733" y="4134396"/>
                </a:lnTo>
                <a:lnTo>
                  <a:pt x="1164145" y="4134167"/>
                </a:lnTo>
                <a:lnTo>
                  <a:pt x="1108316" y="4132427"/>
                </a:lnTo>
                <a:lnTo>
                  <a:pt x="1054277" y="4128998"/>
                </a:lnTo>
                <a:lnTo>
                  <a:pt x="1002042" y="4123906"/>
                </a:lnTo>
                <a:lnTo>
                  <a:pt x="951636" y="4117187"/>
                </a:lnTo>
                <a:lnTo>
                  <a:pt x="903084" y="4108856"/>
                </a:lnTo>
                <a:lnTo>
                  <a:pt x="856386" y="4098963"/>
                </a:lnTo>
                <a:lnTo>
                  <a:pt x="811580" y="4087533"/>
                </a:lnTo>
                <a:lnTo>
                  <a:pt x="768680" y="4074591"/>
                </a:lnTo>
                <a:lnTo>
                  <a:pt x="727697" y="4060177"/>
                </a:lnTo>
                <a:lnTo>
                  <a:pt x="688657" y="4044315"/>
                </a:lnTo>
                <a:lnTo>
                  <a:pt x="651573" y="4027030"/>
                </a:lnTo>
                <a:lnTo>
                  <a:pt x="616470" y="4008361"/>
                </a:lnTo>
                <a:lnTo>
                  <a:pt x="583361" y="3988346"/>
                </a:lnTo>
                <a:lnTo>
                  <a:pt x="537502" y="3955846"/>
                </a:lnTo>
                <a:lnTo>
                  <a:pt x="496227" y="3920477"/>
                </a:lnTo>
                <a:lnTo>
                  <a:pt x="459625" y="3882326"/>
                </a:lnTo>
                <a:lnTo>
                  <a:pt x="427736" y="3841521"/>
                </a:lnTo>
                <a:lnTo>
                  <a:pt x="400659" y="3798151"/>
                </a:lnTo>
                <a:lnTo>
                  <a:pt x="378421" y="3752316"/>
                </a:lnTo>
                <a:lnTo>
                  <a:pt x="361111" y="3704132"/>
                </a:lnTo>
                <a:lnTo>
                  <a:pt x="348780" y="3653701"/>
                </a:lnTo>
                <a:lnTo>
                  <a:pt x="341490" y="3601123"/>
                </a:lnTo>
                <a:lnTo>
                  <a:pt x="339318" y="3546500"/>
                </a:lnTo>
                <a:lnTo>
                  <a:pt x="339737" y="3527856"/>
                </a:lnTo>
                <a:lnTo>
                  <a:pt x="344474" y="3470668"/>
                </a:lnTo>
                <a:lnTo>
                  <a:pt x="350545" y="3431540"/>
                </a:lnTo>
                <a:lnTo>
                  <a:pt x="358978" y="3391649"/>
                </a:lnTo>
                <a:lnTo>
                  <a:pt x="369773" y="3351009"/>
                </a:lnTo>
                <a:lnTo>
                  <a:pt x="382968" y="3309658"/>
                </a:lnTo>
                <a:lnTo>
                  <a:pt x="398589" y="3267633"/>
                </a:lnTo>
                <a:lnTo>
                  <a:pt x="416623" y="3224974"/>
                </a:lnTo>
                <a:lnTo>
                  <a:pt x="437108" y="3181680"/>
                </a:lnTo>
                <a:lnTo>
                  <a:pt x="460070" y="3137814"/>
                </a:lnTo>
                <a:lnTo>
                  <a:pt x="485521" y="3093389"/>
                </a:lnTo>
                <a:lnTo>
                  <a:pt x="513473" y="3048444"/>
                </a:lnTo>
                <a:lnTo>
                  <a:pt x="543953" y="3003004"/>
                </a:lnTo>
                <a:lnTo>
                  <a:pt x="576973" y="2957106"/>
                </a:lnTo>
                <a:lnTo>
                  <a:pt x="612559" y="2910776"/>
                </a:lnTo>
                <a:lnTo>
                  <a:pt x="650722" y="2864053"/>
                </a:lnTo>
                <a:lnTo>
                  <a:pt x="691489" y="2816949"/>
                </a:lnTo>
                <a:lnTo>
                  <a:pt x="734885" y="2769514"/>
                </a:lnTo>
                <a:lnTo>
                  <a:pt x="780910" y="2721762"/>
                </a:lnTo>
                <a:lnTo>
                  <a:pt x="829589" y="2673743"/>
                </a:lnTo>
                <a:lnTo>
                  <a:pt x="880948" y="2625471"/>
                </a:lnTo>
                <a:lnTo>
                  <a:pt x="935012" y="2576982"/>
                </a:lnTo>
                <a:lnTo>
                  <a:pt x="991768" y="2528316"/>
                </a:lnTo>
                <a:lnTo>
                  <a:pt x="1021181" y="2503919"/>
                </a:lnTo>
                <a:lnTo>
                  <a:pt x="1051267" y="2479497"/>
                </a:lnTo>
                <a:lnTo>
                  <a:pt x="1082052" y="2455037"/>
                </a:lnTo>
                <a:lnTo>
                  <a:pt x="1113523" y="2430551"/>
                </a:lnTo>
                <a:lnTo>
                  <a:pt x="1145692" y="2406040"/>
                </a:lnTo>
                <a:lnTo>
                  <a:pt x="1178547" y="2381504"/>
                </a:lnTo>
                <a:lnTo>
                  <a:pt x="1212100" y="2356967"/>
                </a:lnTo>
                <a:lnTo>
                  <a:pt x="1246365" y="2332405"/>
                </a:lnTo>
                <a:lnTo>
                  <a:pt x="1281315" y="2307844"/>
                </a:lnTo>
                <a:lnTo>
                  <a:pt x="1316977" y="2283282"/>
                </a:lnTo>
                <a:lnTo>
                  <a:pt x="1353350" y="2258707"/>
                </a:lnTo>
                <a:lnTo>
                  <a:pt x="1390421" y="2234146"/>
                </a:lnTo>
                <a:lnTo>
                  <a:pt x="1428216" y="2209596"/>
                </a:lnTo>
                <a:lnTo>
                  <a:pt x="1466723" y="2185047"/>
                </a:lnTo>
                <a:lnTo>
                  <a:pt x="1505940" y="2160524"/>
                </a:lnTo>
                <a:lnTo>
                  <a:pt x="1545869" y="2136013"/>
                </a:lnTo>
                <a:lnTo>
                  <a:pt x="1586534" y="2111527"/>
                </a:lnTo>
                <a:lnTo>
                  <a:pt x="1627911" y="2087067"/>
                </a:lnTo>
                <a:lnTo>
                  <a:pt x="1670024" y="2062632"/>
                </a:lnTo>
                <a:lnTo>
                  <a:pt x="1712861" y="2038248"/>
                </a:lnTo>
                <a:lnTo>
                  <a:pt x="1756422" y="2013889"/>
                </a:lnTo>
                <a:lnTo>
                  <a:pt x="1800720" y="1989569"/>
                </a:lnTo>
                <a:lnTo>
                  <a:pt x="1845754" y="1965312"/>
                </a:lnTo>
                <a:lnTo>
                  <a:pt x="1891525" y="1941093"/>
                </a:lnTo>
                <a:lnTo>
                  <a:pt x="1938032" y="1916925"/>
                </a:lnTo>
                <a:lnTo>
                  <a:pt x="1985289" y="1892820"/>
                </a:lnTo>
                <a:lnTo>
                  <a:pt x="2033282" y="1868779"/>
                </a:lnTo>
                <a:lnTo>
                  <a:pt x="2082025" y="1844802"/>
                </a:lnTo>
                <a:lnTo>
                  <a:pt x="2131517" y="1820887"/>
                </a:lnTo>
                <a:lnTo>
                  <a:pt x="2181758" y="1797050"/>
                </a:lnTo>
                <a:lnTo>
                  <a:pt x="2232761" y="1773301"/>
                </a:lnTo>
                <a:lnTo>
                  <a:pt x="2284514" y="1749615"/>
                </a:lnTo>
                <a:lnTo>
                  <a:pt x="2337028" y="1726018"/>
                </a:lnTo>
                <a:lnTo>
                  <a:pt x="2390292" y="1702523"/>
                </a:lnTo>
                <a:lnTo>
                  <a:pt x="2444331" y="1679105"/>
                </a:lnTo>
                <a:lnTo>
                  <a:pt x="2499131" y="1655787"/>
                </a:lnTo>
                <a:lnTo>
                  <a:pt x="2554706" y="1632572"/>
                </a:lnTo>
                <a:lnTo>
                  <a:pt x="2611043" y="1609458"/>
                </a:lnTo>
                <a:lnTo>
                  <a:pt x="2668155" y="1586458"/>
                </a:lnTo>
                <a:lnTo>
                  <a:pt x="2726042" y="1563560"/>
                </a:lnTo>
                <a:lnTo>
                  <a:pt x="2784716" y="1540789"/>
                </a:lnTo>
                <a:lnTo>
                  <a:pt x="2844152" y="1518132"/>
                </a:lnTo>
                <a:lnTo>
                  <a:pt x="2904388" y="1495590"/>
                </a:lnTo>
                <a:lnTo>
                  <a:pt x="2965399" y="1473187"/>
                </a:lnTo>
                <a:lnTo>
                  <a:pt x="3027197" y="1450911"/>
                </a:lnTo>
                <a:lnTo>
                  <a:pt x="2980055" y="1256665"/>
                </a:lnTo>
                <a:lnTo>
                  <a:pt x="2909544" y="1276248"/>
                </a:lnTo>
                <a:lnTo>
                  <a:pt x="2839986" y="1296136"/>
                </a:lnTo>
                <a:lnTo>
                  <a:pt x="2771343" y="1316329"/>
                </a:lnTo>
                <a:lnTo>
                  <a:pt x="2703639" y="1336814"/>
                </a:lnTo>
                <a:lnTo>
                  <a:pt x="2636850" y="1357579"/>
                </a:lnTo>
                <a:lnTo>
                  <a:pt x="2570988" y="1378623"/>
                </a:lnTo>
                <a:lnTo>
                  <a:pt x="2506053" y="1399946"/>
                </a:lnTo>
                <a:lnTo>
                  <a:pt x="2442019" y="1421549"/>
                </a:lnTo>
                <a:lnTo>
                  <a:pt x="2378900" y="1443393"/>
                </a:lnTo>
                <a:lnTo>
                  <a:pt x="2316696" y="1465516"/>
                </a:lnTo>
                <a:lnTo>
                  <a:pt x="2255393" y="1487881"/>
                </a:lnTo>
                <a:lnTo>
                  <a:pt x="2195004" y="1510487"/>
                </a:lnTo>
                <a:lnTo>
                  <a:pt x="2135505" y="1533334"/>
                </a:lnTo>
                <a:lnTo>
                  <a:pt x="2076894" y="1556423"/>
                </a:lnTo>
                <a:lnTo>
                  <a:pt x="2019185" y="1579727"/>
                </a:lnTo>
                <a:lnTo>
                  <a:pt x="1962365" y="1603260"/>
                </a:lnTo>
                <a:lnTo>
                  <a:pt x="1906435" y="1627009"/>
                </a:lnTo>
                <a:lnTo>
                  <a:pt x="1851380" y="1650974"/>
                </a:lnTo>
                <a:lnTo>
                  <a:pt x="1797215" y="1675130"/>
                </a:lnTo>
                <a:lnTo>
                  <a:pt x="1743925" y="1699501"/>
                </a:lnTo>
                <a:lnTo>
                  <a:pt x="1691500" y="1724050"/>
                </a:lnTo>
                <a:lnTo>
                  <a:pt x="1639951" y="1748790"/>
                </a:lnTo>
                <a:lnTo>
                  <a:pt x="1589265" y="1773720"/>
                </a:lnTo>
                <a:lnTo>
                  <a:pt x="1539443" y="1798815"/>
                </a:lnTo>
                <a:lnTo>
                  <a:pt x="1490484" y="1824075"/>
                </a:lnTo>
                <a:lnTo>
                  <a:pt x="1442389" y="1849513"/>
                </a:lnTo>
                <a:lnTo>
                  <a:pt x="1395145" y="1875104"/>
                </a:lnTo>
                <a:lnTo>
                  <a:pt x="1348740" y="1900834"/>
                </a:lnTo>
                <a:lnTo>
                  <a:pt x="1303197" y="1926717"/>
                </a:lnTo>
                <a:lnTo>
                  <a:pt x="1258493" y="1952752"/>
                </a:lnTo>
                <a:lnTo>
                  <a:pt x="1214628" y="1978901"/>
                </a:lnTo>
                <a:lnTo>
                  <a:pt x="1171613" y="2005190"/>
                </a:lnTo>
                <a:lnTo>
                  <a:pt x="1129423" y="2031606"/>
                </a:lnTo>
                <a:lnTo>
                  <a:pt x="1088059" y="2058123"/>
                </a:lnTo>
                <a:lnTo>
                  <a:pt x="1047534" y="2084768"/>
                </a:lnTo>
                <a:lnTo>
                  <a:pt x="1007833" y="2111502"/>
                </a:lnTo>
                <a:lnTo>
                  <a:pt x="968946" y="2138337"/>
                </a:lnTo>
                <a:lnTo>
                  <a:pt x="930884" y="2165273"/>
                </a:lnTo>
                <a:lnTo>
                  <a:pt x="893635" y="2192299"/>
                </a:lnTo>
                <a:lnTo>
                  <a:pt x="857199" y="2219388"/>
                </a:lnTo>
                <a:lnTo>
                  <a:pt x="821575" y="2246566"/>
                </a:lnTo>
                <a:lnTo>
                  <a:pt x="786752" y="2273808"/>
                </a:lnTo>
                <a:lnTo>
                  <a:pt x="752741" y="2301125"/>
                </a:lnTo>
                <a:lnTo>
                  <a:pt x="719518" y="2328494"/>
                </a:lnTo>
                <a:lnTo>
                  <a:pt x="687108" y="2355900"/>
                </a:lnTo>
                <a:lnTo>
                  <a:pt x="655472" y="2383371"/>
                </a:lnTo>
                <a:lnTo>
                  <a:pt x="624636" y="2410879"/>
                </a:lnTo>
                <a:lnTo>
                  <a:pt x="594588" y="2438412"/>
                </a:lnTo>
                <a:lnTo>
                  <a:pt x="565315" y="2465971"/>
                </a:lnTo>
                <a:lnTo>
                  <a:pt x="536829" y="2493568"/>
                </a:lnTo>
                <a:lnTo>
                  <a:pt x="509117" y="2521166"/>
                </a:lnTo>
                <a:lnTo>
                  <a:pt x="482180" y="2548788"/>
                </a:lnTo>
                <a:lnTo>
                  <a:pt x="430606" y="2604033"/>
                </a:lnTo>
                <a:lnTo>
                  <a:pt x="382104" y="2659240"/>
                </a:lnTo>
                <a:lnTo>
                  <a:pt x="336626" y="2714383"/>
                </a:lnTo>
                <a:lnTo>
                  <a:pt x="294144" y="2769400"/>
                </a:lnTo>
                <a:lnTo>
                  <a:pt x="254647" y="2824238"/>
                </a:lnTo>
                <a:lnTo>
                  <a:pt x="218109" y="2878874"/>
                </a:lnTo>
                <a:lnTo>
                  <a:pt x="184492" y="2933242"/>
                </a:lnTo>
                <a:lnTo>
                  <a:pt x="153784" y="2987306"/>
                </a:lnTo>
                <a:lnTo>
                  <a:pt x="125945" y="3041015"/>
                </a:lnTo>
                <a:lnTo>
                  <a:pt x="100952" y="3094317"/>
                </a:lnTo>
                <a:lnTo>
                  <a:pt x="78790" y="3147161"/>
                </a:lnTo>
                <a:lnTo>
                  <a:pt x="59423" y="3199511"/>
                </a:lnTo>
                <a:lnTo>
                  <a:pt x="42837" y="3251327"/>
                </a:lnTo>
                <a:lnTo>
                  <a:pt x="28994" y="3302546"/>
                </a:lnTo>
                <a:lnTo>
                  <a:pt x="17868" y="3353130"/>
                </a:lnTo>
                <a:lnTo>
                  <a:pt x="9448" y="3403015"/>
                </a:lnTo>
                <a:lnTo>
                  <a:pt x="3695" y="3452190"/>
                </a:lnTo>
                <a:lnTo>
                  <a:pt x="584" y="3500564"/>
                </a:lnTo>
                <a:lnTo>
                  <a:pt x="0" y="3524453"/>
                </a:lnTo>
                <a:lnTo>
                  <a:pt x="88" y="3548126"/>
                </a:lnTo>
                <a:lnTo>
                  <a:pt x="2184" y="3594811"/>
                </a:lnTo>
                <a:lnTo>
                  <a:pt x="6845" y="3640582"/>
                </a:lnTo>
                <a:lnTo>
                  <a:pt x="14058" y="3685375"/>
                </a:lnTo>
                <a:lnTo>
                  <a:pt x="23774" y="3729164"/>
                </a:lnTo>
                <a:lnTo>
                  <a:pt x="35991" y="3771887"/>
                </a:lnTo>
                <a:lnTo>
                  <a:pt x="50673" y="3813505"/>
                </a:lnTo>
                <a:lnTo>
                  <a:pt x="67779" y="3853967"/>
                </a:lnTo>
                <a:lnTo>
                  <a:pt x="87312" y="3893235"/>
                </a:lnTo>
                <a:lnTo>
                  <a:pt x="109220" y="3931247"/>
                </a:lnTo>
                <a:lnTo>
                  <a:pt x="133502" y="3967962"/>
                </a:lnTo>
                <a:lnTo>
                  <a:pt x="160108" y="4003332"/>
                </a:lnTo>
                <a:lnTo>
                  <a:pt x="189026" y="4037317"/>
                </a:lnTo>
                <a:lnTo>
                  <a:pt x="220230" y="4069867"/>
                </a:lnTo>
                <a:lnTo>
                  <a:pt x="253695" y="4100931"/>
                </a:lnTo>
                <a:lnTo>
                  <a:pt x="289382" y="4130471"/>
                </a:lnTo>
                <a:lnTo>
                  <a:pt x="327291" y="4158437"/>
                </a:lnTo>
                <a:lnTo>
                  <a:pt x="367360" y="4184764"/>
                </a:lnTo>
                <a:lnTo>
                  <a:pt x="409600" y="4209427"/>
                </a:lnTo>
                <a:lnTo>
                  <a:pt x="453961" y="4232376"/>
                </a:lnTo>
                <a:lnTo>
                  <a:pt x="500430" y="4253560"/>
                </a:lnTo>
                <a:lnTo>
                  <a:pt x="548982" y="4272927"/>
                </a:lnTo>
                <a:lnTo>
                  <a:pt x="599579" y="4290428"/>
                </a:lnTo>
                <a:lnTo>
                  <a:pt x="652195" y="4306036"/>
                </a:lnTo>
                <a:lnTo>
                  <a:pt x="706818" y="4319689"/>
                </a:lnTo>
                <a:lnTo>
                  <a:pt x="763422" y="4331335"/>
                </a:lnTo>
                <a:lnTo>
                  <a:pt x="821969" y="4340949"/>
                </a:lnTo>
                <a:lnTo>
                  <a:pt x="882434" y="4348454"/>
                </a:lnTo>
                <a:lnTo>
                  <a:pt x="944803" y="4353826"/>
                </a:lnTo>
                <a:lnTo>
                  <a:pt x="1009040" y="4357001"/>
                </a:lnTo>
                <a:lnTo>
                  <a:pt x="1075131" y="4357954"/>
                </a:lnTo>
                <a:lnTo>
                  <a:pt x="1108849" y="4357573"/>
                </a:lnTo>
                <a:lnTo>
                  <a:pt x="1177658" y="4355084"/>
                </a:lnTo>
                <a:lnTo>
                  <a:pt x="1248244" y="4350245"/>
                </a:lnTo>
                <a:lnTo>
                  <a:pt x="1320596" y="4342993"/>
                </a:lnTo>
                <a:lnTo>
                  <a:pt x="1394663" y="4333316"/>
                </a:lnTo>
                <a:lnTo>
                  <a:pt x="1432344" y="4327537"/>
                </a:lnTo>
                <a:lnTo>
                  <a:pt x="1470444" y="4321124"/>
                </a:lnTo>
                <a:lnTo>
                  <a:pt x="1508963" y="4314088"/>
                </a:lnTo>
                <a:lnTo>
                  <a:pt x="1547901" y="4306405"/>
                </a:lnTo>
                <a:lnTo>
                  <a:pt x="1587246" y="4298086"/>
                </a:lnTo>
                <a:lnTo>
                  <a:pt x="1626997" y="4289095"/>
                </a:lnTo>
                <a:lnTo>
                  <a:pt x="1667167" y="4279468"/>
                </a:lnTo>
                <a:lnTo>
                  <a:pt x="1707743" y="4269156"/>
                </a:lnTo>
                <a:lnTo>
                  <a:pt x="1748701" y="4258183"/>
                </a:lnTo>
                <a:lnTo>
                  <a:pt x="1790077" y="4246537"/>
                </a:lnTo>
                <a:lnTo>
                  <a:pt x="1831835" y="4234205"/>
                </a:lnTo>
                <a:lnTo>
                  <a:pt x="1873986" y="4221188"/>
                </a:lnTo>
                <a:lnTo>
                  <a:pt x="1916518" y="4207472"/>
                </a:lnTo>
                <a:lnTo>
                  <a:pt x="1959444" y="4193057"/>
                </a:lnTo>
                <a:lnTo>
                  <a:pt x="2002751" y="4177944"/>
                </a:lnTo>
                <a:lnTo>
                  <a:pt x="2046427" y="4162120"/>
                </a:lnTo>
                <a:lnTo>
                  <a:pt x="2090483" y="4145572"/>
                </a:lnTo>
                <a:lnTo>
                  <a:pt x="2134908" y="4128300"/>
                </a:lnTo>
                <a:lnTo>
                  <a:pt x="2179713" y="4110304"/>
                </a:lnTo>
                <a:lnTo>
                  <a:pt x="2224875" y="4091571"/>
                </a:lnTo>
                <a:lnTo>
                  <a:pt x="2270391" y="4072102"/>
                </a:lnTo>
                <a:lnTo>
                  <a:pt x="2316276" y="4051884"/>
                </a:lnTo>
                <a:lnTo>
                  <a:pt x="2362504" y="4030916"/>
                </a:lnTo>
                <a:lnTo>
                  <a:pt x="2409088" y="4009186"/>
                </a:lnTo>
                <a:lnTo>
                  <a:pt x="2456027" y="3986682"/>
                </a:lnTo>
                <a:lnTo>
                  <a:pt x="2503309" y="3963428"/>
                </a:lnTo>
                <a:lnTo>
                  <a:pt x="2550934" y="3939387"/>
                </a:lnTo>
                <a:lnTo>
                  <a:pt x="2598902" y="3914559"/>
                </a:lnTo>
                <a:lnTo>
                  <a:pt x="2647200" y="3888956"/>
                </a:lnTo>
                <a:lnTo>
                  <a:pt x="2695829" y="3862552"/>
                </a:lnTo>
                <a:lnTo>
                  <a:pt x="2744787" y="3835349"/>
                </a:lnTo>
                <a:lnTo>
                  <a:pt x="2794076" y="3807345"/>
                </a:lnTo>
                <a:lnTo>
                  <a:pt x="2843695" y="3778529"/>
                </a:lnTo>
                <a:lnTo>
                  <a:pt x="2893618" y="3748887"/>
                </a:lnTo>
                <a:lnTo>
                  <a:pt x="2940240" y="3720642"/>
                </a:lnTo>
                <a:lnTo>
                  <a:pt x="2941180" y="3722395"/>
                </a:lnTo>
                <a:lnTo>
                  <a:pt x="2961284" y="3769296"/>
                </a:lnTo>
                <a:lnTo>
                  <a:pt x="2979585" y="3822598"/>
                </a:lnTo>
                <a:lnTo>
                  <a:pt x="2996273" y="3883291"/>
                </a:lnTo>
                <a:lnTo>
                  <a:pt x="2997581" y="3888625"/>
                </a:lnTo>
                <a:lnTo>
                  <a:pt x="3004616" y="3889679"/>
                </a:lnTo>
                <a:lnTo>
                  <a:pt x="3034766" y="3840810"/>
                </a:lnTo>
                <a:lnTo>
                  <a:pt x="3063633" y="3797630"/>
                </a:lnTo>
                <a:lnTo>
                  <a:pt x="3093821" y="3755212"/>
                </a:lnTo>
                <a:lnTo>
                  <a:pt x="3125139" y="3713315"/>
                </a:lnTo>
                <a:lnTo>
                  <a:pt x="3157397" y="3671722"/>
                </a:lnTo>
                <a:lnTo>
                  <a:pt x="3190405" y="3630218"/>
                </a:lnTo>
                <a:lnTo>
                  <a:pt x="3257880" y="3546576"/>
                </a:lnTo>
                <a:lnTo>
                  <a:pt x="3291967" y="3503980"/>
                </a:lnTo>
                <a:lnTo>
                  <a:pt x="3326028" y="3460597"/>
                </a:lnTo>
                <a:lnTo>
                  <a:pt x="3329114" y="3452228"/>
                </a:lnTo>
                <a:close/>
              </a:path>
              <a:path w="6570980" h="4358005">
                <a:moveTo>
                  <a:pt x="6570497" y="1981"/>
                </a:moveTo>
                <a:lnTo>
                  <a:pt x="6562928" y="1727"/>
                </a:lnTo>
                <a:lnTo>
                  <a:pt x="6517056" y="660"/>
                </a:lnTo>
                <a:lnTo>
                  <a:pt x="6471018" y="88"/>
                </a:lnTo>
                <a:lnTo>
                  <a:pt x="6424790" y="0"/>
                </a:lnTo>
                <a:lnTo>
                  <a:pt x="6378410" y="406"/>
                </a:lnTo>
                <a:lnTo>
                  <a:pt x="6331852" y="1320"/>
                </a:lnTo>
                <a:lnTo>
                  <a:pt x="6285141" y="2717"/>
                </a:lnTo>
                <a:lnTo>
                  <a:pt x="6238278" y="4622"/>
                </a:lnTo>
                <a:lnTo>
                  <a:pt x="6191262" y="7048"/>
                </a:lnTo>
                <a:lnTo>
                  <a:pt x="6144095" y="9982"/>
                </a:lnTo>
                <a:lnTo>
                  <a:pt x="6096800" y="13423"/>
                </a:lnTo>
                <a:lnTo>
                  <a:pt x="6049365" y="17399"/>
                </a:lnTo>
                <a:lnTo>
                  <a:pt x="6001791" y="21894"/>
                </a:lnTo>
                <a:lnTo>
                  <a:pt x="5954090" y="26911"/>
                </a:lnTo>
                <a:lnTo>
                  <a:pt x="5906274" y="32473"/>
                </a:lnTo>
                <a:lnTo>
                  <a:pt x="5858332" y="38569"/>
                </a:lnTo>
                <a:lnTo>
                  <a:pt x="5810275" y="45199"/>
                </a:lnTo>
                <a:lnTo>
                  <a:pt x="5762117" y="52374"/>
                </a:lnTo>
                <a:lnTo>
                  <a:pt x="5713844" y="60109"/>
                </a:lnTo>
                <a:lnTo>
                  <a:pt x="5665470" y="68389"/>
                </a:lnTo>
                <a:lnTo>
                  <a:pt x="5617007" y="77228"/>
                </a:lnTo>
                <a:lnTo>
                  <a:pt x="5568454" y="86626"/>
                </a:lnTo>
                <a:lnTo>
                  <a:pt x="5519813" y="96583"/>
                </a:lnTo>
                <a:lnTo>
                  <a:pt x="5471084" y="107111"/>
                </a:lnTo>
                <a:lnTo>
                  <a:pt x="5422277" y="118224"/>
                </a:lnTo>
                <a:lnTo>
                  <a:pt x="5373408" y="129908"/>
                </a:lnTo>
                <a:lnTo>
                  <a:pt x="5324462" y="142163"/>
                </a:lnTo>
                <a:lnTo>
                  <a:pt x="5275440" y="155016"/>
                </a:lnTo>
                <a:lnTo>
                  <a:pt x="5226380" y="168452"/>
                </a:lnTo>
                <a:lnTo>
                  <a:pt x="5177244" y="182473"/>
                </a:lnTo>
                <a:lnTo>
                  <a:pt x="5128069" y="197104"/>
                </a:lnTo>
                <a:lnTo>
                  <a:pt x="5078844" y="212331"/>
                </a:lnTo>
                <a:lnTo>
                  <a:pt x="5029581" y="228155"/>
                </a:lnTo>
                <a:lnTo>
                  <a:pt x="4980279" y="244602"/>
                </a:lnTo>
                <a:lnTo>
                  <a:pt x="4930953" y="261645"/>
                </a:lnTo>
                <a:lnTo>
                  <a:pt x="4881588" y="279323"/>
                </a:lnTo>
                <a:lnTo>
                  <a:pt x="4832197" y="297611"/>
                </a:lnTo>
                <a:lnTo>
                  <a:pt x="4782794" y="316522"/>
                </a:lnTo>
                <a:lnTo>
                  <a:pt x="4733366" y="336067"/>
                </a:lnTo>
                <a:lnTo>
                  <a:pt x="4683938" y="356235"/>
                </a:lnTo>
                <a:lnTo>
                  <a:pt x="4634496" y="377050"/>
                </a:lnTo>
                <a:lnTo>
                  <a:pt x="4585068" y="398500"/>
                </a:lnTo>
                <a:lnTo>
                  <a:pt x="4535627" y="420598"/>
                </a:lnTo>
                <a:lnTo>
                  <a:pt x="4486199" y="443344"/>
                </a:lnTo>
                <a:lnTo>
                  <a:pt x="4436783" y="466737"/>
                </a:lnTo>
                <a:lnTo>
                  <a:pt x="4387393" y="490791"/>
                </a:lnTo>
                <a:lnTo>
                  <a:pt x="4338015" y="515505"/>
                </a:lnTo>
                <a:lnTo>
                  <a:pt x="4453839" y="692835"/>
                </a:lnTo>
                <a:lnTo>
                  <a:pt x="5366461" y="541388"/>
                </a:lnTo>
                <a:lnTo>
                  <a:pt x="5525579" y="517423"/>
                </a:lnTo>
                <a:lnTo>
                  <a:pt x="5628894" y="503364"/>
                </a:lnTo>
                <a:lnTo>
                  <a:pt x="5729821" y="491159"/>
                </a:lnTo>
                <a:lnTo>
                  <a:pt x="5779351" y="485838"/>
                </a:lnTo>
                <a:lnTo>
                  <a:pt x="5828233" y="481076"/>
                </a:lnTo>
                <a:lnTo>
                  <a:pt x="5876442" y="476910"/>
                </a:lnTo>
                <a:lnTo>
                  <a:pt x="5923966" y="473379"/>
                </a:lnTo>
                <a:lnTo>
                  <a:pt x="5970778" y="470496"/>
                </a:lnTo>
                <a:lnTo>
                  <a:pt x="6016866" y="468312"/>
                </a:lnTo>
                <a:lnTo>
                  <a:pt x="6062218" y="466852"/>
                </a:lnTo>
                <a:lnTo>
                  <a:pt x="6106795" y="466153"/>
                </a:lnTo>
                <a:lnTo>
                  <a:pt x="6150597" y="466255"/>
                </a:lnTo>
                <a:lnTo>
                  <a:pt x="6193599" y="467169"/>
                </a:lnTo>
                <a:lnTo>
                  <a:pt x="6235789" y="468947"/>
                </a:lnTo>
                <a:lnTo>
                  <a:pt x="6277140" y="471627"/>
                </a:lnTo>
                <a:lnTo>
                  <a:pt x="6317628" y="475221"/>
                </a:lnTo>
                <a:lnTo>
                  <a:pt x="6357252" y="479767"/>
                </a:lnTo>
                <a:lnTo>
                  <a:pt x="6395974" y="485305"/>
                </a:lnTo>
                <a:lnTo>
                  <a:pt x="6433782" y="491883"/>
                </a:lnTo>
                <a:lnTo>
                  <a:pt x="6506604" y="508215"/>
                </a:lnTo>
                <a:lnTo>
                  <a:pt x="6570497" y="527392"/>
                </a:lnTo>
                <a:lnTo>
                  <a:pt x="6570497" y="466153"/>
                </a:lnTo>
                <a:lnTo>
                  <a:pt x="6570497" y="1981"/>
                </a:lnTo>
                <a:close/>
              </a:path>
            </a:pathLst>
          </a:custGeom>
          <a:solidFill>
            <a:srgbClr val="D21924"/>
          </a:solidFill>
        </p:spPr>
        <p:txBody>
          <a:bodyPr wrap="square" lIns="0" tIns="0" rIns="0" bIns="0" rtlCol="0"/>
          <a:lstStyle/>
          <a:p>
            <a:endParaRPr/>
          </a:p>
        </p:txBody>
      </p:sp>
      <p:pic>
        <p:nvPicPr>
          <p:cNvPr id="7" name="object 7"/>
          <p:cNvPicPr/>
          <p:nvPr/>
        </p:nvPicPr>
        <p:blipFill>
          <a:blip r:embed="rId5" cstate="print"/>
          <a:stretch>
            <a:fillRect/>
          </a:stretch>
        </p:blipFill>
        <p:spPr>
          <a:xfrm>
            <a:off x="4935969" y="4664633"/>
            <a:ext cx="966749" cy="566033"/>
          </a:xfrm>
          <a:prstGeom prst="rect">
            <a:avLst/>
          </a:prstGeom>
        </p:spPr>
      </p:pic>
      <p:pic>
        <p:nvPicPr>
          <p:cNvPr id="8" name="object 8"/>
          <p:cNvPicPr/>
          <p:nvPr/>
        </p:nvPicPr>
        <p:blipFill>
          <a:blip r:embed="rId6" cstate="print"/>
          <a:stretch>
            <a:fillRect/>
          </a:stretch>
        </p:blipFill>
        <p:spPr>
          <a:xfrm>
            <a:off x="5733968" y="4852202"/>
            <a:ext cx="70383" cy="83870"/>
          </a:xfrm>
          <a:prstGeom prst="rect">
            <a:avLst/>
          </a:prstGeom>
        </p:spPr>
      </p:pic>
      <p:pic>
        <p:nvPicPr>
          <p:cNvPr id="9" name="object 9"/>
          <p:cNvPicPr/>
          <p:nvPr/>
        </p:nvPicPr>
        <p:blipFill>
          <a:blip r:embed="rId7" cstate="print"/>
          <a:stretch>
            <a:fillRect/>
          </a:stretch>
        </p:blipFill>
        <p:spPr>
          <a:xfrm>
            <a:off x="3203209" y="6676643"/>
            <a:ext cx="232616" cy="458139"/>
          </a:xfrm>
          <a:prstGeom prst="rect">
            <a:avLst/>
          </a:prstGeom>
        </p:spPr>
      </p:pic>
      <p:pic>
        <p:nvPicPr>
          <p:cNvPr id="10" name="object 10"/>
          <p:cNvPicPr/>
          <p:nvPr/>
        </p:nvPicPr>
        <p:blipFill>
          <a:blip r:embed="rId8" cstate="print"/>
          <a:stretch>
            <a:fillRect/>
          </a:stretch>
        </p:blipFill>
        <p:spPr>
          <a:xfrm>
            <a:off x="5544705" y="6007773"/>
            <a:ext cx="375096" cy="375870"/>
          </a:xfrm>
          <a:prstGeom prst="rect">
            <a:avLst/>
          </a:prstGeom>
        </p:spPr>
      </p:pic>
      <p:pic>
        <p:nvPicPr>
          <p:cNvPr id="11" name="object 11"/>
          <p:cNvPicPr/>
          <p:nvPr/>
        </p:nvPicPr>
        <p:blipFill>
          <a:blip r:embed="rId9" cstate="print"/>
          <a:stretch>
            <a:fillRect/>
          </a:stretch>
        </p:blipFill>
        <p:spPr>
          <a:xfrm>
            <a:off x="5448695" y="6106363"/>
            <a:ext cx="171874" cy="152936"/>
          </a:xfrm>
          <a:prstGeom prst="rect">
            <a:avLst/>
          </a:prstGeom>
        </p:spPr>
      </p:pic>
      <p:pic>
        <p:nvPicPr>
          <p:cNvPr id="12" name="object 12"/>
          <p:cNvPicPr/>
          <p:nvPr/>
        </p:nvPicPr>
        <p:blipFill>
          <a:blip r:embed="rId10" cstate="print"/>
          <a:stretch>
            <a:fillRect/>
          </a:stretch>
        </p:blipFill>
        <p:spPr>
          <a:xfrm>
            <a:off x="3329627" y="5503773"/>
            <a:ext cx="1211181" cy="1267755"/>
          </a:xfrm>
          <a:prstGeom prst="rect">
            <a:avLst/>
          </a:prstGeom>
        </p:spPr>
      </p:pic>
      <p:pic>
        <p:nvPicPr>
          <p:cNvPr id="13" name="object 13"/>
          <p:cNvPicPr/>
          <p:nvPr/>
        </p:nvPicPr>
        <p:blipFill>
          <a:blip r:embed="rId11" cstate="print"/>
          <a:stretch>
            <a:fillRect/>
          </a:stretch>
        </p:blipFill>
        <p:spPr>
          <a:xfrm>
            <a:off x="3925001" y="4527016"/>
            <a:ext cx="1619704" cy="1681823"/>
          </a:xfrm>
          <a:prstGeom prst="rect">
            <a:avLst/>
          </a:prstGeom>
        </p:spPr>
      </p:pic>
      <p:sp>
        <p:nvSpPr>
          <p:cNvPr id="14" name="object 14"/>
          <p:cNvSpPr/>
          <p:nvPr/>
        </p:nvSpPr>
        <p:spPr>
          <a:xfrm>
            <a:off x="4373172" y="4754645"/>
            <a:ext cx="130810" cy="43180"/>
          </a:xfrm>
          <a:custGeom>
            <a:avLst/>
            <a:gdLst/>
            <a:ahLst/>
            <a:cxnLst/>
            <a:rect l="l" t="t" r="r" b="b"/>
            <a:pathLst>
              <a:path w="130810" h="43179">
                <a:moveTo>
                  <a:pt x="123901" y="0"/>
                </a:moveTo>
                <a:lnTo>
                  <a:pt x="3098" y="26060"/>
                </a:lnTo>
                <a:lnTo>
                  <a:pt x="0" y="30873"/>
                </a:lnTo>
                <a:lnTo>
                  <a:pt x="1968" y="39992"/>
                </a:lnTo>
                <a:lnTo>
                  <a:pt x="5715" y="42887"/>
                </a:lnTo>
                <a:lnTo>
                  <a:pt x="9880" y="42887"/>
                </a:lnTo>
                <a:lnTo>
                  <a:pt x="10515" y="42887"/>
                </a:lnTo>
                <a:lnTo>
                  <a:pt x="127698" y="17665"/>
                </a:lnTo>
                <a:lnTo>
                  <a:pt x="130810" y="12865"/>
                </a:lnTo>
                <a:lnTo>
                  <a:pt x="128701" y="3098"/>
                </a:lnTo>
                <a:lnTo>
                  <a:pt x="123901" y="0"/>
                </a:lnTo>
                <a:close/>
              </a:path>
            </a:pathLst>
          </a:custGeom>
          <a:solidFill>
            <a:srgbClr val="88B0DE"/>
          </a:solidFill>
        </p:spPr>
        <p:txBody>
          <a:bodyPr wrap="square" lIns="0" tIns="0" rIns="0" bIns="0" rtlCol="0"/>
          <a:lstStyle/>
          <a:p>
            <a:endParaRPr/>
          </a:p>
        </p:txBody>
      </p:sp>
      <p:pic>
        <p:nvPicPr>
          <p:cNvPr id="15" name="object 15"/>
          <p:cNvPicPr/>
          <p:nvPr/>
        </p:nvPicPr>
        <p:blipFill>
          <a:blip r:embed="rId12" cstate="print"/>
          <a:stretch>
            <a:fillRect/>
          </a:stretch>
        </p:blipFill>
        <p:spPr>
          <a:xfrm>
            <a:off x="4572377" y="3985463"/>
            <a:ext cx="433062" cy="685096"/>
          </a:xfrm>
          <a:prstGeom prst="rect">
            <a:avLst/>
          </a:prstGeom>
        </p:spPr>
      </p:pic>
      <p:pic>
        <p:nvPicPr>
          <p:cNvPr id="16" name="object 16"/>
          <p:cNvPicPr/>
          <p:nvPr/>
        </p:nvPicPr>
        <p:blipFill>
          <a:blip r:embed="rId13" cstate="print"/>
          <a:stretch>
            <a:fillRect/>
          </a:stretch>
        </p:blipFill>
        <p:spPr>
          <a:xfrm>
            <a:off x="6649875" y="5384887"/>
            <a:ext cx="582142" cy="582129"/>
          </a:xfrm>
          <a:prstGeom prst="rect">
            <a:avLst/>
          </a:prstGeom>
        </p:spPr>
      </p:pic>
      <p:sp>
        <p:nvSpPr>
          <p:cNvPr id="22" name="object 22"/>
          <p:cNvSpPr txBox="1">
            <a:spLocks noGrp="1"/>
          </p:cNvSpPr>
          <p:nvPr>
            <p:ph type="title"/>
          </p:nvPr>
        </p:nvSpPr>
        <p:spPr>
          <a:xfrm>
            <a:off x="1212824" y="1688510"/>
            <a:ext cx="2908300" cy="1120820"/>
          </a:xfrm>
          <a:prstGeom prst="rect">
            <a:avLst/>
          </a:prstGeom>
        </p:spPr>
        <p:txBody>
          <a:bodyPr vert="horz" wrap="square" lIns="0" tIns="12700" rIns="0" bIns="0" rtlCol="0">
            <a:spAutoFit/>
          </a:bodyPr>
          <a:lstStyle/>
          <a:p>
            <a:pPr marL="12700">
              <a:lnSpc>
                <a:spcPct val="100000"/>
              </a:lnSpc>
              <a:spcBef>
                <a:spcPts val="100"/>
              </a:spcBef>
            </a:pPr>
            <a:r>
              <a:rPr lang="el-GR" sz="2400" b="0" spc="409" dirty="0" smtClean="0">
                <a:solidFill>
                  <a:srgbClr val="1D1D1B"/>
                </a:solidFill>
                <a:latin typeface="Trebuchet MS"/>
                <a:cs typeface="Trebuchet MS"/>
              </a:rPr>
              <a:t>Η</a:t>
            </a:r>
            <a:r>
              <a:rPr lang="el-GR" sz="2400" b="0" spc="409" dirty="0">
                <a:solidFill>
                  <a:srgbClr val="1D1D1B"/>
                </a:solidFill>
                <a:latin typeface="Trebuchet MS"/>
                <a:cs typeface="Trebuchet MS"/>
              </a:rPr>
              <a:t> </a:t>
            </a:r>
            <a:r>
              <a:rPr lang="el-GR" sz="2400" b="0" spc="409" dirty="0" smtClean="0">
                <a:solidFill>
                  <a:srgbClr val="1D1D1B"/>
                </a:solidFill>
                <a:latin typeface="Trebuchet MS"/>
                <a:cs typeface="Trebuchet MS"/>
              </a:rPr>
              <a:t>Χαρτογράφηση νου</a:t>
            </a:r>
            <a:endParaRPr sz="2400" dirty="0">
              <a:latin typeface="Trebuchet MS"/>
              <a:cs typeface="Trebuchet MS"/>
            </a:endParaRPr>
          </a:p>
        </p:txBody>
      </p:sp>
      <p:sp>
        <p:nvSpPr>
          <p:cNvPr id="23" name="object 23"/>
          <p:cNvSpPr txBox="1"/>
          <p:nvPr/>
        </p:nvSpPr>
        <p:spPr>
          <a:xfrm>
            <a:off x="1212823" y="2562729"/>
            <a:ext cx="2412555" cy="4693593"/>
          </a:xfrm>
          <a:prstGeom prst="rect">
            <a:avLst/>
          </a:prstGeom>
        </p:spPr>
        <p:txBody>
          <a:bodyPr vert="horz" wrap="square" lIns="0" tIns="12700" rIns="0" bIns="0" rtlCol="0">
            <a:spAutoFit/>
          </a:bodyPr>
          <a:lstStyle/>
          <a:p>
            <a:pPr marL="12700" marR="5080">
              <a:lnSpc>
                <a:spcPct val="100000"/>
              </a:lnSpc>
              <a:spcBef>
                <a:spcPts val="1680"/>
              </a:spcBef>
            </a:pPr>
            <a:endParaRPr lang="en-US" sz="1800" spc="75" dirty="0">
              <a:solidFill>
                <a:srgbClr val="1D1D1B"/>
              </a:solidFill>
              <a:latin typeface="Trebuchet MS"/>
              <a:cs typeface="Trebuchet MS"/>
            </a:endParaRPr>
          </a:p>
          <a:p>
            <a:pPr marL="12700" marR="5080">
              <a:lnSpc>
                <a:spcPct val="100000"/>
              </a:lnSpc>
              <a:spcBef>
                <a:spcPts val="1680"/>
              </a:spcBef>
            </a:pPr>
            <a:r>
              <a:rPr lang="el-GR" sz="1600" spc="75" dirty="0">
                <a:solidFill>
                  <a:srgbClr val="1D1D1B"/>
                </a:solidFill>
                <a:latin typeface="Trebuchet MS"/>
                <a:cs typeface="Trebuchet MS"/>
              </a:rPr>
              <a:t>είναι ένας διαισθητικός και ευέλικτος τρόπος για να αντιστοιχίσετε μια ιδέα </a:t>
            </a:r>
            <a:r>
              <a:rPr lang="el-GR" sz="1600" spc="75" dirty="0" smtClean="0">
                <a:solidFill>
                  <a:srgbClr val="1D1D1B"/>
                </a:solidFill>
                <a:latin typeface="Trebuchet MS"/>
                <a:cs typeface="Trebuchet MS"/>
              </a:rPr>
              <a:t>σε </a:t>
            </a:r>
            <a:r>
              <a:rPr lang="el-GR" sz="1600" spc="75" dirty="0">
                <a:solidFill>
                  <a:srgbClr val="1D1D1B"/>
                </a:solidFill>
                <a:latin typeface="Trebuchet MS"/>
                <a:cs typeface="Trebuchet MS"/>
              </a:rPr>
              <a:t>μια πιο οπτική/διαγραμματική μορφή. Μπορεί να είναι ένα απλό σχήμα, περισσότερο ή λιγότερο γραμμικό, ή να περιλαμβάνει περισσότερες πληροφορίες, όπως γραφικά ή/και εικόνες. Ανάλογα με τον στόχο, ο χάρτης μπορεί να είναι περισσότερο ή λιγότερο περίπλοκος.</a:t>
            </a:r>
            <a:endParaRPr lang="en-US" sz="1600" spc="75" dirty="0">
              <a:solidFill>
                <a:srgbClr val="1D1D1B"/>
              </a:solidFill>
              <a:latin typeface="Trebuchet MS"/>
              <a:cs typeface="Trebuchet MS"/>
            </a:endParaRPr>
          </a:p>
        </p:txBody>
      </p:sp>
      <p:sp>
        <p:nvSpPr>
          <p:cNvPr id="24" name="object 24"/>
          <p:cNvSpPr/>
          <p:nvPr/>
        </p:nvSpPr>
        <p:spPr>
          <a:xfrm>
            <a:off x="1212825" y="1076956"/>
            <a:ext cx="1911375"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4" y="1119187"/>
            <a:ext cx="2391410" cy="228268"/>
          </a:xfrm>
          <a:prstGeom prst="rect">
            <a:avLst/>
          </a:prstGeom>
        </p:spPr>
        <p:txBody>
          <a:bodyPr vert="horz" wrap="square" lIns="0" tIns="12700" rIns="0" bIns="0" rtlCol="0">
            <a:spAutoFit/>
          </a:bodyPr>
          <a:lstStyle/>
          <a:p>
            <a:pPr marL="12700">
              <a:lnSpc>
                <a:spcPct val="100000"/>
              </a:lnSpc>
              <a:spcBef>
                <a:spcPts val="100"/>
              </a:spcBef>
            </a:pPr>
            <a:r>
              <a:rPr lang="el-GR" sz="1400" b="1" spc="40" dirty="0" smtClean="0">
                <a:solidFill>
                  <a:srgbClr val="FFFFFF"/>
                </a:solidFill>
                <a:latin typeface="Trebuchet MS"/>
                <a:cs typeface="Trebuchet MS"/>
              </a:rPr>
              <a:t>Χαρτογράφηση νου</a:t>
            </a:r>
            <a:endParaRPr sz="1400" dirty="0">
              <a:latin typeface="Trebuchet MS"/>
              <a:cs typeface="Trebuchet MS"/>
            </a:endParaRPr>
          </a:p>
        </p:txBody>
      </p:sp>
      <p:pic>
        <p:nvPicPr>
          <p:cNvPr id="28" name="object 4">
            <a:extLst>
              <a:ext uri="{FF2B5EF4-FFF2-40B4-BE49-F238E27FC236}">
                <a16:creationId xmlns="" xmlns:a16="http://schemas.microsoft.com/office/drawing/2014/main" id="{64E3F53C-2D72-4BC4-B9FA-BA9E5135C69C}"/>
              </a:ext>
            </a:extLst>
          </p:cNvPr>
          <p:cNvPicPr/>
          <p:nvPr/>
        </p:nvPicPr>
        <p:blipFill>
          <a:blip r:embed="rId14" cstate="print"/>
          <a:stretch>
            <a:fillRect/>
          </a:stretch>
        </p:blipFill>
        <p:spPr>
          <a:xfrm>
            <a:off x="6474696" y="4377278"/>
            <a:ext cx="938940" cy="889676"/>
          </a:xfrm>
          <a:prstGeom prst="rect">
            <a:avLst/>
          </a:prstGeom>
        </p:spPr>
      </p:pic>
      <p:pic>
        <p:nvPicPr>
          <p:cNvPr id="29" name="object 5">
            <a:extLst>
              <a:ext uri="{FF2B5EF4-FFF2-40B4-BE49-F238E27FC236}">
                <a16:creationId xmlns="" xmlns:a16="http://schemas.microsoft.com/office/drawing/2014/main" id="{FFFC782F-10F7-437C-8274-EF8446637200}"/>
              </a:ext>
            </a:extLst>
          </p:cNvPr>
          <p:cNvPicPr/>
          <p:nvPr/>
        </p:nvPicPr>
        <p:blipFill>
          <a:blip r:embed="rId15" cstate="print"/>
          <a:stretch>
            <a:fillRect/>
          </a:stretch>
        </p:blipFill>
        <p:spPr>
          <a:xfrm>
            <a:off x="5704436" y="1418907"/>
            <a:ext cx="2488367" cy="3163147"/>
          </a:xfrm>
          <a:prstGeom prst="rect">
            <a:avLst/>
          </a:prstGeom>
        </p:spPr>
      </p:pic>
      <p:pic>
        <p:nvPicPr>
          <p:cNvPr id="30" name="object 6">
            <a:extLst>
              <a:ext uri="{FF2B5EF4-FFF2-40B4-BE49-F238E27FC236}">
                <a16:creationId xmlns="" xmlns:a16="http://schemas.microsoft.com/office/drawing/2014/main" id="{3E78ACF0-82C6-4CB2-A34C-8EC4CFA1F9B5}"/>
              </a:ext>
            </a:extLst>
          </p:cNvPr>
          <p:cNvPicPr/>
          <p:nvPr/>
        </p:nvPicPr>
        <p:blipFill>
          <a:blip r:embed="rId16" cstate="print"/>
          <a:stretch>
            <a:fillRect/>
          </a:stretch>
        </p:blipFill>
        <p:spPr>
          <a:xfrm>
            <a:off x="6109703" y="2204659"/>
            <a:ext cx="795449" cy="794981"/>
          </a:xfrm>
          <a:prstGeom prst="rect">
            <a:avLst/>
          </a:prstGeom>
        </p:spPr>
      </p:pic>
      <p:sp>
        <p:nvSpPr>
          <p:cNvPr id="31" name="object 7">
            <a:extLst>
              <a:ext uri="{FF2B5EF4-FFF2-40B4-BE49-F238E27FC236}">
                <a16:creationId xmlns="" xmlns:a16="http://schemas.microsoft.com/office/drawing/2014/main" id="{66D62E31-71D2-42A0-B3A6-906F3F47A102}"/>
              </a:ext>
            </a:extLst>
          </p:cNvPr>
          <p:cNvSpPr/>
          <p:nvPr/>
        </p:nvSpPr>
        <p:spPr>
          <a:xfrm>
            <a:off x="6279539" y="1731731"/>
            <a:ext cx="1322814" cy="109910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32" name="object 8">
            <a:extLst>
              <a:ext uri="{FF2B5EF4-FFF2-40B4-BE49-F238E27FC236}">
                <a16:creationId xmlns="" xmlns:a16="http://schemas.microsoft.com/office/drawing/2014/main" id="{CBF8AF2B-50CC-46B3-85E1-70ABEEC9414D}"/>
              </a:ext>
            </a:extLst>
          </p:cNvPr>
          <p:cNvPicPr/>
          <p:nvPr/>
        </p:nvPicPr>
        <p:blipFill>
          <a:blip r:embed="rId17" cstate="print"/>
          <a:stretch>
            <a:fillRect/>
          </a:stretch>
        </p:blipFill>
        <p:spPr>
          <a:xfrm>
            <a:off x="6931244" y="1827790"/>
            <a:ext cx="578912" cy="578579"/>
          </a:xfrm>
          <a:prstGeom prst="rect">
            <a:avLst/>
          </a:prstGeom>
        </p:spPr>
      </p:pic>
      <p:pic>
        <p:nvPicPr>
          <p:cNvPr id="33" name="object 9">
            <a:extLst>
              <a:ext uri="{FF2B5EF4-FFF2-40B4-BE49-F238E27FC236}">
                <a16:creationId xmlns="" xmlns:a16="http://schemas.microsoft.com/office/drawing/2014/main" id="{73E8C099-812B-4431-B9D7-F4FE3638D123}"/>
              </a:ext>
            </a:extLst>
          </p:cNvPr>
          <p:cNvPicPr/>
          <p:nvPr/>
        </p:nvPicPr>
        <p:blipFill>
          <a:blip r:embed="rId18" cstate="print"/>
          <a:stretch>
            <a:fillRect/>
          </a:stretch>
        </p:blipFill>
        <p:spPr>
          <a:xfrm>
            <a:off x="7154293" y="2050503"/>
            <a:ext cx="132819" cy="133136"/>
          </a:xfrm>
          <a:prstGeom prst="rect">
            <a:avLst/>
          </a:prstGeom>
        </p:spPr>
      </p:pic>
      <p:sp>
        <p:nvSpPr>
          <p:cNvPr id="34" name="object 10">
            <a:extLst>
              <a:ext uri="{FF2B5EF4-FFF2-40B4-BE49-F238E27FC236}">
                <a16:creationId xmlns="" xmlns:a16="http://schemas.microsoft.com/office/drawing/2014/main" id="{19CF67EE-B408-486F-9E26-322213F7CA1D}"/>
              </a:ext>
            </a:extLst>
          </p:cNvPr>
          <p:cNvSpPr/>
          <p:nvPr/>
        </p:nvSpPr>
        <p:spPr>
          <a:xfrm>
            <a:off x="7052591" y="1950835"/>
            <a:ext cx="335166" cy="335166"/>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41" name="object 17">
            <a:extLst>
              <a:ext uri="{FF2B5EF4-FFF2-40B4-BE49-F238E27FC236}">
                <a16:creationId xmlns="" xmlns:a16="http://schemas.microsoft.com/office/drawing/2014/main" id="{380399BC-B02C-4F53-9C3A-BC05C269748D}"/>
              </a:ext>
            </a:extLst>
          </p:cNvPr>
          <p:cNvPicPr/>
          <p:nvPr/>
        </p:nvPicPr>
        <p:blipFill>
          <a:blip r:embed="rId19" cstate="print"/>
          <a:stretch>
            <a:fillRect/>
          </a:stretch>
        </p:blipFill>
        <p:spPr>
          <a:xfrm>
            <a:off x="7878529" y="2458076"/>
            <a:ext cx="41460" cy="51818"/>
          </a:xfrm>
          <a:prstGeom prst="rect">
            <a:avLst/>
          </a:prstGeom>
        </p:spPr>
      </p:pic>
      <p:pic>
        <p:nvPicPr>
          <p:cNvPr id="42" name="object 18">
            <a:extLst>
              <a:ext uri="{FF2B5EF4-FFF2-40B4-BE49-F238E27FC236}">
                <a16:creationId xmlns="" xmlns:a16="http://schemas.microsoft.com/office/drawing/2014/main" id="{56590844-C9C9-463E-860C-7596561EE7AE}"/>
              </a:ext>
            </a:extLst>
          </p:cNvPr>
          <p:cNvPicPr/>
          <p:nvPr/>
        </p:nvPicPr>
        <p:blipFill>
          <a:blip r:embed="rId20" cstate="print"/>
          <a:stretch>
            <a:fillRect/>
          </a:stretch>
        </p:blipFill>
        <p:spPr>
          <a:xfrm>
            <a:off x="7503086" y="2177188"/>
            <a:ext cx="85970" cy="126146"/>
          </a:xfrm>
          <a:prstGeom prst="rect">
            <a:avLst/>
          </a:prstGeom>
        </p:spPr>
      </p:pic>
      <p:sp>
        <p:nvSpPr>
          <p:cNvPr id="21" name="object 21"/>
          <p:cNvSpPr/>
          <p:nvPr/>
        </p:nvSpPr>
        <p:spPr>
          <a:xfrm>
            <a:off x="5418896" y="2579089"/>
            <a:ext cx="2892425" cy="1443990"/>
          </a:xfrm>
          <a:custGeom>
            <a:avLst/>
            <a:gdLst/>
            <a:ahLst/>
            <a:cxnLst/>
            <a:rect l="l" t="t" r="r" b="b"/>
            <a:pathLst>
              <a:path w="2892425" h="1443989">
                <a:moveTo>
                  <a:pt x="246132" y="0"/>
                </a:moveTo>
                <a:lnTo>
                  <a:pt x="201183" y="1057"/>
                </a:lnTo>
                <a:lnTo>
                  <a:pt x="157902" y="7642"/>
                </a:lnTo>
                <a:lnTo>
                  <a:pt x="119627" y="19441"/>
                </a:lnTo>
                <a:lnTo>
                  <a:pt x="60622" y="65295"/>
                </a:lnTo>
                <a:lnTo>
                  <a:pt x="37886" y="102038"/>
                </a:lnTo>
                <a:lnTo>
                  <a:pt x="20533" y="145772"/>
                </a:lnTo>
                <a:lnTo>
                  <a:pt x="7614" y="195897"/>
                </a:lnTo>
                <a:lnTo>
                  <a:pt x="831" y="243466"/>
                </a:lnTo>
                <a:lnTo>
                  <a:pt x="0" y="291087"/>
                </a:lnTo>
                <a:lnTo>
                  <a:pt x="4901" y="338286"/>
                </a:lnTo>
                <a:lnTo>
                  <a:pt x="15317" y="384590"/>
                </a:lnTo>
                <a:lnTo>
                  <a:pt x="31032" y="429523"/>
                </a:lnTo>
                <a:lnTo>
                  <a:pt x="51829" y="472612"/>
                </a:lnTo>
                <a:lnTo>
                  <a:pt x="77489" y="513384"/>
                </a:lnTo>
                <a:lnTo>
                  <a:pt x="101994" y="546846"/>
                </a:lnTo>
                <a:lnTo>
                  <a:pt x="127589" y="579770"/>
                </a:lnTo>
                <a:lnTo>
                  <a:pt x="154251" y="612151"/>
                </a:lnTo>
                <a:lnTo>
                  <a:pt x="181958" y="643985"/>
                </a:lnTo>
                <a:lnTo>
                  <a:pt x="210688" y="675268"/>
                </a:lnTo>
                <a:lnTo>
                  <a:pt x="240420" y="705995"/>
                </a:lnTo>
                <a:lnTo>
                  <a:pt x="271130" y="736162"/>
                </a:lnTo>
                <a:lnTo>
                  <a:pt x="302797" y="765764"/>
                </a:lnTo>
                <a:lnTo>
                  <a:pt x="335399" y="794798"/>
                </a:lnTo>
                <a:lnTo>
                  <a:pt x="368913" y="823258"/>
                </a:lnTo>
                <a:lnTo>
                  <a:pt x="403318" y="851142"/>
                </a:lnTo>
                <a:lnTo>
                  <a:pt x="438591" y="878443"/>
                </a:lnTo>
                <a:lnTo>
                  <a:pt x="474709" y="905159"/>
                </a:lnTo>
                <a:lnTo>
                  <a:pt x="511652" y="931284"/>
                </a:lnTo>
                <a:lnTo>
                  <a:pt x="549397" y="956815"/>
                </a:lnTo>
                <a:lnTo>
                  <a:pt x="587921" y="981747"/>
                </a:lnTo>
                <a:lnTo>
                  <a:pt x="627203" y="1006075"/>
                </a:lnTo>
                <a:lnTo>
                  <a:pt x="667220" y="1029796"/>
                </a:lnTo>
                <a:lnTo>
                  <a:pt x="707951" y="1052905"/>
                </a:lnTo>
                <a:lnTo>
                  <a:pt x="749373" y="1075397"/>
                </a:lnTo>
                <a:lnTo>
                  <a:pt x="791463" y="1097269"/>
                </a:lnTo>
                <a:lnTo>
                  <a:pt x="834201" y="1118516"/>
                </a:lnTo>
                <a:lnTo>
                  <a:pt x="877563" y="1139133"/>
                </a:lnTo>
                <a:lnTo>
                  <a:pt x="921528" y="1159117"/>
                </a:lnTo>
                <a:lnTo>
                  <a:pt x="966074" y="1178463"/>
                </a:lnTo>
                <a:lnTo>
                  <a:pt x="1011178" y="1197167"/>
                </a:lnTo>
                <a:lnTo>
                  <a:pt x="1056818" y="1215224"/>
                </a:lnTo>
                <a:lnTo>
                  <a:pt x="1102972" y="1232630"/>
                </a:lnTo>
                <a:lnTo>
                  <a:pt x="1149618" y="1249381"/>
                </a:lnTo>
                <a:lnTo>
                  <a:pt x="1196734" y="1265472"/>
                </a:lnTo>
                <a:lnTo>
                  <a:pt x="1244297" y="1280899"/>
                </a:lnTo>
                <a:lnTo>
                  <a:pt x="1292286" y="1295658"/>
                </a:lnTo>
                <a:lnTo>
                  <a:pt x="1340679" y="1309745"/>
                </a:lnTo>
                <a:lnTo>
                  <a:pt x="1389453" y="1323155"/>
                </a:lnTo>
                <a:lnTo>
                  <a:pt x="1438585" y="1335883"/>
                </a:lnTo>
                <a:lnTo>
                  <a:pt x="1488055" y="1347926"/>
                </a:lnTo>
                <a:lnTo>
                  <a:pt x="1537840" y="1359279"/>
                </a:lnTo>
                <a:lnTo>
                  <a:pt x="1587918" y="1369938"/>
                </a:lnTo>
                <a:lnTo>
                  <a:pt x="1638266" y="1379898"/>
                </a:lnTo>
                <a:lnTo>
                  <a:pt x="1688862" y="1389156"/>
                </a:lnTo>
                <a:lnTo>
                  <a:pt x="1739685" y="1397706"/>
                </a:lnTo>
                <a:lnTo>
                  <a:pt x="1790712" y="1405545"/>
                </a:lnTo>
                <a:lnTo>
                  <a:pt x="1841921" y="1412667"/>
                </a:lnTo>
                <a:lnTo>
                  <a:pt x="1893291" y="1419070"/>
                </a:lnTo>
                <a:lnTo>
                  <a:pt x="1944798" y="1424748"/>
                </a:lnTo>
                <a:lnTo>
                  <a:pt x="1996420" y="1429698"/>
                </a:lnTo>
                <a:lnTo>
                  <a:pt x="2048136" y="1433914"/>
                </a:lnTo>
                <a:lnTo>
                  <a:pt x="2099924" y="1437392"/>
                </a:lnTo>
                <a:lnTo>
                  <a:pt x="2151760" y="1440129"/>
                </a:lnTo>
                <a:lnTo>
                  <a:pt x="2203624" y="1442120"/>
                </a:lnTo>
                <a:lnTo>
                  <a:pt x="2255493" y="1443360"/>
                </a:lnTo>
                <a:lnTo>
                  <a:pt x="2307345" y="1443846"/>
                </a:lnTo>
                <a:lnTo>
                  <a:pt x="2359157" y="1443572"/>
                </a:lnTo>
                <a:lnTo>
                  <a:pt x="2410909" y="1442535"/>
                </a:lnTo>
                <a:lnTo>
                  <a:pt x="2462576" y="1440730"/>
                </a:lnTo>
                <a:lnTo>
                  <a:pt x="2514138" y="1438153"/>
                </a:lnTo>
                <a:lnTo>
                  <a:pt x="2565572" y="1434800"/>
                </a:lnTo>
                <a:lnTo>
                  <a:pt x="2616856" y="1430665"/>
                </a:lnTo>
                <a:lnTo>
                  <a:pt x="2667968" y="1425746"/>
                </a:lnTo>
                <a:lnTo>
                  <a:pt x="2718886" y="1420037"/>
                </a:lnTo>
                <a:lnTo>
                  <a:pt x="2764871" y="1408314"/>
                </a:lnTo>
                <a:lnTo>
                  <a:pt x="2805331" y="1385774"/>
                </a:lnTo>
                <a:lnTo>
                  <a:pt x="2838565" y="1354014"/>
                </a:lnTo>
                <a:lnTo>
                  <a:pt x="2862874" y="1314628"/>
                </a:lnTo>
                <a:lnTo>
                  <a:pt x="2876556" y="1269212"/>
                </a:lnTo>
                <a:lnTo>
                  <a:pt x="2892216" y="1173124"/>
                </a:lnTo>
                <a:lnTo>
                  <a:pt x="2890863" y="1153796"/>
                </a:lnTo>
                <a:lnTo>
                  <a:pt x="2881546" y="1137810"/>
                </a:lnTo>
                <a:lnTo>
                  <a:pt x="2866293" y="1127356"/>
                </a:lnTo>
                <a:lnTo>
                  <a:pt x="2847131" y="1124623"/>
                </a:lnTo>
                <a:lnTo>
                  <a:pt x="2795299" y="1128971"/>
                </a:lnTo>
                <a:lnTo>
                  <a:pt x="2743532" y="1132601"/>
                </a:lnTo>
                <a:lnTo>
                  <a:pt x="2691826" y="1135524"/>
                </a:lnTo>
                <a:lnTo>
                  <a:pt x="2640180" y="1137755"/>
                </a:lnTo>
                <a:lnTo>
                  <a:pt x="2588591" y="1139307"/>
                </a:lnTo>
                <a:lnTo>
                  <a:pt x="2537057" y="1140192"/>
                </a:lnTo>
                <a:lnTo>
                  <a:pt x="2485575" y="1140424"/>
                </a:lnTo>
                <a:lnTo>
                  <a:pt x="2434144" y="1140016"/>
                </a:lnTo>
                <a:lnTo>
                  <a:pt x="2382760" y="1138981"/>
                </a:lnTo>
                <a:lnTo>
                  <a:pt x="2331421" y="1137333"/>
                </a:lnTo>
                <a:lnTo>
                  <a:pt x="2280126" y="1135085"/>
                </a:lnTo>
                <a:lnTo>
                  <a:pt x="2228871" y="1132250"/>
                </a:lnTo>
                <a:lnTo>
                  <a:pt x="2177655" y="1128841"/>
                </a:lnTo>
                <a:lnTo>
                  <a:pt x="2126474" y="1124871"/>
                </a:lnTo>
                <a:lnTo>
                  <a:pt x="2075328" y="1120354"/>
                </a:lnTo>
                <a:lnTo>
                  <a:pt x="2024212" y="1115302"/>
                </a:lnTo>
                <a:lnTo>
                  <a:pt x="1973126" y="1109730"/>
                </a:lnTo>
                <a:lnTo>
                  <a:pt x="1922066" y="1103650"/>
                </a:lnTo>
                <a:lnTo>
                  <a:pt x="1871031" y="1097075"/>
                </a:lnTo>
                <a:lnTo>
                  <a:pt x="1820017" y="1090019"/>
                </a:lnTo>
                <a:lnTo>
                  <a:pt x="1769023" y="1082495"/>
                </a:lnTo>
                <a:lnTo>
                  <a:pt x="1718047" y="1074515"/>
                </a:lnTo>
                <a:lnTo>
                  <a:pt x="1667085" y="1066094"/>
                </a:lnTo>
                <a:lnTo>
                  <a:pt x="1616136" y="1057245"/>
                </a:lnTo>
                <a:lnTo>
                  <a:pt x="1565197" y="1047980"/>
                </a:lnTo>
                <a:lnTo>
                  <a:pt x="1514266" y="1038313"/>
                </a:lnTo>
                <a:lnTo>
                  <a:pt x="1434245" y="1021634"/>
                </a:lnTo>
                <a:lnTo>
                  <a:pt x="1356711" y="1003153"/>
                </a:lnTo>
                <a:lnTo>
                  <a:pt x="1281650" y="982981"/>
                </a:lnTo>
                <a:lnTo>
                  <a:pt x="1209046" y="961231"/>
                </a:lnTo>
                <a:lnTo>
                  <a:pt x="1138886" y="938013"/>
                </a:lnTo>
                <a:lnTo>
                  <a:pt x="1071155" y="913440"/>
                </a:lnTo>
                <a:lnTo>
                  <a:pt x="1005839" y="887623"/>
                </a:lnTo>
                <a:lnTo>
                  <a:pt x="942924" y="860673"/>
                </a:lnTo>
                <a:lnTo>
                  <a:pt x="882395" y="832702"/>
                </a:lnTo>
                <a:lnTo>
                  <a:pt x="824238" y="803822"/>
                </a:lnTo>
                <a:lnTo>
                  <a:pt x="768438" y="774145"/>
                </a:lnTo>
                <a:lnTo>
                  <a:pt x="714982" y="743781"/>
                </a:lnTo>
                <a:lnTo>
                  <a:pt x="663855" y="712842"/>
                </a:lnTo>
                <a:lnTo>
                  <a:pt x="615043" y="681440"/>
                </a:lnTo>
                <a:lnTo>
                  <a:pt x="568531" y="649687"/>
                </a:lnTo>
                <a:lnTo>
                  <a:pt x="524306" y="617694"/>
                </a:lnTo>
                <a:lnTo>
                  <a:pt x="482351" y="585572"/>
                </a:lnTo>
                <a:lnTo>
                  <a:pt x="442655" y="553434"/>
                </a:lnTo>
                <a:lnTo>
                  <a:pt x="405202" y="521390"/>
                </a:lnTo>
                <a:lnTo>
                  <a:pt x="369977" y="489553"/>
                </a:lnTo>
                <a:lnTo>
                  <a:pt x="336967" y="458033"/>
                </a:lnTo>
                <a:lnTo>
                  <a:pt x="306157" y="426943"/>
                </a:lnTo>
                <a:lnTo>
                  <a:pt x="277533" y="396394"/>
                </a:lnTo>
                <a:lnTo>
                  <a:pt x="251080" y="366497"/>
                </a:lnTo>
                <a:lnTo>
                  <a:pt x="204633" y="309108"/>
                </a:lnTo>
                <a:lnTo>
                  <a:pt x="166700" y="255668"/>
                </a:lnTo>
                <a:lnTo>
                  <a:pt x="137167" y="207070"/>
                </a:lnTo>
                <a:lnTo>
                  <a:pt x="115919" y="164206"/>
                </a:lnTo>
                <a:lnTo>
                  <a:pt x="102842" y="127968"/>
                </a:lnTo>
                <a:lnTo>
                  <a:pt x="97822" y="99250"/>
                </a:lnTo>
                <a:lnTo>
                  <a:pt x="98297" y="87989"/>
                </a:lnTo>
                <a:lnTo>
                  <a:pt x="116647" y="51961"/>
                </a:lnTo>
                <a:lnTo>
                  <a:pt x="149535" y="30418"/>
                </a:lnTo>
                <a:lnTo>
                  <a:pt x="213228" y="7005"/>
                </a:lnTo>
                <a:lnTo>
                  <a:pt x="246132" y="0"/>
                </a:lnTo>
                <a:close/>
              </a:path>
            </a:pathLst>
          </a:custGeom>
          <a:solidFill>
            <a:srgbClr val="D21924"/>
          </a:solidFill>
        </p:spPr>
        <p:txBody>
          <a:bodyPr wrap="square" lIns="0" tIns="0" rIns="0" bIns="0" rtlCol="0"/>
          <a:lstStyle/>
          <a:p>
            <a:endParaRPr/>
          </a:p>
        </p:txBody>
      </p:sp>
    </p:spTree>
    <p:extLst>
      <p:ext uri="{BB962C8B-B14F-4D97-AF65-F5344CB8AC3E}">
        <p14:creationId xmlns:p14="http://schemas.microsoft.com/office/powerpoint/2010/main" xmlns="" val="375750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 name="Imagem 55">
            <a:extLst>
              <a:ext uri="{FF2B5EF4-FFF2-40B4-BE49-F238E27FC236}">
                <a16:creationId xmlns="" xmlns:a16="http://schemas.microsoft.com/office/drawing/2014/main" id="{EA2012EF-9728-4ED7-A60A-2E6B0F8CAE1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62557" y="938362"/>
            <a:ext cx="7933285" cy="5291440"/>
          </a:xfrm>
          <a:prstGeom prst="rect">
            <a:avLst/>
          </a:prstGeom>
        </p:spPr>
      </p:pic>
      <p:sp>
        <p:nvSpPr>
          <p:cNvPr id="57" name="object 9">
            <a:extLst>
              <a:ext uri="{FF2B5EF4-FFF2-40B4-BE49-F238E27FC236}">
                <a16:creationId xmlns="" xmlns:a16="http://schemas.microsoft.com/office/drawing/2014/main" id="{ED51B992-E3CC-45AB-9677-0E6D68C04CCF}"/>
              </a:ext>
            </a:extLst>
          </p:cNvPr>
          <p:cNvSpPr txBox="1"/>
          <p:nvPr/>
        </p:nvSpPr>
        <p:spPr>
          <a:xfrm>
            <a:off x="9525001" y="531762"/>
            <a:ext cx="153888" cy="2234667"/>
          </a:xfrm>
          <a:prstGeom prst="rect">
            <a:avLst/>
          </a:prstGeom>
        </p:spPr>
        <p:txBody>
          <a:bodyPr vert="vert270" wrap="square" lIns="0" tIns="1270" rIns="0" bIns="0" rtlCol="0">
            <a:spAutoFit/>
          </a:bodyPr>
          <a:lstStyle/>
          <a:p>
            <a:pPr marL="12700">
              <a:lnSpc>
                <a:spcPct val="100000"/>
              </a:lnSpc>
              <a:spcBef>
                <a:spcPts val="10"/>
              </a:spcBef>
            </a:pPr>
            <a:r>
              <a:rPr lang="it-IT" sz="1000" dirty="0">
                <a:solidFill>
                  <a:srgbClr val="1A1A1A"/>
                </a:solidFill>
                <a:latin typeface="-apple-system"/>
              </a:rPr>
              <a:t>Image Credits by</a:t>
            </a:r>
            <a:r>
              <a:rPr lang="it-IT" sz="1000" b="0" i="0" dirty="0">
                <a:solidFill>
                  <a:srgbClr val="1A1A1A"/>
                </a:solidFill>
                <a:effectLst/>
                <a:latin typeface="-apple-system"/>
              </a:rPr>
              <a:t> </a:t>
            </a:r>
            <a:r>
              <a:rPr lang="it-IT" sz="1000" b="1" i="0" u="none" strike="noStrike" dirty="0">
                <a:solidFill>
                  <a:srgbClr val="1A1A1A"/>
                </a:solidFill>
                <a:effectLst/>
                <a:latin typeface="-apple-system"/>
              </a:rPr>
              <a:t>iMindMap, Tony Buzan</a:t>
            </a:r>
            <a:endParaRPr lang="it-IT" sz="1000" dirty="0">
              <a:latin typeface="Trebuchet MS"/>
              <a:cs typeface="Trebuchet MS"/>
            </a:endParaRPr>
          </a:p>
        </p:txBody>
      </p:sp>
      <p:sp>
        <p:nvSpPr>
          <p:cNvPr id="60" name="object 7">
            <a:extLst>
              <a:ext uri="{FF2B5EF4-FFF2-40B4-BE49-F238E27FC236}">
                <a16:creationId xmlns="" xmlns:a16="http://schemas.microsoft.com/office/drawing/2014/main" id="{CE71F028-C723-47BD-86F7-CEF57C0F2485}"/>
              </a:ext>
            </a:extLst>
          </p:cNvPr>
          <p:cNvSpPr/>
          <p:nvPr/>
        </p:nvSpPr>
        <p:spPr>
          <a:xfrm>
            <a:off x="1015998" y="6248400"/>
            <a:ext cx="8026404" cy="120033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61" name="object 8">
            <a:extLst>
              <a:ext uri="{FF2B5EF4-FFF2-40B4-BE49-F238E27FC236}">
                <a16:creationId xmlns="" xmlns:a16="http://schemas.microsoft.com/office/drawing/2014/main" id="{6D2EBD1E-956B-4FAE-84EC-2A5D06F50328}"/>
              </a:ext>
            </a:extLst>
          </p:cNvPr>
          <p:cNvSpPr txBox="1"/>
          <p:nvPr/>
        </p:nvSpPr>
        <p:spPr>
          <a:xfrm>
            <a:off x="1291164" y="6376309"/>
            <a:ext cx="7700442" cy="1120820"/>
          </a:xfrm>
          <a:prstGeom prst="rect">
            <a:avLst/>
          </a:prstGeom>
        </p:spPr>
        <p:txBody>
          <a:bodyPr vert="horz" wrap="square" lIns="0" tIns="12700" rIns="0" bIns="0" rtlCol="0">
            <a:spAutoFit/>
          </a:bodyPr>
          <a:lstStyle/>
          <a:p>
            <a:pPr marL="12700" marR="5080">
              <a:lnSpc>
                <a:spcPct val="100000"/>
              </a:lnSpc>
              <a:spcBef>
                <a:spcPts val="100"/>
              </a:spcBef>
            </a:pPr>
            <a:r>
              <a:rPr lang="el-GR" b="1" spc="-5" dirty="0">
                <a:solidFill>
                  <a:srgbClr val="FFFFFF"/>
                </a:solidFill>
                <a:latin typeface="Trebuchet MS"/>
                <a:cs typeface="Trebuchet MS"/>
              </a:rPr>
              <a:t>Μπορείτε να συμπεριλάβετε διάφορα θέματα, όπως το προϊόν/την υπηρεσία που δημιουργείτε, τους συνεργάτες ή/και τους προμηθευτές, </a:t>
            </a:r>
            <a:r>
              <a:rPr lang="el-GR" b="1" spc="-5" dirty="0" smtClean="0">
                <a:solidFill>
                  <a:srgbClr val="FFFFFF"/>
                </a:solidFill>
                <a:latin typeface="Trebuchet MS"/>
                <a:cs typeface="Trebuchet MS"/>
              </a:rPr>
              <a:t>τις </a:t>
            </a:r>
            <a:r>
              <a:rPr lang="el-GR" b="1" spc="-5" dirty="0">
                <a:solidFill>
                  <a:srgbClr val="FFFFFF"/>
                </a:solidFill>
                <a:latin typeface="Trebuchet MS"/>
                <a:cs typeface="Trebuchet MS"/>
              </a:rPr>
              <a:t>ομάδες και να προσπαθήσετε να διαφοροποιήσετε με εικόνες ή ορισμένα γραφικά και διαφορετικά χρώματα.</a:t>
            </a:r>
            <a:endParaRPr lang="en-US" sz="1800" b="1" spc="-5" dirty="0">
              <a:solidFill>
                <a:srgbClr val="FFFFFF"/>
              </a:solidFill>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4307155" cy="751488"/>
          </a:xfrm>
          <a:prstGeom prst="rect">
            <a:avLst/>
          </a:prstGeom>
        </p:spPr>
        <p:txBody>
          <a:bodyPr vert="horz" wrap="square" lIns="0" tIns="12700" rIns="0" bIns="0" rtlCol="0">
            <a:spAutoFit/>
          </a:bodyPr>
          <a:lstStyle/>
          <a:p>
            <a:pPr marL="12700">
              <a:lnSpc>
                <a:spcPct val="100000"/>
              </a:lnSpc>
              <a:spcBef>
                <a:spcPts val="100"/>
              </a:spcBef>
            </a:pPr>
            <a:r>
              <a:rPr lang="el-GR" sz="2400" b="0" spc="15" dirty="0" smtClean="0">
                <a:solidFill>
                  <a:srgbClr val="1D1D1B"/>
                </a:solidFill>
                <a:latin typeface="Trebuchet MS"/>
                <a:cs typeface="Trebuchet MS"/>
              </a:rPr>
              <a:t>Η </a:t>
            </a:r>
            <a:r>
              <a:rPr lang="el-GR" sz="2400" b="0" spc="15" dirty="0">
                <a:solidFill>
                  <a:srgbClr val="1D1D1B"/>
                </a:solidFill>
                <a:latin typeface="Trebuchet MS"/>
                <a:cs typeface="Trebuchet MS"/>
              </a:rPr>
              <a:t>ερώτηση Πώς θα μπορούσαμε; (</a:t>
            </a:r>
            <a:r>
              <a:rPr lang="en-US" sz="2400" b="0" spc="15" dirty="0" smtClean="0">
                <a:solidFill>
                  <a:srgbClr val="1D1D1B"/>
                </a:solidFill>
                <a:latin typeface="Trebuchet MS"/>
                <a:cs typeface="Trebuchet MS"/>
              </a:rPr>
              <a:t>How </a:t>
            </a:r>
            <a:r>
              <a:rPr lang="en-US" sz="2400" b="0" spc="15" dirty="0">
                <a:solidFill>
                  <a:srgbClr val="1D1D1B"/>
                </a:solidFill>
                <a:latin typeface="Trebuchet MS"/>
                <a:cs typeface="Trebuchet MS"/>
              </a:rPr>
              <a:t>Might We</a:t>
            </a:r>
            <a:r>
              <a:rPr lang="en-US" sz="2400" b="0" spc="15" dirty="0" smtClean="0">
                <a:solidFill>
                  <a:srgbClr val="1D1D1B"/>
                </a:solidFill>
                <a:latin typeface="Trebuchet MS"/>
                <a:cs typeface="Trebuchet MS"/>
              </a:rPr>
              <a:t>?</a:t>
            </a:r>
            <a:r>
              <a:rPr lang="el-GR" sz="2400" b="0" spc="15" dirty="0">
                <a:solidFill>
                  <a:srgbClr val="1D1D1B"/>
                </a:solidFill>
                <a:latin typeface="Trebuchet MS"/>
                <a:cs typeface="Trebuchet MS"/>
              </a:rPr>
              <a:t>)</a:t>
            </a:r>
            <a:endParaRPr lang="en-US" sz="2400" dirty="0">
              <a:latin typeface="Trebuchet MS"/>
              <a:cs typeface="Trebuchet MS"/>
            </a:endParaRPr>
          </a:p>
        </p:txBody>
      </p:sp>
      <p:sp>
        <p:nvSpPr>
          <p:cNvPr id="15" name="object 15"/>
          <p:cNvSpPr txBox="1">
            <a:spLocks noGrp="1"/>
          </p:cNvSpPr>
          <p:nvPr>
            <p:ph sz="half" idx="2"/>
          </p:nvPr>
        </p:nvSpPr>
        <p:spPr>
          <a:xfrm>
            <a:off x="1259522" y="3506551"/>
            <a:ext cx="3948429" cy="2808461"/>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l-GR" spc="-65" dirty="0"/>
              <a:t>είναι ένα από τα πιο χρησιμοποιούμενα στη διαδικασία σχεδιασμού για τον καθορισμό του εύρους ή του παραθύρου δράσης του έργου σας</a:t>
            </a:r>
            <a:r>
              <a:rPr lang="el-GR" spc="-65" dirty="0" smtClean="0"/>
              <a:t>.</a:t>
            </a:r>
          </a:p>
          <a:p>
            <a:pPr marL="12700" marR="118745">
              <a:lnSpc>
                <a:spcPct val="100000"/>
              </a:lnSpc>
              <a:spcBef>
                <a:spcPts val="100"/>
              </a:spcBef>
              <a:tabLst>
                <a:tab pos="2374900" algn="l"/>
              </a:tabLst>
            </a:pPr>
            <a:endParaRPr lang="el-GR" spc="-65" dirty="0"/>
          </a:p>
          <a:p>
            <a:pPr marL="12700" marR="118745">
              <a:lnSpc>
                <a:spcPct val="100000"/>
              </a:lnSpc>
              <a:spcBef>
                <a:spcPts val="100"/>
              </a:spcBef>
              <a:tabLst>
                <a:tab pos="2374900" algn="l"/>
              </a:tabLst>
            </a:pPr>
            <a:r>
              <a:rPr lang="el-GR" spc="-65" dirty="0" smtClean="0"/>
              <a:t>Συνήθως </a:t>
            </a:r>
            <a:r>
              <a:rPr lang="el-GR" spc="-65" dirty="0"/>
              <a:t>ορίζεται σε μία μόνο πρόταση, μέσω της ενσωμάτωσης του χρήστη, + πληροφορίες για το </a:t>
            </a:r>
            <a:r>
              <a:rPr lang="el-GR" spc="-65" dirty="0" smtClean="0"/>
              <a:t>ίδιο (</a:t>
            </a:r>
            <a:r>
              <a:rPr lang="el-GR" spc="-65" dirty="0" err="1"/>
              <a:t>insight</a:t>
            </a:r>
            <a:r>
              <a:rPr lang="el-GR" spc="-65" dirty="0"/>
              <a:t>)+ η ανάγκη που προέκυψε στη φάση της έρευνας (ανάγκη).</a:t>
            </a:r>
            <a:endParaRPr sz="1950" dirty="0"/>
          </a:p>
        </p:txBody>
      </p:sp>
      <p:sp>
        <p:nvSpPr>
          <p:cNvPr id="16" name="object 16"/>
          <p:cNvSpPr/>
          <p:nvPr/>
        </p:nvSpPr>
        <p:spPr>
          <a:xfrm>
            <a:off x="1356776" y="1125456"/>
            <a:ext cx="1996024"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2135728" cy="289823"/>
          </a:xfrm>
          <a:prstGeom prst="rect">
            <a:avLst/>
          </a:prstGeom>
        </p:spPr>
        <p:txBody>
          <a:bodyPr vert="horz" wrap="square" lIns="0" tIns="12700" rIns="0" bIns="0" rtlCol="0">
            <a:spAutoFit/>
          </a:bodyPr>
          <a:lstStyle/>
          <a:p>
            <a:pPr marL="12700">
              <a:lnSpc>
                <a:spcPct val="100000"/>
              </a:lnSpc>
              <a:spcBef>
                <a:spcPts val="100"/>
              </a:spcBef>
            </a:pPr>
            <a:r>
              <a:rPr lang="pt-PT" sz="1800" b="1" spc="-30" dirty="0">
                <a:solidFill>
                  <a:srgbClr val="FFFFFF"/>
                </a:solidFill>
                <a:latin typeface="Trebuchet MS"/>
                <a:cs typeface="Trebuchet MS"/>
              </a:rPr>
              <a:t>HMW? </a:t>
            </a:r>
            <a:r>
              <a:rPr lang="el-GR" b="1" spc="-30" dirty="0" smtClean="0">
                <a:solidFill>
                  <a:srgbClr val="FFFFFF"/>
                </a:solidFill>
                <a:latin typeface="Trebuchet MS"/>
                <a:cs typeface="Trebuchet MS"/>
              </a:rPr>
              <a:t>Ερώτηση</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extLst>
      <p:ext uri="{BB962C8B-B14F-4D97-AF65-F5344CB8AC3E}">
        <p14:creationId xmlns:p14="http://schemas.microsoft.com/office/powerpoint/2010/main" xmlns="" val="2956413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pic>
        <p:nvPicPr>
          <p:cNvPr id="24" name="Imagem 23">
            <a:extLst>
              <a:ext uri="{FF2B5EF4-FFF2-40B4-BE49-F238E27FC236}">
                <a16:creationId xmlns="" xmlns:a16="http://schemas.microsoft.com/office/drawing/2014/main" id="{10D3B26C-3FB2-464B-93B0-C5DA5D89B495}"/>
              </a:ext>
            </a:extLst>
          </p:cNvPr>
          <p:cNvPicPr>
            <a:picLocks noChangeAspect="1"/>
          </p:cNvPicPr>
          <p:nvPr/>
        </p:nvPicPr>
        <p:blipFill>
          <a:blip r:embed="rId2"/>
          <a:stretch>
            <a:fillRect/>
          </a:stretch>
        </p:blipFill>
        <p:spPr>
          <a:xfrm>
            <a:off x="1467070" y="3276600"/>
            <a:ext cx="7124259" cy="3464943"/>
          </a:xfrm>
          <a:prstGeom prst="rect">
            <a:avLst/>
          </a:prstGeom>
        </p:spPr>
      </p:pic>
      <p:pic>
        <p:nvPicPr>
          <p:cNvPr id="26" name="Imagem 25">
            <a:extLst>
              <a:ext uri="{FF2B5EF4-FFF2-40B4-BE49-F238E27FC236}">
                <a16:creationId xmlns="" xmlns:a16="http://schemas.microsoft.com/office/drawing/2014/main" id="{3DEE8D21-4CE6-4E82-9D82-B47C6DE9DFB5}"/>
              </a:ext>
            </a:extLst>
          </p:cNvPr>
          <p:cNvPicPr>
            <a:picLocks noChangeAspect="1"/>
          </p:cNvPicPr>
          <p:nvPr/>
        </p:nvPicPr>
        <p:blipFill>
          <a:blip r:embed="rId3"/>
          <a:stretch>
            <a:fillRect/>
          </a:stretch>
        </p:blipFill>
        <p:spPr>
          <a:xfrm>
            <a:off x="1467070" y="958074"/>
            <a:ext cx="7124259" cy="2085614"/>
          </a:xfrm>
          <a:prstGeom prst="rect">
            <a:avLst/>
          </a:prstGeom>
        </p:spPr>
      </p:pic>
    </p:spTree>
    <p:extLst>
      <p:ext uri="{BB962C8B-B14F-4D97-AF65-F5344CB8AC3E}">
        <p14:creationId xmlns:p14="http://schemas.microsoft.com/office/powerpoint/2010/main" xmlns="" val="1147497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Uma imagem com texto, pessoa, interior&#10;&#10;Descrição gerada automaticamente">
            <a:extLst>
              <a:ext uri="{FF2B5EF4-FFF2-40B4-BE49-F238E27FC236}">
                <a16:creationId xmlns="" xmlns:a16="http://schemas.microsoft.com/office/drawing/2014/main" id="{FAB31104-8C74-4FD3-8B2F-57C63C5BBE1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00100" y="0"/>
            <a:ext cx="11658600" cy="7772400"/>
          </a:xfrm>
          <a:prstGeom prst="rect">
            <a:avLst/>
          </a:prstGeom>
        </p:spPr>
      </p:pic>
      <p:sp>
        <p:nvSpPr>
          <p:cNvPr id="4" name="object 4"/>
          <p:cNvSpPr/>
          <p:nvPr/>
        </p:nvSpPr>
        <p:spPr>
          <a:xfrm>
            <a:off x="1155713" y="830347"/>
            <a:ext cx="5308600" cy="4579853"/>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70000"/>
            </a:srgbClr>
          </a:solidFill>
        </p:spPr>
        <p:txBody>
          <a:bodyPr wrap="square" lIns="0" tIns="0" rIns="0" bIns="0" rtlCol="0"/>
          <a:lstStyle/>
          <a:p>
            <a:endParaRPr/>
          </a:p>
        </p:txBody>
      </p:sp>
      <p:sp>
        <p:nvSpPr>
          <p:cNvPr id="5" name="object 5"/>
          <p:cNvSpPr txBox="1"/>
          <p:nvPr/>
        </p:nvSpPr>
        <p:spPr>
          <a:xfrm>
            <a:off x="1727088" y="1764351"/>
            <a:ext cx="4334510" cy="3716402"/>
          </a:xfrm>
          <a:prstGeom prst="rect">
            <a:avLst/>
          </a:prstGeom>
        </p:spPr>
        <p:txBody>
          <a:bodyPr vert="horz" wrap="square" lIns="0" tIns="12700" rIns="0" bIns="0" rtlCol="0">
            <a:spAutoFit/>
          </a:bodyPr>
          <a:lstStyle/>
          <a:p>
            <a:pPr marL="12700" marR="20955">
              <a:lnSpc>
                <a:spcPct val="100000"/>
              </a:lnSpc>
              <a:spcBef>
                <a:spcPts val="100"/>
              </a:spcBef>
            </a:pPr>
            <a:r>
              <a:rPr lang="el-GR" spc="25" dirty="0">
                <a:solidFill>
                  <a:srgbClr val="1D1D1B"/>
                </a:solidFill>
                <a:latin typeface="Trebuchet MS"/>
                <a:cs typeface="Trebuchet MS"/>
              </a:rPr>
              <a:t>Αυτή η μέθοδος αποτελείται από την τοποθέτηση ιδεών στον τοίχο και τη συζήτηση με την ομάδα σας ή μεμονωμένα για να σας βοηθήσει να σκεφτείτε πιο καθαρά</a:t>
            </a:r>
            <a:r>
              <a:rPr lang="el-GR" spc="25" dirty="0" smtClean="0">
                <a:solidFill>
                  <a:srgbClr val="1D1D1B"/>
                </a:solidFill>
                <a:latin typeface="Trebuchet MS"/>
                <a:cs typeface="Trebuchet MS"/>
              </a:rPr>
              <a:t>.</a:t>
            </a:r>
          </a:p>
          <a:p>
            <a:pPr marL="12700" marR="20955">
              <a:lnSpc>
                <a:spcPct val="100000"/>
              </a:lnSpc>
              <a:spcBef>
                <a:spcPts val="100"/>
              </a:spcBef>
            </a:pPr>
            <a:r>
              <a:rPr lang="el-GR" spc="25" dirty="0" smtClean="0">
                <a:solidFill>
                  <a:srgbClr val="1D1D1B"/>
                </a:solidFill>
                <a:latin typeface="Trebuchet MS"/>
                <a:cs typeface="Trebuchet MS"/>
              </a:rPr>
              <a:t>Μερικά κόλπα</a:t>
            </a:r>
            <a:r>
              <a:rPr lang="en-US" spc="25" dirty="0" smtClean="0">
                <a:solidFill>
                  <a:srgbClr val="1D1D1B"/>
                </a:solidFill>
                <a:latin typeface="Trebuchet MS"/>
                <a:cs typeface="Trebuchet MS"/>
              </a:rPr>
              <a:t>:</a:t>
            </a:r>
          </a:p>
          <a:p>
            <a:pPr marL="298450" marR="20955" indent="-285750">
              <a:lnSpc>
                <a:spcPct val="100000"/>
              </a:lnSpc>
              <a:spcBef>
                <a:spcPts val="100"/>
              </a:spcBef>
              <a:buFont typeface="Arial" panose="020B0604020202020204" pitchFamily="34" charset="0"/>
              <a:buChar char="•"/>
            </a:pPr>
            <a:r>
              <a:rPr lang="el-GR" spc="25" dirty="0">
                <a:solidFill>
                  <a:srgbClr val="1D1D1B"/>
                </a:solidFill>
                <a:latin typeface="Trebuchet MS"/>
                <a:cs typeface="Trebuchet MS"/>
              </a:rPr>
              <a:t>Εποικοδομητική κριτική</a:t>
            </a:r>
            <a:r>
              <a:rPr lang="el-GR" spc="25" dirty="0" smtClean="0">
                <a:solidFill>
                  <a:srgbClr val="1D1D1B"/>
                </a:solidFill>
                <a:latin typeface="Trebuchet MS"/>
                <a:cs typeface="Trebuchet MS"/>
              </a:rPr>
              <a:t>.</a:t>
            </a:r>
          </a:p>
          <a:p>
            <a:pPr marL="298450" marR="20955" indent="-285750">
              <a:lnSpc>
                <a:spcPct val="100000"/>
              </a:lnSpc>
              <a:spcBef>
                <a:spcPts val="100"/>
              </a:spcBef>
              <a:buFont typeface="Arial" panose="020B0604020202020204" pitchFamily="34" charset="0"/>
              <a:buChar char="•"/>
            </a:pPr>
            <a:r>
              <a:rPr lang="el-GR" spc="25" dirty="0" smtClean="0">
                <a:solidFill>
                  <a:srgbClr val="1D1D1B"/>
                </a:solidFill>
                <a:latin typeface="Trebuchet MS"/>
                <a:cs typeface="Trebuchet MS"/>
              </a:rPr>
              <a:t>Ενθάρρυνση </a:t>
            </a:r>
            <a:r>
              <a:rPr lang="el-GR" spc="25" dirty="0">
                <a:solidFill>
                  <a:srgbClr val="1D1D1B"/>
                </a:solidFill>
                <a:latin typeface="Trebuchet MS"/>
                <a:cs typeface="Trebuchet MS"/>
              </a:rPr>
              <a:t>εξωγενών ιδεών</a:t>
            </a:r>
            <a:r>
              <a:rPr lang="el-GR" spc="25" dirty="0" smtClean="0">
                <a:solidFill>
                  <a:srgbClr val="1D1D1B"/>
                </a:solidFill>
                <a:latin typeface="Trebuchet MS"/>
                <a:cs typeface="Trebuchet MS"/>
              </a:rPr>
              <a:t>.</a:t>
            </a:r>
          </a:p>
          <a:p>
            <a:pPr marL="298450" marR="20955" indent="-285750">
              <a:lnSpc>
                <a:spcPct val="100000"/>
              </a:lnSpc>
              <a:spcBef>
                <a:spcPts val="100"/>
              </a:spcBef>
              <a:buFont typeface="Arial" panose="020B0604020202020204" pitchFamily="34" charset="0"/>
              <a:buChar char="•"/>
            </a:pPr>
            <a:r>
              <a:rPr lang="el-GR" spc="25" dirty="0" smtClean="0">
                <a:solidFill>
                  <a:srgbClr val="1D1D1B"/>
                </a:solidFill>
                <a:latin typeface="Trebuchet MS"/>
                <a:cs typeface="Trebuchet MS"/>
              </a:rPr>
              <a:t>Βασιστείτε </a:t>
            </a:r>
            <a:r>
              <a:rPr lang="el-GR" spc="25" dirty="0">
                <a:solidFill>
                  <a:srgbClr val="1D1D1B"/>
                </a:solidFill>
                <a:latin typeface="Trebuchet MS"/>
                <a:cs typeface="Trebuchet MS"/>
              </a:rPr>
              <a:t>στις ιδέες των άλλων</a:t>
            </a:r>
            <a:r>
              <a:rPr lang="el-GR" spc="25" dirty="0" smtClean="0">
                <a:solidFill>
                  <a:srgbClr val="1D1D1B"/>
                </a:solidFill>
                <a:latin typeface="Trebuchet MS"/>
                <a:cs typeface="Trebuchet MS"/>
              </a:rPr>
              <a:t>.</a:t>
            </a:r>
          </a:p>
          <a:p>
            <a:pPr marL="298450" marR="20955" indent="-285750">
              <a:lnSpc>
                <a:spcPct val="100000"/>
              </a:lnSpc>
              <a:spcBef>
                <a:spcPts val="100"/>
              </a:spcBef>
              <a:buFont typeface="Arial" panose="020B0604020202020204" pitchFamily="34" charset="0"/>
              <a:buChar char="•"/>
            </a:pPr>
            <a:r>
              <a:rPr lang="el-GR" spc="25" dirty="0" smtClean="0">
                <a:solidFill>
                  <a:srgbClr val="1D1D1B"/>
                </a:solidFill>
                <a:latin typeface="Trebuchet MS"/>
                <a:cs typeface="Trebuchet MS"/>
              </a:rPr>
              <a:t>Μείνετε </a:t>
            </a:r>
            <a:r>
              <a:rPr lang="el-GR" spc="25" dirty="0">
                <a:solidFill>
                  <a:srgbClr val="1D1D1B"/>
                </a:solidFill>
                <a:latin typeface="Trebuchet MS"/>
                <a:cs typeface="Trebuchet MS"/>
              </a:rPr>
              <a:t>συγκεντρωμένοι στο θέμα</a:t>
            </a:r>
            <a:r>
              <a:rPr lang="el-GR" spc="25" dirty="0" smtClean="0">
                <a:solidFill>
                  <a:srgbClr val="1D1D1B"/>
                </a:solidFill>
                <a:latin typeface="Trebuchet MS"/>
                <a:cs typeface="Trebuchet MS"/>
              </a:rPr>
              <a:t>.</a:t>
            </a:r>
          </a:p>
          <a:p>
            <a:pPr marL="298450" marR="20955" indent="-285750">
              <a:lnSpc>
                <a:spcPct val="100000"/>
              </a:lnSpc>
              <a:spcBef>
                <a:spcPts val="100"/>
              </a:spcBef>
              <a:buFont typeface="Arial" panose="020B0604020202020204" pitchFamily="34" charset="0"/>
              <a:buChar char="•"/>
            </a:pPr>
            <a:r>
              <a:rPr lang="el-GR" spc="25" dirty="0" smtClean="0">
                <a:solidFill>
                  <a:srgbClr val="1D1D1B"/>
                </a:solidFill>
                <a:latin typeface="Trebuchet MS"/>
                <a:cs typeface="Trebuchet MS"/>
              </a:rPr>
              <a:t>Να κάνετε μία </a:t>
            </a:r>
            <a:r>
              <a:rPr lang="el-GR" spc="25" dirty="0">
                <a:solidFill>
                  <a:srgbClr val="1D1D1B"/>
                </a:solidFill>
                <a:latin typeface="Trebuchet MS"/>
                <a:cs typeface="Trebuchet MS"/>
              </a:rPr>
              <a:t>συζήτηση τη φορά</a:t>
            </a:r>
            <a:r>
              <a:rPr lang="el-GR" spc="25" dirty="0" smtClean="0">
                <a:solidFill>
                  <a:srgbClr val="1D1D1B"/>
                </a:solidFill>
                <a:latin typeface="Trebuchet MS"/>
                <a:cs typeface="Trebuchet MS"/>
              </a:rPr>
              <a:t>.</a:t>
            </a:r>
          </a:p>
          <a:p>
            <a:pPr marL="298450" marR="20955" indent="-285750">
              <a:lnSpc>
                <a:spcPct val="100000"/>
              </a:lnSpc>
              <a:spcBef>
                <a:spcPts val="100"/>
              </a:spcBef>
              <a:buFont typeface="Arial" panose="020B0604020202020204" pitchFamily="34" charset="0"/>
              <a:buChar char="•"/>
            </a:pPr>
            <a:r>
              <a:rPr lang="el-GR" spc="25" dirty="0" smtClean="0">
                <a:solidFill>
                  <a:srgbClr val="1D1D1B"/>
                </a:solidFill>
                <a:latin typeface="Trebuchet MS"/>
                <a:cs typeface="Trebuchet MS"/>
              </a:rPr>
              <a:t>Να </a:t>
            </a:r>
            <a:r>
              <a:rPr lang="el-GR" spc="25" dirty="0">
                <a:solidFill>
                  <a:srgbClr val="1D1D1B"/>
                </a:solidFill>
                <a:latin typeface="Trebuchet MS"/>
                <a:cs typeface="Trebuchet MS"/>
              </a:rPr>
              <a:t>είστε όσο πιο οπτικοί γίνεται</a:t>
            </a:r>
            <a:r>
              <a:rPr lang="el-GR" spc="25" dirty="0" smtClean="0">
                <a:solidFill>
                  <a:srgbClr val="1D1D1B"/>
                </a:solidFill>
                <a:latin typeface="Trebuchet MS"/>
                <a:cs typeface="Trebuchet MS"/>
              </a:rPr>
              <a:t>.</a:t>
            </a:r>
          </a:p>
          <a:p>
            <a:pPr marL="298450" marR="20955" indent="-285750">
              <a:lnSpc>
                <a:spcPct val="100000"/>
              </a:lnSpc>
              <a:spcBef>
                <a:spcPts val="100"/>
              </a:spcBef>
              <a:buFont typeface="Arial" panose="020B0604020202020204" pitchFamily="34" charset="0"/>
              <a:buChar char="•"/>
            </a:pPr>
            <a:r>
              <a:rPr lang="el-GR" spc="25" dirty="0" smtClean="0">
                <a:solidFill>
                  <a:srgbClr val="1D1D1B"/>
                </a:solidFill>
                <a:latin typeface="Trebuchet MS"/>
                <a:cs typeface="Trebuchet MS"/>
              </a:rPr>
              <a:t>Αρχικά </a:t>
            </a:r>
            <a:r>
              <a:rPr lang="el-GR" spc="25" dirty="0">
                <a:solidFill>
                  <a:srgbClr val="1D1D1B"/>
                </a:solidFill>
                <a:latin typeface="Trebuchet MS"/>
                <a:cs typeface="Trebuchet MS"/>
              </a:rPr>
              <a:t>στοχεύστε στην ποσότητα.</a:t>
            </a:r>
            <a:endParaRPr lang="en-US" sz="1800" dirty="0">
              <a:latin typeface="Trebuchet MS"/>
              <a:cs typeface="Trebuchet MS"/>
            </a:endParaRPr>
          </a:p>
        </p:txBody>
      </p:sp>
      <p:sp>
        <p:nvSpPr>
          <p:cNvPr id="6" name="object 6"/>
          <p:cNvSpPr txBox="1">
            <a:spLocks noGrp="1"/>
          </p:cNvSpPr>
          <p:nvPr>
            <p:ph type="title"/>
          </p:nvPr>
        </p:nvSpPr>
        <p:spPr>
          <a:xfrm>
            <a:off x="1736427" y="1195226"/>
            <a:ext cx="3506470" cy="391160"/>
          </a:xfrm>
          <a:prstGeom prst="rect">
            <a:avLst/>
          </a:prstGeom>
        </p:spPr>
        <p:txBody>
          <a:bodyPr vert="horz" wrap="square" lIns="0" tIns="12700" rIns="0" bIns="0" rtlCol="0">
            <a:spAutoFit/>
          </a:bodyPr>
          <a:lstStyle/>
          <a:p>
            <a:pPr marL="12700">
              <a:lnSpc>
                <a:spcPct val="100000"/>
              </a:lnSpc>
              <a:spcBef>
                <a:spcPts val="100"/>
              </a:spcBef>
            </a:pPr>
            <a:r>
              <a:rPr lang="el-GR" sz="2400" b="0" spc="100" dirty="0">
                <a:solidFill>
                  <a:srgbClr val="030304"/>
                </a:solidFill>
                <a:latin typeface="Trebuchet MS"/>
                <a:cs typeface="Trebuchet MS"/>
              </a:rPr>
              <a:t>Δημιουργία ιδεών</a:t>
            </a:r>
            <a:endParaRPr sz="2400" dirty="0">
              <a:latin typeface="Trebuchet MS"/>
              <a:cs typeface="Trebuchet MS"/>
            </a:endParaRPr>
          </a:p>
        </p:txBody>
      </p:sp>
      <p:sp>
        <p:nvSpPr>
          <p:cNvPr id="12" name="object 31">
            <a:extLst>
              <a:ext uri="{FF2B5EF4-FFF2-40B4-BE49-F238E27FC236}">
                <a16:creationId xmlns="" xmlns:a16="http://schemas.microsoft.com/office/drawing/2014/main" id="{F6D89FBE-9CF5-4243-8D92-6E161B3EFEBC}"/>
              </a:ext>
            </a:extLst>
          </p:cNvPr>
          <p:cNvSpPr/>
          <p:nvPr/>
        </p:nvSpPr>
        <p:spPr>
          <a:xfrm>
            <a:off x="1630724" y="611272"/>
            <a:ext cx="2077015"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3" name="object 32">
            <a:extLst>
              <a:ext uri="{FF2B5EF4-FFF2-40B4-BE49-F238E27FC236}">
                <a16:creationId xmlns="" xmlns:a16="http://schemas.microsoft.com/office/drawing/2014/main" id="{F2857516-DE8F-447A-858B-65DB2EDB922B}"/>
              </a:ext>
            </a:extLst>
          </p:cNvPr>
          <p:cNvSpPr txBox="1"/>
          <p:nvPr/>
        </p:nvSpPr>
        <p:spPr>
          <a:xfrm>
            <a:off x="1872019" y="686416"/>
            <a:ext cx="3367405" cy="289823"/>
          </a:xfrm>
          <a:prstGeom prst="rect">
            <a:avLst/>
          </a:prstGeom>
        </p:spPr>
        <p:txBody>
          <a:bodyPr vert="horz" wrap="square" lIns="0" tIns="12700" rIns="0" bIns="0" rtlCol="0">
            <a:spAutoFit/>
          </a:bodyPr>
          <a:lstStyle/>
          <a:p>
            <a:pPr marL="12700">
              <a:lnSpc>
                <a:spcPct val="100000"/>
              </a:lnSpc>
              <a:spcBef>
                <a:spcPts val="100"/>
              </a:spcBef>
            </a:pPr>
            <a:r>
              <a:rPr lang="el-GR" sz="1800" dirty="0" smtClean="0">
                <a:latin typeface="Trebuchet MS"/>
                <a:cs typeface="Trebuchet MS"/>
              </a:rPr>
              <a:t>Ανταλλαγή ιδεών</a:t>
            </a:r>
            <a:endParaRPr sz="1800" dirty="0">
              <a:latin typeface="Trebuchet MS"/>
              <a:cs typeface="Trebuchet MS"/>
            </a:endParaRPr>
          </a:p>
        </p:txBody>
      </p:sp>
    </p:spTree>
    <p:extLst>
      <p:ext uri="{BB962C8B-B14F-4D97-AF65-F5344CB8AC3E}">
        <p14:creationId xmlns:p14="http://schemas.microsoft.com/office/powerpoint/2010/main" xmlns="" val="3185312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22190" y="53340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4860349" y="0"/>
              <a:ext cx="5198050" cy="7772400"/>
            </a:xfrm>
            <a:prstGeom prst="rect">
              <a:avLst/>
            </a:prstGeom>
          </p:spPr>
        </p:pic>
        <p:pic>
          <p:nvPicPr>
            <p:cNvPr id="5" name="object 5"/>
            <p:cNvPicPr/>
            <p:nvPr/>
          </p:nvPicPr>
          <p:blipFill>
            <a:blip r:embed="rId3" cstate="print"/>
            <a:stretch>
              <a:fillRect/>
            </a:stretch>
          </p:blipFill>
          <p:spPr>
            <a:xfrm>
              <a:off x="4822252" y="0"/>
              <a:ext cx="2957220" cy="7772399"/>
            </a:xfrm>
            <a:prstGeom prst="rect">
              <a:avLst/>
            </a:prstGeom>
          </p:spPr>
        </p:pic>
      </p:grpSp>
      <p:sp>
        <p:nvSpPr>
          <p:cNvPr id="6" name="object 6"/>
          <p:cNvSpPr txBox="1"/>
          <p:nvPr/>
        </p:nvSpPr>
        <p:spPr>
          <a:xfrm>
            <a:off x="5433565" y="2021549"/>
            <a:ext cx="2309495" cy="3182923"/>
          </a:xfrm>
          <a:prstGeom prst="rect">
            <a:avLst/>
          </a:prstGeom>
        </p:spPr>
        <p:txBody>
          <a:bodyPr vert="horz" wrap="square" lIns="0" tIns="149860" rIns="0" bIns="0" rtlCol="0">
            <a:spAutoFit/>
          </a:bodyPr>
          <a:lstStyle/>
          <a:p>
            <a:pPr marL="212725" indent="-200660">
              <a:lnSpc>
                <a:spcPct val="100000"/>
              </a:lnSpc>
              <a:spcBef>
                <a:spcPts val="1180"/>
              </a:spcBef>
              <a:buChar char="•"/>
              <a:tabLst>
                <a:tab pos="213360" algn="l"/>
              </a:tabLst>
            </a:pPr>
            <a:r>
              <a:rPr lang="el-GR" sz="2100" u="heavy" spc="155" dirty="0" smtClean="0">
                <a:solidFill>
                  <a:srgbClr val="D21924"/>
                </a:solidFill>
                <a:uFill>
                  <a:solidFill>
                    <a:srgbClr val="D21924"/>
                  </a:solidFill>
                </a:uFill>
                <a:latin typeface="Trebuchet MS"/>
                <a:cs typeface="Trebuchet MS"/>
              </a:rPr>
              <a:t>Ανάγκες</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r>
              <a:rPr lang="el-GR" sz="2100" u="heavy" spc="155" dirty="0" smtClean="0">
                <a:solidFill>
                  <a:srgbClr val="D21924"/>
                </a:solidFill>
                <a:uFill>
                  <a:solidFill>
                    <a:srgbClr val="D21924"/>
                  </a:solidFill>
                </a:uFill>
                <a:latin typeface="Trebuchet MS"/>
                <a:cs typeface="Trebuchet MS"/>
              </a:rPr>
              <a:t>Πόνοι</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r>
              <a:rPr lang="el-GR" sz="2100" u="heavy" spc="155" dirty="0" smtClean="0">
                <a:solidFill>
                  <a:srgbClr val="D21924"/>
                </a:solidFill>
                <a:uFill>
                  <a:solidFill>
                    <a:srgbClr val="D21924"/>
                  </a:solidFill>
                </a:uFill>
                <a:latin typeface="Trebuchet MS"/>
                <a:cs typeface="Trebuchet MS"/>
              </a:rPr>
              <a:t>Κέρδη</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r>
              <a:rPr lang="el-GR" sz="2100" u="heavy" spc="155" dirty="0" smtClean="0">
                <a:solidFill>
                  <a:srgbClr val="D21924"/>
                </a:solidFill>
                <a:uFill>
                  <a:solidFill>
                    <a:srgbClr val="D21924"/>
                  </a:solidFill>
                </a:uFill>
                <a:latin typeface="Trebuchet MS"/>
                <a:cs typeface="Trebuchet MS"/>
              </a:rPr>
              <a:t>Ενδιαφέροντα</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r>
              <a:rPr lang="el-GR" sz="2100" u="heavy" spc="155" dirty="0" smtClean="0">
                <a:solidFill>
                  <a:srgbClr val="D21924"/>
                </a:solidFill>
                <a:uFill>
                  <a:solidFill>
                    <a:srgbClr val="D21924"/>
                  </a:solidFill>
                </a:uFill>
                <a:latin typeface="Trebuchet MS"/>
                <a:cs typeface="Trebuchet MS"/>
              </a:rPr>
              <a:t>Καθημερινή ρουτίνα</a:t>
            </a:r>
            <a:endParaRPr lang="pt-PT" sz="2100" u="heavy" spc="155" dirty="0">
              <a:solidFill>
                <a:srgbClr val="D21924"/>
              </a:solidFill>
              <a:uFill>
                <a:solidFill>
                  <a:srgbClr val="D21924"/>
                </a:solidFill>
              </a:uFill>
              <a:latin typeface="Trebuchet MS"/>
              <a:cs typeface="Trebuchet MS"/>
            </a:endParaRPr>
          </a:p>
          <a:p>
            <a:pPr marL="212725" indent="-200660">
              <a:lnSpc>
                <a:spcPct val="100000"/>
              </a:lnSpc>
              <a:spcBef>
                <a:spcPts val="1180"/>
              </a:spcBef>
              <a:buChar char="•"/>
              <a:tabLst>
                <a:tab pos="213360" algn="l"/>
              </a:tabLst>
            </a:pPr>
            <a:endParaRPr sz="2100" dirty="0">
              <a:latin typeface="Trebuchet MS"/>
              <a:cs typeface="Trebuchet MS"/>
            </a:endParaRPr>
          </a:p>
        </p:txBody>
      </p:sp>
      <p:sp>
        <p:nvSpPr>
          <p:cNvPr id="7" name="object 7"/>
          <p:cNvSpPr txBox="1">
            <a:spLocks noGrp="1"/>
          </p:cNvSpPr>
          <p:nvPr>
            <p:ph type="title"/>
          </p:nvPr>
        </p:nvSpPr>
        <p:spPr>
          <a:xfrm>
            <a:off x="1122760" y="1431768"/>
            <a:ext cx="4592240" cy="507768"/>
          </a:xfrm>
          <a:prstGeom prst="rect">
            <a:avLst/>
          </a:prstGeom>
        </p:spPr>
        <p:txBody>
          <a:bodyPr vert="horz" wrap="square" lIns="0" tIns="63500" rIns="0" bIns="0" rtlCol="0">
            <a:spAutoFit/>
          </a:bodyPr>
          <a:lstStyle/>
          <a:p>
            <a:pPr marL="12700" marR="5080">
              <a:lnSpc>
                <a:spcPts val="4000"/>
              </a:lnSpc>
              <a:spcBef>
                <a:spcPts val="500"/>
              </a:spcBef>
            </a:pPr>
            <a:r>
              <a:rPr lang="el-GR" sz="2000" spc="100" dirty="0" err="1" smtClean="0">
                <a:solidFill>
                  <a:srgbClr val="1D1D1B"/>
                </a:solidFill>
                <a:latin typeface="Trebuchet MS"/>
                <a:cs typeface="Trebuchet MS"/>
              </a:rPr>
              <a:t>Ενσυναίσθηση</a:t>
            </a:r>
            <a:r>
              <a:rPr lang="el-GR" sz="2000" spc="100" dirty="0" smtClean="0">
                <a:solidFill>
                  <a:srgbClr val="1D1D1B"/>
                </a:solidFill>
                <a:latin typeface="Trebuchet MS"/>
                <a:cs typeface="Trebuchet MS"/>
              </a:rPr>
              <a:t> με τους χρήστες</a:t>
            </a:r>
            <a:endParaRPr sz="2000" dirty="0">
              <a:latin typeface="Trebuchet MS"/>
              <a:cs typeface="Trebuchet MS"/>
            </a:endParaRPr>
          </a:p>
        </p:txBody>
      </p:sp>
      <p:sp>
        <p:nvSpPr>
          <p:cNvPr id="8" name="object 8"/>
          <p:cNvSpPr txBox="1"/>
          <p:nvPr/>
        </p:nvSpPr>
        <p:spPr>
          <a:xfrm>
            <a:off x="1122760" y="2168295"/>
            <a:ext cx="3970020" cy="4167808"/>
          </a:xfrm>
          <a:prstGeom prst="rect">
            <a:avLst/>
          </a:prstGeom>
        </p:spPr>
        <p:txBody>
          <a:bodyPr vert="horz" wrap="square" lIns="0" tIns="12700" rIns="0" bIns="0" rtlCol="0">
            <a:spAutoFit/>
          </a:bodyPr>
          <a:lstStyle/>
          <a:p>
            <a:pPr marL="12700" marR="5080">
              <a:lnSpc>
                <a:spcPct val="100000"/>
              </a:lnSpc>
              <a:spcBef>
                <a:spcPts val="100"/>
              </a:spcBef>
            </a:pPr>
            <a:r>
              <a:rPr lang="el-GR" spc="-65" dirty="0">
                <a:solidFill>
                  <a:srgbClr val="1D1D1B"/>
                </a:solidFill>
                <a:latin typeface="Trebuchet MS"/>
                <a:cs typeface="Trebuchet MS"/>
              </a:rPr>
              <a:t>Είναι σημαντικό να κατανοήσετε την αγορά και να μπορέσετε να κατανοήσετε τι θα κάνει την επιχείρησή σας διαφορετική και μοναδική, στα μάτια των </a:t>
            </a:r>
            <a:r>
              <a:rPr lang="el-GR" spc="-65" dirty="0" err="1">
                <a:solidFill>
                  <a:srgbClr val="1D1D1B"/>
                </a:solidFill>
                <a:latin typeface="Trebuchet MS"/>
                <a:cs typeface="Trebuchet MS"/>
              </a:rPr>
              <a:t>άλλων.Είναι</a:t>
            </a:r>
            <a:r>
              <a:rPr lang="el-GR" spc="-65" dirty="0">
                <a:solidFill>
                  <a:srgbClr val="1D1D1B"/>
                </a:solidFill>
                <a:latin typeface="Trebuchet MS"/>
                <a:cs typeface="Trebuchet MS"/>
              </a:rPr>
              <a:t> απαραίτητο να καταβάλετε προσπάθεια να κατανοήσετε τις ανάγκες και τα ενδιαφέροντα του κοινού-στόχου σας, προκειμένου η δουλειά σας να γίνει καλύτερα αποδεκτή.</a:t>
            </a:r>
            <a:endParaRPr sz="1850" dirty="0">
              <a:latin typeface="Trebuchet MS"/>
              <a:cs typeface="Trebuchet MS"/>
            </a:endParaRPr>
          </a:p>
          <a:p>
            <a:pPr marL="12700" marR="60960">
              <a:lnSpc>
                <a:spcPct val="100000"/>
              </a:lnSpc>
            </a:pPr>
            <a:endParaRPr lang="el-GR" b="1" i="1" spc="-60" dirty="0" smtClean="0">
              <a:solidFill>
                <a:srgbClr val="D21924"/>
              </a:solidFill>
              <a:latin typeface="Trebuchet MS"/>
              <a:cs typeface="Trebuchet MS"/>
            </a:endParaRPr>
          </a:p>
          <a:p>
            <a:pPr marL="12700" marR="60960">
              <a:lnSpc>
                <a:spcPct val="100000"/>
              </a:lnSpc>
            </a:pPr>
            <a:r>
              <a:rPr lang="el-GR" b="1" i="1" spc="-60" dirty="0" smtClean="0">
                <a:solidFill>
                  <a:srgbClr val="D21924"/>
                </a:solidFill>
                <a:latin typeface="Trebuchet MS"/>
                <a:cs typeface="Trebuchet MS"/>
              </a:rPr>
              <a:t>Αυτό </a:t>
            </a:r>
            <a:r>
              <a:rPr lang="el-GR" b="1" i="1" spc="-60" dirty="0">
                <a:solidFill>
                  <a:srgbClr val="D21924"/>
                </a:solidFill>
                <a:latin typeface="Trebuchet MS"/>
                <a:cs typeface="Trebuchet MS"/>
              </a:rPr>
              <a:t>το εργαλείο επιτρέπει μια σαφέστερη και πιο οπτική προοπτική των αναγκών των χρηστών.</a:t>
            </a:r>
            <a:endParaRPr sz="1850" dirty="0">
              <a:latin typeface="Trebuchet MS"/>
              <a:cs typeface="Trebuchet MS"/>
            </a:endParaRPr>
          </a:p>
          <a:p>
            <a:pPr marL="12700">
              <a:lnSpc>
                <a:spcPct val="100000"/>
              </a:lnSpc>
            </a:pPr>
            <a:endParaRPr lang="el-GR" sz="1800" b="1" spc="-25" dirty="0" smtClean="0">
              <a:solidFill>
                <a:srgbClr val="1D1D1B"/>
              </a:solidFill>
              <a:latin typeface="Trebuchet MS"/>
              <a:cs typeface="Trebuchet MS"/>
            </a:endParaRPr>
          </a:p>
          <a:p>
            <a:pPr marL="12700">
              <a:lnSpc>
                <a:spcPct val="100000"/>
              </a:lnSpc>
            </a:pPr>
            <a:r>
              <a:rPr lang="pt-PT" sz="1800" b="1" spc="-25" dirty="0" smtClean="0">
                <a:solidFill>
                  <a:srgbClr val="1D1D1B"/>
                </a:solidFill>
                <a:latin typeface="Trebuchet MS"/>
                <a:cs typeface="Trebuchet MS"/>
              </a:rPr>
              <a:t>(</a:t>
            </a:r>
            <a:r>
              <a:rPr lang="pt-PT" sz="1800" b="1" spc="-25" dirty="0">
                <a:solidFill>
                  <a:srgbClr val="1D1D1B"/>
                </a:solidFill>
                <a:latin typeface="Trebuchet MS"/>
                <a:cs typeface="Trebuchet MS"/>
              </a:rPr>
              <a:t>Tool from Strategyzer.com)</a:t>
            </a:r>
            <a:endParaRPr sz="1800" dirty="0">
              <a:latin typeface="Trebuchet MS"/>
              <a:cs typeface="Trebuchet MS"/>
            </a:endParaRP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0" dirty="0">
                <a:solidFill>
                  <a:srgbClr val="1D1D1B"/>
                </a:solidFill>
                <a:latin typeface="Trebuchet MS"/>
                <a:cs typeface="Trebuchet MS"/>
              </a:rPr>
              <a:t> by Grace</a:t>
            </a:r>
            <a:r>
              <a:rPr sz="1000" spc="-25" dirty="0">
                <a:solidFill>
                  <a:srgbClr val="1D1D1B"/>
                </a:solidFill>
                <a:latin typeface="Trebuchet MS"/>
                <a:cs typeface="Trebuchet MS"/>
              </a:rPr>
              <a:t> </a:t>
            </a:r>
            <a:r>
              <a:rPr sz="1000" spc="-10" dirty="0">
                <a:solidFill>
                  <a:srgbClr val="1D1D1B"/>
                </a:solidFill>
                <a:latin typeface="Trebuchet MS"/>
                <a:cs typeface="Trebuchet MS"/>
              </a:rPr>
              <a:t>Madeline</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25"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
        <p:nvSpPr>
          <p:cNvPr id="10" name="object 31">
            <a:extLst>
              <a:ext uri="{FF2B5EF4-FFF2-40B4-BE49-F238E27FC236}">
                <a16:creationId xmlns="" xmlns:a16="http://schemas.microsoft.com/office/drawing/2014/main" id="{C0A4825A-2D06-4F03-8EEB-7DFB0CD2084E}"/>
              </a:ext>
            </a:extLst>
          </p:cNvPr>
          <p:cNvSpPr/>
          <p:nvPr/>
        </p:nvSpPr>
        <p:spPr>
          <a:xfrm>
            <a:off x="1126471" y="861016"/>
            <a:ext cx="2077015"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1" name="object 32">
            <a:extLst>
              <a:ext uri="{FF2B5EF4-FFF2-40B4-BE49-F238E27FC236}">
                <a16:creationId xmlns="" xmlns:a16="http://schemas.microsoft.com/office/drawing/2014/main" id="{1C944CC0-78BE-42AB-BA55-CD021E96E241}"/>
              </a:ext>
            </a:extLst>
          </p:cNvPr>
          <p:cNvSpPr txBox="1"/>
          <p:nvPr/>
        </p:nvSpPr>
        <p:spPr>
          <a:xfrm>
            <a:off x="1155046" y="943632"/>
            <a:ext cx="3367405" cy="228268"/>
          </a:xfrm>
          <a:prstGeom prst="rect">
            <a:avLst/>
          </a:prstGeom>
        </p:spPr>
        <p:txBody>
          <a:bodyPr vert="horz" wrap="square" lIns="0" tIns="12700" rIns="0" bIns="0" rtlCol="0">
            <a:spAutoFit/>
          </a:bodyPr>
          <a:lstStyle/>
          <a:p>
            <a:pPr marL="12700">
              <a:lnSpc>
                <a:spcPct val="100000"/>
              </a:lnSpc>
              <a:spcBef>
                <a:spcPts val="100"/>
              </a:spcBef>
            </a:pPr>
            <a:r>
              <a:rPr lang="el-GR" sz="1400" b="1" spc="10" dirty="0" smtClean="0">
                <a:solidFill>
                  <a:srgbClr val="FFFFFF"/>
                </a:solidFill>
                <a:latin typeface="Trebuchet MS"/>
                <a:cs typeface="Trebuchet MS"/>
              </a:rPr>
              <a:t>Χάρτης </a:t>
            </a:r>
            <a:r>
              <a:rPr lang="el-GR" sz="1400" b="1" spc="10" dirty="0" err="1" smtClean="0">
                <a:solidFill>
                  <a:srgbClr val="FFFFFF"/>
                </a:solidFill>
                <a:latin typeface="Trebuchet MS"/>
                <a:cs typeface="Trebuchet MS"/>
              </a:rPr>
              <a:t>ενσυναίσθησης</a:t>
            </a:r>
            <a:endParaRPr sz="14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984219" y="3208966"/>
            <a:ext cx="7087234" cy="4003675"/>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1460487" y="3503879"/>
            <a:ext cx="2213610" cy="391160"/>
          </a:xfrm>
          <a:prstGeom prst="rect">
            <a:avLst/>
          </a:prstGeom>
        </p:spPr>
        <p:txBody>
          <a:bodyPr vert="horz" wrap="square" lIns="0" tIns="12700" rIns="0" bIns="0" rtlCol="0">
            <a:spAutoFit/>
          </a:bodyPr>
          <a:lstStyle/>
          <a:p>
            <a:pPr marL="12700">
              <a:lnSpc>
                <a:spcPct val="100000"/>
              </a:lnSpc>
              <a:spcBef>
                <a:spcPts val="100"/>
              </a:spcBef>
            </a:pPr>
            <a:r>
              <a:rPr sz="2400" b="0" spc="140" dirty="0">
                <a:solidFill>
                  <a:srgbClr val="1D1D1B"/>
                </a:solidFill>
                <a:latin typeface="Trebuchet MS"/>
                <a:cs typeface="Trebuchet MS"/>
              </a:rPr>
              <a:t>Street</a:t>
            </a:r>
            <a:r>
              <a:rPr sz="2400" b="0" spc="-20" dirty="0">
                <a:solidFill>
                  <a:srgbClr val="1D1D1B"/>
                </a:solidFill>
                <a:latin typeface="Trebuchet MS"/>
                <a:cs typeface="Trebuchet MS"/>
              </a:rPr>
              <a:t> </a:t>
            </a:r>
            <a:r>
              <a:rPr sz="2400" b="0" spc="145" dirty="0">
                <a:solidFill>
                  <a:srgbClr val="1D1D1B"/>
                </a:solidFill>
                <a:latin typeface="Trebuchet MS"/>
                <a:cs typeface="Trebuchet MS"/>
              </a:rPr>
              <a:t>Culture</a:t>
            </a:r>
            <a:endParaRPr sz="2400">
              <a:latin typeface="Trebuchet MS"/>
              <a:cs typeface="Trebuchet MS"/>
            </a:endParaRPr>
          </a:p>
        </p:txBody>
      </p:sp>
      <p:sp>
        <p:nvSpPr>
          <p:cNvPr id="6" name="object 6"/>
          <p:cNvSpPr txBox="1"/>
          <p:nvPr/>
        </p:nvSpPr>
        <p:spPr>
          <a:xfrm>
            <a:off x="1460487" y="3862021"/>
            <a:ext cx="6226175" cy="3081020"/>
          </a:xfrm>
          <a:prstGeom prst="rect">
            <a:avLst/>
          </a:prstGeom>
        </p:spPr>
        <p:txBody>
          <a:bodyPr vert="horz" wrap="square" lIns="0" tIns="12700" rIns="0" bIns="0" rtlCol="0">
            <a:spAutoFit/>
          </a:bodyPr>
          <a:lstStyle/>
          <a:p>
            <a:pPr marL="12700">
              <a:lnSpc>
                <a:spcPct val="100000"/>
              </a:lnSpc>
              <a:spcBef>
                <a:spcPts val="100"/>
              </a:spcBef>
            </a:pPr>
            <a:r>
              <a:rPr sz="2100" i="1" spc="-40" dirty="0">
                <a:solidFill>
                  <a:srgbClr val="1D1D1B"/>
                </a:solidFill>
                <a:latin typeface="Arial"/>
                <a:cs typeface="Arial"/>
              </a:rPr>
              <a:t>the</a:t>
            </a:r>
            <a:r>
              <a:rPr sz="2100" i="1" spc="-25" dirty="0">
                <a:solidFill>
                  <a:srgbClr val="1D1D1B"/>
                </a:solidFill>
                <a:latin typeface="Arial"/>
                <a:cs typeface="Arial"/>
              </a:rPr>
              <a:t> </a:t>
            </a:r>
            <a:r>
              <a:rPr sz="2100" i="1" spc="-95" dirty="0">
                <a:solidFill>
                  <a:srgbClr val="1D1D1B"/>
                </a:solidFill>
                <a:latin typeface="Arial"/>
                <a:cs typeface="Arial"/>
              </a:rPr>
              <a:t>creative</a:t>
            </a:r>
            <a:r>
              <a:rPr sz="2100" i="1" spc="-25" dirty="0">
                <a:solidFill>
                  <a:srgbClr val="1D1D1B"/>
                </a:solidFill>
                <a:latin typeface="Arial"/>
                <a:cs typeface="Arial"/>
              </a:rPr>
              <a:t> </a:t>
            </a:r>
            <a:r>
              <a:rPr sz="2100" i="1" spc="-70" dirty="0">
                <a:solidFill>
                  <a:srgbClr val="1D1D1B"/>
                </a:solidFill>
                <a:latin typeface="Arial"/>
                <a:cs typeface="Arial"/>
              </a:rPr>
              <a:t>force</a:t>
            </a:r>
            <a:r>
              <a:rPr sz="2100" i="1" spc="-25" dirty="0">
                <a:solidFill>
                  <a:srgbClr val="1D1D1B"/>
                </a:solidFill>
                <a:latin typeface="Arial"/>
                <a:cs typeface="Arial"/>
              </a:rPr>
              <a:t> </a:t>
            </a:r>
            <a:r>
              <a:rPr sz="2100" i="1" spc="35" dirty="0">
                <a:solidFill>
                  <a:srgbClr val="1D1D1B"/>
                </a:solidFill>
                <a:latin typeface="Arial"/>
                <a:cs typeface="Arial"/>
              </a:rPr>
              <a:t>of</a:t>
            </a:r>
            <a:r>
              <a:rPr sz="2100" i="1" spc="-25" dirty="0">
                <a:solidFill>
                  <a:srgbClr val="1D1D1B"/>
                </a:solidFill>
                <a:latin typeface="Arial"/>
                <a:cs typeface="Arial"/>
              </a:rPr>
              <a:t> </a:t>
            </a:r>
            <a:r>
              <a:rPr sz="2100" i="1" spc="-40" dirty="0">
                <a:solidFill>
                  <a:srgbClr val="1D1D1B"/>
                </a:solidFill>
                <a:latin typeface="Arial"/>
                <a:cs typeface="Arial"/>
              </a:rPr>
              <a:t>the</a:t>
            </a:r>
            <a:r>
              <a:rPr sz="2100" i="1" spc="-20" dirty="0">
                <a:solidFill>
                  <a:srgbClr val="1D1D1B"/>
                </a:solidFill>
                <a:latin typeface="Arial"/>
                <a:cs typeface="Arial"/>
              </a:rPr>
              <a:t> </a:t>
            </a:r>
            <a:r>
              <a:rPr sz="2100" i="1" spc="-35" dirty="0">
                <a:solidFill>
                  <a:srgbClr val="1D1D1B"/>
                </a:solidFill>
                <a:latin typeface="Arial"/>
                <a:cs typeface="Arial"/>
              </a:rPr>
              <a:t>city</a:t>
            </a:r>
            <a:endParaRPr sz="2100">
              <a:latin typeface="Arial"/>
              <a:cs typeface="Arial"/>
            </a:endParaRPr>
          </a:p>
          <a:p>
            <a:pPr marL="12700" marR="5080">
              <a:lnSpc>
                <a:spcPct val="100000"/>
              </a:lnSpc>
              <a:spcBef>
                <a:spcPts val="2100"/>
              </a:spcBef>
            </a:pPr>
            <a:r>
              <a:rPr sz="1800" spc="-50" dirty="0">
                <a:solidFill>
                  <a:srgbClr val="1D1D1B"/>
                </a:solidFill>
                <a:latin typeface="Trebuchet MS"/>
                <a:cs typeface="Trebuchet MS"/>
              </a:rPr>
              <a:t>Popular</a:t>
            </a:r>
            <a:r>
              <a:rPr sz="1800" spc="-45" dirty="0">
                <a:solidFill>
                  <a:srgbClr val="1D1D1B"/>
                </a:solidFill>
                <a:latin typeface="Trebuchet MS"/>
                <a:cs typeface="Trebuchet MS"/>
              </a:rPr>
              <a:t> </a:t>
            </a:r>
            <a:r>
              <a:rPr sz="1800" spc="-75" dirty="0">
                <a:solidFill>
                  <a:srgbClr val="1D1D1B"/>
                </a:solidFill>
                <a:latin typeface="Trebuchet MS"/>
                <a:cs typeface="Trebuchet MS"/>
              </a:rPr>
              <a:t>styles</a:t>
            </a:r>
            <a:r>
              <a:rPr sz="1800" spc="-40"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25" dirty="0">
                <a:solidFill>
                  <a:srgbClr val="1D1D1B"/>
                </a:solidFill>
                <a:latin typeface="Trebuchet MS"/>
                <a:cs typeface="Trebuchet MS"/>
              </a:rPr>
              <a:t>urban</a:t>
            </a:r>
            <a:r>
              <a:rPr sz="1800" spc="-40" dirty="0">
                <a:solidFill>
                  <a:srgbClr val="1D1D1B"/>
                </a:solidFill>
                <a:latin typeface="Trebuchet MS"/>
                <a:cs typeface="Trebuchet MS"/>
              </a:rPr>
              <a:t> </a:t>
            </a:r>
            <a:r>
              <a:rPr sz="1800" spc="-80" dirty="0">
                <a:solidFill>
                  <a:srgbClr val="1D1D1B"/>
                </a:solidFill>
                <a:latin typeface="Trebuchet MS"/>
                <a:cs typeface="Trebuchet MS"/>
              </a:rPr>
              <a:t>centres.</a:t>
            </a:r>
            <a:r>
              <a:rPr sz="1800" spc="-40" dirty="0">
                <a:solidFill>
                  <a:srgbClr val="1D1D1B"/>
                </a:solidFill>
                <a:latin typeface="Trebuchet MS"/>
                <a:cs typeface="Trebuchet MS"/>
              </a:rPr>
              <a:t> </a:t>
            </a:r>
            <a:r>
              <a:rPr sz="1800" spc="-70" dirty="0">
                <a:solidFill>
                  <a:srgbClr val="1D1D1B"/>
                </a:solidFill>
                <a:latin typeface="Trebuchet MS"/>
                <a:cs typeface="Trebuchet MS"/>
              </a:rPr>
              <a:t>This</a:t>
            </a:r>
            <a:r>
              <a:rPr sz="1800" spc="-40" dirty="0">
                <a:solidFill>
                  <a:srgbClr val="1D1D1B"/>
                </a:solidFill>
                <a:latin typeface="Trebuchet MS"/>
                <a:cs typeface="Trebuchet MS"/>
              </a:rPr>
              <a:t>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50" dirty="0">
                <a:solidFill>
                  <a:srgbClr val="1D1D1B"/>
                </a:solidFill>
                <a:latin typeface="Trebuchet MS"/>
                <a:cs typeface="Trebuchet MS"/>
              </a:rPr>
              <a:t>a</a:t>
            </a:r>
            <a:r>
              <a:rPr sz="1800" spc="-40" dirty="0">
                <a:solidFill>
                  <a:srgbClr val="1D1D1B"/>
                </a:solidFill>
                <a:latin typeface="Trebuchet MS"/>
                <a:cs typeface="Trebuchet MS"/>
              </a:rPr>
              <a:t> </a:t>
            </a:r>
            <a:r>
              <a:rPr sz="1800" spc="-55" dirty="0">
                <a:solidFill>
                  <a:srgbClr val="1D1D1B"/>
                </a:solidFill>
                <a:latin typeface="Trebuchet MS"/>
                <a:cs typeface="Trebuchet MS"/>
              </a:rPr>
              <a:t>view</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45" dirty="0">
                <a:solidFill>
                  <a:srgbClr val="1D1D1B"/>
                </a:solidFill>
                <a:latin typeface="Trebuchet MS"/>
                <a:cs typeface="Trebuchet MS"/>
              </a:rPr>
              <a:t>the</a:t>
            </a:r>
            <a:r>
              <a:rPr sz="1800" spc="-40" dirty="0">
                <a:solidFill>
                  <a:srgbClr val="1D1D1B"/>
                </a:solidFill>
                <a:latin typeface="Trebuchet MS"/>
                <a:cs typeface="Trebuchet MS"/>
              </a:rPr>
              <a:t> </a:t>
            </a:r>
            <a:r>
              <a:rPr sz="1800" spc="-70" dirty="0">
                <a:solidFill>
                  <a:srgbClr val="1D1D1B"/>
                </a:solidFill>
                <a:latin typeface="Trebuchet MS"/>
                <a:cs typeface="Trebuchet MS"/>
              </a:rPr>
              <a:t>streets</a:t>
            </a:r>
            <a:r>
              <a:rPr sz="1800" spc="-40" dirty="0">
                <a:solidFill>
                  <a:srgbClr val="1D1D1B"/>
                </a:solidFill>
                <a:latin typeface="Trebuchet MS"/>
                <a:cs typeface="Trebuchet MS"/>
              </a:rPr>
              <a:t> as </a:t>
            </a:r>
            <a:r>
              <a:rPr sz="1800" spc="-35" dirty="0">
                <a:solidFill>
                  <a:srgbClr val="1D1D1B"/>
                </a:solidFill>
                <a:latin typeface="Trebuchet MS"/>
                <a:cs typeface="Trebuchet MS"/>
              </a:rPr>
              <a:t> </a:t>
            </a:r>
            <a:r>
              <a:rPr sz="1800" spc="-45" dirty="0">
                <a:solidFill>
                  <a:srgbClr val="1D1D1B"/>
                </a:solidFill>
                <a:latin typeface="Trebuchet MS"/>
                <a:cs typeface="Trebuchet MS"/>
              </a:rPr>
              <a:t>shared </a:t>
            </a:r>
            <a:r>
              <a:rPr sz="1800" spc="-65" dirty="0">
                <a:solidFill>
                  <a:srgbClr val="1D1D1B"/>
                </a:solidFill>
                <a:latin typeface="Trebuchet MS"/>
                <a:cs typeface="Trebuchet MS"/>
              </a:rPr>
              <a:t>spaces,</a:t>
            </a:r>
            <a:r>
              <a:rPr sz="1800" spc="-40" dirty="0">
                <a:solidFill>
                  <a:srgbClr val="1D1D1B"/>
                </a:solidFill>
                <a:latin typeface="Trebuchet MS"/>
                <a:cs typeface="Trebuchet MS"/>
              </a:rPr>
              <a:t> </a:t>
            </a:r>
            <a:r>
              <a:rPr sz="1800" spc="-35" dirty="0">
                <a:solidFill>
                  <a:srgbClr val="1D1D1B"/>
                </a:solidFill>
                <a:latin typeface="Trebuchet MS"/>
                <a:cs typeface="Trebuchet MS"/>
              </a:rPr>
              <a:t>made</a:t>
            </a:r>
            <a:r>
              <a:rPr sz="1800" spc="-40" dirty="0">
                <a:solidFill>
                  <a:srgbClr val="1D1D1B"/>
                </a:solidFill>
                <a:latin typeface="Trebuchet MS"/>
                <a:cs typeface="Trebuchet MS"/>
              </a:rPr>
              <a:t> </a:t>
            </a:r>
            <a:r>
              <a:rPr sz="1800" spc="-45" dirty="0">
                <a:solidFill>
                  <a:srgbClr val="1D1D1B"/>
                </a:solidFill>
                <a:latin typeface="Trebuchet MS"/>
                <a:cs typeface="Trebuchet MS"/>
              </a:rPr>
              <a:t>for the</a:t>
            </a:r>
            <a:r>
              <a:rPr sz="1800" spc="-40" dirty="0">
                <a:solidFill>
                  <a:srgbClr val="1D1D1B"/>
                </a:solidFill>
                <a:latin typeface="Trebuchet MS"/>
                <a:cs typeface="Trebuchet MS"/>
              </a:rPr>
              <a:t> </a:t>
            </a:r>
            <a:r>
              <a:rPr sz="1800" spc="-60" dirty="0">
                <a:solidFill>
                  <a:srgbClr val="1D1D1B"/>
                </a:solidFill>
                <a:latin typeface="Trebuchet MS"/>
                <a:cs typeface="Trebuchet MS"/>
              </a:rPr>
              <a:t>benefit</a:t>
            </a:r>
            <a:r>
              <a:rPr sz="1800" spc="-40"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105" dirty="0">
                <a:solidFill>
                  <a:srgbClr val="1D1D1B"/>
                </a:solidFill>
                <a:latin typeface="Trebuchet MS"/>
                <a:cs typeface="Trebuchet MS"/>
              </a:rPr>
              <a:t>all</a:t>
            </a:r>
            <a:r>
              <a:rPr sz="1800" spc="-45" dirty="0">
                <a:solidFill>
                  <a:srgbClr val="1D1D1B"/>
                </a:solidFill>
                <a:latin typeface="Trebuchet MS"/>
                <a:cs typeface="Trebuchet MS"/>
              </a:rPr>
              <a:t> </a:t>
            </a:r>
            <a:r>
              <a:rPr sz="1800" spc="-40" dirty="0">
                <a:solidFill>
                  <a:srgbClr val="1D1D1B"/>
                </a:solidFill>
                <a:latin typeface="Trebuchet MS"/>
                <a:cs typeface="Trebuchet MS"/>
              </a:rPr>
              <a:t>that </a:t>
            </a:r>
            <a:r>
              <a:rPr sz="1800" spc="-35" dirty="0">
                <a:solidFill>
                  <a:srgbClr val="1D1D1B"/>
                </a:solidFill>
                <a:latin typeface="Trebuchet MS"/>
                <a:cs typeface="Trebuchet MS"/>
              </a:rPr>
              <a:t>use</a:t>
            </a:r>
            <a:r>
              <a:rPr sz="1800" spc="-40" dirty="0">
                <a:solidFill>
                  <a:srgbClr val="1D1D1B"/>
                </a:solidFill>
                <a:latin typeface="Trebuchet MS"/>
                <a:cs typeface="Trebuchet MS"/>
              </a:rPr>
              <a:t> </a:t>
            </a:r>
            <a:r>
              <a:rPr sz="1800" spc="-60" dirty="0">
                <a:solidFill>
                  <a:srgbClr val="1D1D1B"/>
                </a:solidFill>
                <a:latin typeface="Trebuchet MS"/>
                <a:cs typeface="Trebuchet MS"/>
              </a:rPr>
              <a:t>them.</a:t>
            </a:r>
            <a:r>
              <a:rPr sz="1800" spc="-40" dirty="0">
                <a:solidFill>
                  <a:srgbClr val="1D1D1B"/>
                </a:solidFill>
                <a:latin typeface="Trebuchet MS"/>
                <a:cs typeface="Trebuchet MS"/>
              </a:rPr>
              <a:t> </a:t>
            </a:r>
            <a:r>
              <a:rPr sz="1800" spc="-65" dirty="0">
                <a:solidFill>
                  <a:srgbClr val="1D1D1B"/>
                </a:solidFill>
                <a:latin typeface="Trebuchet MS"/>
                <a:cs typeface="Trebuchet MS"/>
              </a:rPr>
              <a:t>Street </a:t>
            </a:r>
            <a:r>
              <a:rPr sz="1800" spc="-530" dirty="0">
                <a:solidFill>
                  <a:srgbClr val="1D1D1B"/>
                </a:solidFill>
                <a:latin typeface="Trebuchet MS"/>
                <a:cs typeface="Trebuchet MS"/>
              </a:rPr>
              <a:t> </a:t>
            </a:r>
            <a:r>
              <a:rPr sz="1800" spc="-65" dirty="0">
                <a:solidFill>
                  <a:srgbClr val="1D1D1B"/>
                </a:solidFill>
                <a:latin typeface="Trebuchet MS"/>
                <a:cs typeface="Trebuchet MS"/>
              </a:rPr>
              <a:t>cultu</a:t>
            </a:r>
            <a:r>
              <a:rPr sz="1800" spc="-75"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a:t>
            </a:r>
            <a:r>
              <a:rPr sz="1800" spc="-65" dirty="0">
                <a:solidFill>
                  <a:srgbClr val="1D1D1B"/>
                </a:solidFill>
                <a:latin typeface="Trebuchet MS"/>
                <a:cs typeface="Trebuchet MS"/>
              </a:rPr>
              <a:t>thrives</a:t>
            </a:r>
            <a:r>
              <a:rPr sz="1800" spc="-45" dirty="0">
                <a:solidFill>
                  <a:srgbClr val="1D1D1B"/>
                </a:solidFill>
                <a:latin typeface="Trebuchet MS"/>
                <a:cs typeface="Trebuchet MS"/>
              </a:rPr>
              <a:t> </a:t>
            </a:r>
            <a:r>
              <a:rPr sz="1800" spc="-50" dirty="0">
                <a:solidFill>
                  <a:srgbClr val="1D1D1B"/>
                </a:solidFill>
                <a:latin typeface="Trebuchet MS"/>
                <a:cs typeface="Trebuchet MS"/>
              </a:rPr>
              <a:t>in</a:t>
            </a:r>
            <a:r>
              <a:rPr sz="1800" spc="-45" dirty="0">
                <a:solidFill>
                  <a:srgbClr val="1D1D1B"/>
                </a:solidFill>
                <a:latin typeface="Trebuchet MS"/>
                <a:cs typeface="Trebuchet MS"/>
              </a:rPr>
              <a:t> </a:t>
            </a:r>
            <a:r>
              <a:rPr sz="1800" spc="-25" dirty="0">
                <a:solidFill>
                  <a:srgbClr val="1D1D1B"/>
                </a:solidFill>
                <a:latin typeface="Trebuchet MS"/>
                <a:cs typeface="Trebuchet MS"/>
              </a:rPr>
              <a:t>urban</a:t>
            </a:r>
            <a:r>
              <a:rPr sz="1800" spc="-45" dirty="0">
                <a:solidFill>
                  <a:srgbClr val="1D1D1B"/>
                </a:solidFill>
                <a:latin typeface="Trebuchet MS"/>
                <a:cs typeface="Trebuchet MS"/>
              </a:rPr>
              <a:t> </a:t>
            </a:r>
            <a:r>
              <a:rPr sz="1800" spc="-70" dirty="0">
                <a:solidFill>
                  <a:srgbClr val="1D1D1B"/>
                </a:solidFill>
                <a:latin typeface="Trebuchet MS"/>
                <a:cs typeface="Trebuchet MS"/>
              </a:rPr>
              <a:t>cent</a:t>
            </a:r>
            <a:r>
              <a:rPr sz="1800" spc="-75" dirty="0">
                <a:solidFill>
                  <a:srgbClr val="1D1D1B"/>
                </a:solidFill>
                <a:latin typeface="Trebuchet MS"/>
                <a:cs typeface="Trebuchet MS"/>
              </a:rPr>
              <a:t>r</a:t>
            </a:r>
            <a:r>
              <a:rPr sz="1800" spc="-60" dirty="0">
                <a:solidFill>
                  <a:srgbClr val="1D1D1B"/>
                </a:solidFill>
                <a:latin typeface="Trebuchet MS"/>
                <a:cs typeface="Trebuchet MS"/>
              </a:rPr>
              <a:t>es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10" dirty="0">
                <a:solidFill>
                  <a:srgbClr val="1D1D1B"/>
                </a:solidFill>
                <a:latin typeface="Trebuchet MS"/>
                <a:cs typeface="Trebuchet MS"/>
              </a:rPr>
              <a:t>big</a:t>
            </a:r>
            <a:r>
              <a:rPr sz="1800" spc="-45" dirty="0">
                <a:solidFill>
                  <a:srgbClr val="1D1D1B"/>
                </a:solidFill>
                <a:latin typeface="Trebuchet MS"/>
                <a:cs typeface="Trebuchet MS"/>
              </a:rPr>
              <a:t> </a:t>
            </a:r>
            <a:r>
              <a:rPr sz="1800" spc="-95" dirty="0">
                <a:solidFill>
                  <a:srgbClr val="1D1D1B"/>
                </a:solidFill>
                <a:latin typeface="Trebuchet MS"/>
                <a:cs typeface="Trebuchet MS"/>
              </a:rPr>
              <a:t>cities.</a:t>
            </a:r>
            <a:r>
              <a:rPr sz="1800" spc="-45" dirty="0">
                <a:solidFill>
                  <a:srgbClr val="1D1D1B"/>
                </a:solidFill>
                <a:latin typeface="Trebuchet MS"/>
                <a:cs typeface="Trebuchet MS"/>
              </a:rPr>
              <a:t> </a:t>
            </a:r>
            <a:r>
              <a:rPr sz="1800" spc="-65" dirty="0">
                <a:solidFill>
                  <a:srgbClr val="1D1D1B"/>
                </a:solidFill>
                <a:latin typeface="Trebuchet MS"/>
                <a:cs typeface="Trebuchet MS"/>
              </a:rPr>
              <a:t>These</a:t>
            </a:r>
            <a:r>
              <a:rPr sz="1800" spc="-45"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40" dirty="0">
                <a:solidFill>
                  <a:srgbClr val="1D1D1B"/>
                </a:solidFill>
                <a:latin typeface="Trebuchet MS"/>
                <a:cs typeface="Trebuchet MS"/>
              </a:rPr>
              <a:t>the  </a:t>
            </a:r>
            <a:r>
              <a:rPr sz="1800" spc="-65" dirty="0">
                <a:solidFill>
                  <a:srgbClr val="1D1D1B"/>
                </a:solidFill>
                <a:latin typeface="Trebuchet MS"/>
                <a:cs typeface="Trebuchet MS"/>
              </a:rPr>
              <a:t>places</a:t>
            </a:r>
            <a:r>
              <a:rPr sz="1800" spc="-45" dirty="0">
                <a:solidFill>
                  <a:srgbClr val="1D1D1B"/>
                </a:solidFill>
                <a:latin typeface="Trebuchet MS"/>
                <a:cs typeface="Trebuchet MS"/>
              </a:rPr>
              <a:t> </a:t>
            </a:r>
            <a:r>
              <a:rPr sz="1800" spc="-75" dirty="0">
                <a:solidFill>
                  <a:srgbClr val="1D1D1B"/>
                </a:solidFill>
                <a:latin typeface="Trebuchet MS"/>
                <a:cs typeface="Trebuchet MS"/>
              </a:rPr>
              <a:t>street</a:t>
            </a:r>
            <a:r>
              <a:rPr sz="1800" spc="-45" dirty="0">
                <a:solidFill>
                  <a:srgbClr val="1D1D1B"/>
                </a:solidFill>
                <a:latin typeface="Trebuchet MS"/>
                <a:cs typeface="Trebuchet MS"/>
              </a:rPr>
              <a:t> </a:t>
            </a:r>
            <a:r>
              <a:rPr sz="1800" spc="-65" dirty="0">
                <a:solidFill>
                  <a:srgbClr val="1D1D1B"/>
                </a:solidFill>
                <a:latin typeface="Trebuchet MS"/>
                <a:cs typeface="Trebuchet MS"/>
              </a:rPr>
              <a:t>culture</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a:t>
            </a:r>
            <a:r>
              <a:rPr sz="1800" spc="-10" dirty="0">
                <a:solidFill>
                  <a:srgbClr val="1D1D1B"/>
                </a:solidFill>
                <a:latin typeface="Trebuchet MS"/>
                <a:cs typeface="Trebuchet MS"/>
              </a:rPr>
              <a:t>born</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40" dirty="0">
                <a:solidFill>
                  <a:srgbClr val="1D1D1B"/>
                </a:solidFill>
                <a:latin typeface="Trebuchet MS"/>
                <a:cs typeface="Trebuchet MS"/>
              </a:rPr>
              <a:t>from</a:t>
            </a:r>
            <a:r>
              <a:rPr sz="1800" spc="-45" dirty="0">
                <a:solidFill>
                  <a:srgbClr val="1D1D1B"/>
                </a:solidFill>
                <a:latin typeface="Trebuchet MS"/>
                <a:cs typeface="Trebuchet MS"/>
              </a:rPr>
              <a:t> </a:t>
            </a:r>
            <a:r>
              <a:rPr sz="1800" spc="-70" dirty="0">
                <a:solidFill>
                  <a:srgbClr val="1D1D1B"/>
                </a:solidFill>
                <a:latin typeface="Trebuchet MS"/>
                <a:cs typeface="Trebuchet MS"/>
              </a:rPr>
              <a:t>there</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a:t>
            </a:r>
            <a:r>
              <a:rPr sz="1800" spc="-60" dirty="0">
                <a:solidFill>
                  <a:srgbClr val="1D1D1B"/>
                </a:solidFill>
                <a:latin typeface="Trebuchet MS"/>
                <a:cs typeface="Trebuchet MS"/>
              </a:rPr>
              <a:t>spreads.</a:t>
            </a:r>
            <a:r>
              <a:rPr sz="1800" spc="-45" dirty="0">
                <a:solidFill>
                  <a:srgbClr val="1D1D1B"/>
                </a:solidFill>
                <a:latin typeface="Trebuchet MS"/>
                <a:cs typeface="Trebuchet MS"/>
              </a:rPr>
              <a:t> </a:t>
            </a:r>
            <a:r>
              <a:rPr sz="1800" spc="-85" dirty="0">
                <a:solidFill>
                  <a:srgbClr val="1D1D1B"/>
                </a:solidFill>
                <a:latin typeface="Trebuchet MS"/>
                <a:cs typeface="Trebuchet MS"/>
              </a:rPr>
              <a:t>It</a:t>
            </a:r>
            <a:r>
              <a:rPr sz="1800" spc="-45" dirty="0">
                <a:solidFill>
                  <a:srgbClr val="1D1D1B"/>
                </a:solidFill>
                <a:latin typeface="Trebuchet MS"/>
                <a:cs typeface="Trebuchet MS"/>
              </a:rPr>
              <a:t> </a:t>
            </a:r>
            <a:r>
              <a:rPr sz="1800" spc="-75" dirty="0">
                <a:solidFill>
                  <a:srgbClr val="1D1D1B"/>
                </a:solidFill>
                <a:latin typeface="Trebuchet MS"/>
                <a:cs typeface="Trebuchet MS"/>
              </a:rPr>
              <a:t>is </a:t>
            </a:r>
            <a:r>
              <a:rPr sz="1800" spc="-70" dirty="0">
                <a:solidFill>
                  <a:srgbClr val="1D1D1B"/>
                </a:solidFill>
                <a:latin typeface="Trebuchet MS"/>
                <a:cs typeface="Trebuchet MS"/>
              </a:rPr>
              <a:t> </a:t>
            </a:r>
            <a:r>
              <a:rPr sz="1800" spc="-40" dirty="0">
                <a:solidFill>
                  <a:srgbClr val="1D1D1B"/>
                </a:solidFill>
                <a:latin typeface="Trebuchet MS"/>
                <a:cs typeface="Trebuchet MS"/>
              </a:rPr>
              <a:t>modern, </a:t>
            </a:r>
            <a:r>
              <a:rPr sz="1800" spc="-50" dirty="0">
                <a:solidFill>
                  <a:srgbClr val="1D1D1B"/>
                </a:solidFill>
                <a:latin typeface="Trebuchet MS"/>
                <a:cs typeface="Trebuchet MS"/>
              </a:rPr>
              <a:t>always </a:t>
            </a:r>
            <a:r>
              <a:rPr sz="1800" dirty="0">
                <a:solidFill>
                  <a:srgbClr val="1D1D1B"/>
                </a:solidFill>
                <a:latin typeface="Trebuchet MS"/>
                <a:cs typeface="Trebuchet MS"/>
              </a:rPr>
              <a:t>pushing </a:t>
            </a:r>
            <a:r>
              <a:rPr sz="1800" spc="-45" dirty="0">
                <a:solidFill>
                  <a:srgbClr val="1D1D1B"/>
                </a:solidFill>
                <a:latin typeface="Trebuchet MS"/>
                <a:cs typeface="Trebuchet MS"/>
              </a:rPr>
              <a:t>the </a:t>
            </a:r>
            <a:r>
              <a:rPr sz="1800" spc="-75" dirty="0">
                <a:solidFill>
                  <a:srgbClr val="1D1D1B"/>
                </a:solidFill>
                <a:latin typeface="Trebuchet MS"/>
                <a:cs typeface="Trebuchet MS"/>
              </a:rPr>
              <a:t>limits </a:t>
            </a:r>
            <a:r>
              <a:rPr sz="1800" spc="-20" dirty="0">
                <a:solidFill>
                  <a:srgbClr val="1D1D1B"/>
                </a:solidFill>
                <a:latin typeface="Trebuchet MS"/>
                <a:cs typeface="Trebuchet MS"/>
              </a:rPr>
              <a:t>of </a:t>
            </a:r>
            <a:r>
              <a:rPr sz="1800" spc="-40" dirty="0">
                <a:solidFill>
                  <a:srgbClr val="1D1D1B"/>
                </a:solidFill>
                <a:latin typeface="Trebuchet MS"/>
                <a:cs typeface="Trebuchet MS"/>
              </a:rPr>
              <a:t>any </a:t>
            </a:r>
            <a:r>
              <a:rPr sz="1800" spc="-60" dirty="0">
                <a:solidFill>
                  <a:srgbClr val="1D1D1B"/>
                </a:solidFill>
                <a:latin typeface="Trebuchet MS"/>
                <a:cs typeface="Trebuchet MS"/>
              </a:rPr>
              <a:t>set </a:t>
            </a:r>
            <a:r>
              <a:rPr sz="1800" spc="-65" dirty="0">
                <a:solidFill>
                  <a:srgbClr val="1D1D1B"/>
                </a:solidFill>
                <a:latin typeface="Trebuchet MS"/>
                <a:cs typeface="Trebuchet MS"/>
              </a:rPr>
              <a:t>idea </a:t>
            </a:r>
            <a:r>
              <a:rPr sz="1800" spc="-35" dirty="0">
                <a:solidFill>
                  <a:srgbClr val="1D1D1B"/>
                </a:solidFill>
                <a:latin typeface="Trebuchet MS"/>
                <a:cs typeface="Trebuchet MS"/>
              </a:rPr>
              <a:t>whether </a:t>
            </a:r>
            <a:r>
              <a:rPr sz="1800" spc="-40" dirty="0">
                <a:solidFill>
                  <a:srgbClr val="1D1D1B"/>
                </a:solidFill>
                <a:latin typeface="Trebuchet MS"/>
                <a:cs typeface="Trebuchet MS"/>
              </a:rPr>
              <a:t>that </a:t>
            </a:r>
            <a:r>
              <a:rPr sz="1800" spc="-530"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fashion,</a:t>
            </a:r>
            <a:r>
              <a:rPr sz="1800" spc="-40" dirty="0">
                <a:solidFill>
                  <a:srgbClr val="1D1D1B"/>
                </a:solidFill>
                <a:latin typeface="Trebuchet MS"/>
                <a:cs typeface="Trebuchet MS"/>
              </a:rPr>
              <a:t> </a:t>
            </a:r>
            <a:r>
              <a:rPr sz="1800" spc="-95" dirty="0">
                <a:solidFill>
                  <a:srgbClr val="1D1D1B"/>
                </a:solidFill>
                <a:latin typeface="Trebuchet MS"/>
                <a:cs typeface="Trebuchet MS"/>
              </a:rPr>
              <a:t>art,</a:t>
            </a:r>
            <a:r>
              <a:rPr sz="1800" spc="-45" dirty="0">
                <a:solidFill>
                  <a:srgbClr val="1D1D1B"/>
                </a:solidFill>
                <a:latin typeface="Trebuchet MS"/>
                <a:cs typeface="Trebuchet MS"/>
              </a:rPr>
              <a:t> </a:t>
            </a:r>
            <a:r>
              <a:rPr sz="1800" spc="-40" dirty="0">
                <a:solidFill>
                  <a:srgbClr val="1D1D1B"/>
                </a:solidFill>
                <a:latin typeface="Trebuchet MS"/>
                <a:cs typeface="Trebuchet MS"/>
              </a:rPr>
              <a:t>design, </a:t>
            </a:r>
            <a:r>
              <a:rPr sz="1800" spc="-45" dirty="0">
                <a:solidFill>
                  <a:srgbClr val="1D1D1B"/>
                </a:solidFill>
                <a:latin typeface="Trebuchet MS"/>
                <a:cs typeface="Trebuchet MS"/>
              </a:rPr>
              <a:t>music </a:t>
            </a:r>
            <a:r>
              <a:rPr sz="1800" spc="-35" dirty="0">
                <a:solidFill>
                  <a:srgbClr val="1D1D1B"/>
                </a:solidFill>
                <a:latin typeface="Trebuchet MS"/>
                <a:cs typeface="Trebuchet MS"/>
              </a:rPr>
              <a:t>or</a:t>
            </a:r>
            <a:r>
              <a:rPr sz="1800" spc="-40" dirty="0">
                <a:solidFill>
                  <a:srgbClr val="1D1D1B"/>
                </a:solidFill>
                <a:latin typeface="Trebuchet MS"/>
                <a:cs typeface="Trebuchet MS"/>
              </a:rPr>
              <a:t> </a:t>
            </a:r>
            <a:r>
              <a:rPr sz="1800" spc="-55" dirty="0">
                <a:solidFill>
                  <a:srgbClr val="1D1D1B"/>
                </a:solidFill>
                <a:latin typeface="Trebuchet MS"/>
                <a:cs typeface="Trebuchet MS"/>
              </a:rPr>
              <a:t>sport.</a:t>
            </a:r>
            <a:r>
              <a:rPr sz="1800" spc="-40" dirty="0">
                <a:solidFill>
                  <a:srgbClr val="1D1D1B"/>
                </a:solidFill>
                <a:latin typeface="Trebuchet MS"/>
                <a:cs typeface="Trebuchet MS"/>
              </a:rPr>
              <a:t> </a:t>
            </a:r>
            <a:r>
              <a:rPr sz="1800" spc="-85" dirty="0">
                <a:solidFill>
                  <a:srgbClr val="1D1D1B"/>
                </a:solidFill>
                <a:latin typeface="Trebuchet MS"/>
                <a:cs typeface="Trebuchet MS"/>
              </a:rPr>
              <a:t>It</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45" dirty="0">
                <a:solidFill>
                  <a:srgbClr val="1D1D1B"/>
                </a:solidFill>
                <a:latin typeface="Trebuchet MS"/>
                <a:cs typeface="Trebuchet MS"/>
              </a:rPr>
              <a:t>the </a:t>
            </a:r>
            <a:r>
              <a:rPr sz="1800" spc="-90" dirty="0">
                <a:solidFill>
                  <a:srgbClr val="1D1D1B"/>
                </a:solidFill>
                <a:latin typeface="Trebuchet MS"/>
                <a:cs typeface="Trebuchet MS"/>
              </a:rPr>
              <a:t>creative</a:t>
            </a:r>
            <a:r>
              <a:rPr sz="1800" spc="-40" dirty="0">
                <a:solidFill>
                  <a:srgbClr val="1D1D1B"/>
                </a:solidFill>
                <a:latin typeface="Trebuchet MS"/>
                <a:cs typeface="Trebuchet MS"/>
              </a:rPr>
              <a:t> </a:t>
            </a:r>
            <a:r>
              <a:rPr sz="1800" spc="-60" dirty="0">
                <a:solidFill>
                  <a:srgbClr val="1D1D1B"/>
                </a:solidFill>
                <a:latin typeface="Trebuchet MS"/>
                <a:cs typeface="Trebuchet MS"/>
              </a:rPr>
              <a:t>forces</a:t>
            </a:r>
            <a:r>
              <a:rPr sz="1800" spc="-45" dirty="0">
                <a:solidFill>
                  <a:srgbClr val="1D1D1B"/>
                </a:solidFill>
                <a:latin typeface="Trebuchet MS"/>
                <a:cs typeface="Trebuchet MS"/>
              </a:rPr>
              <a:t> </a:t>
            </a:r>
            <a:r>
              <a:rPr sz="1800" spc="-50" dirty="0">
                <a:solidFill>
                  <a:srgbClr val="1D1D1B"/>
                </a:solidFill>
                <a:latin typeface="Trebuchet MS"/>
                <a:cs typeface="Trebuchet MS"/>
              </a:rPr>
              <a:t>in </a:t>
            </a:r>
            <a:r>
              <a:rPr sz="1800" spc="-525"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135" dirty="0">
                <a:solidFill>
                  <a:srgbClr val="1D1D1B"/>
                </a:solidFill>
                <a:latin typeface="Trebuchet MS"/>
                <a:cs typeface="Trebuchet MS"/>
              </a:rPr>
              <a:t>city.</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r>
              <a:rPr sz="1800" b="1" dirty="0">
                <a:solidFill>
                  <a:srgbClr val="1D1D1B"/>
                </a:solidFill>
                <a:latin typeface="Trebuchet MS"/>
                <a:cs typeface="Trebuchet MS"/>
                <a:hlinkClick r:id="rId2"/>
              </a:rPr>
              <a:t>www.urbandictionary.com</a:t>
            </a:r>
            <a:endParaRPr sz="1800">
              <a:latin typeface="Trebuchet MS"/>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dirty="0">
              <a:latin typeface="Trebuchet MS"/>
              <a:cs typeface="Trebuchet MS"/>
            </a:endParaRPr>
          </a:p>
        </p:txBody>
      </p:sp>
      <p:sp>
        <p:nvSpPr>
          <p:cNvPr id="8" name="object 8"/>
          <p:cNvSpPr/>
          <p:nvPr/>
        </p:nvSpPr>
        <p:spPr>
          <a:xfrm>
            <a:off x="984221" y="2598168"/>
            <a:ext cx="1875449"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684947" cy="289823"/>
          </a:xfrm>
          <a:prstGeom prst="rect">
            <a:avLst/>
          </a:prstGeom>
        </p:spPr>
        <p:txBody>
          <a:bodyPr vert="horz" wrap="square" lIns="0" tIns="12700" rIns="0" bIns="0" rtlCol="0">
            <a:spAutoFit/>
          </a:bodyPr>
          <a:lstStyle/>
          <a:p>
            <a:pPr marL="12700">
              <a:lnSpc>
                <a:spcPct val="100000"/>
              </a:lnSpc>
              <a:spcBef>
                <a:spcPts val="100"/>
              </a:spcBef>
            </a:pPr>
            <a:r>
              <a:rPr lang="pt-PT" sz="1800" b="1" spc="20" dirty="0" err="1">
                <a:solidFill>
                  <a:srgbClr val="FFFFFF"/>
                </a:solidFill>
                <a:latin typeface="Trebuchet MS"/>
                <a:cs typeface="Trebuchet MS"/>
              </a:rPr>
              <a:t>Empathy</a:t>
            </a:r>
            <a:r>
              <a:rPr lang="pt-PT" sz="1800" b="1" spc="20" dirty="0">
                <a:solidFill>
                  <a:srgbClr val="FFFFFF"/>
                </a:solidFill>
                <a:latin typeface="Trebuchet MS"/>
                <a:cs typeface="Trebuchet MS"/>
              </a:rPr>
              <a:t> </a:t>
            </a:r>
            <a:r>
              <a:rPr lang="pt-PT" sz="1800" b="1" spc="20" dirty="0" err="1">
                <a:solidFill>
                  <a:srgbClr val="FFFFFF"/>
                </a:solidFill>
                <a:latin typeface="Trebuchet MS"/>
                <a:cs typeface="Trebuchet MS"/>
              </a:rPr>
              <a:t>Map</a:t>
            </a:r>
            <a:endParaRPr sz="1800" dirty="0">
              <a:latin typeface="Trebuchet MS"/>
              <a:cs typeface="Trebuchet MS"/>
            </a:endParaRPr>
          </a:p>
        </p:txBody>
      </p:sp>
      <p:pic>
        <p:nvPicPr>
          <p:cNvPr id="10" name="Imagem 9" descr="Uma imagem com texto, mapa&#10;&#10;Descrição gerada com confiança muito alta">
            <a:extLst>
              <a:ext uri="{FF2B5EF4-FFF2-40B4-BE49-F238E27FC236}">
                <a16:creationId xmlns="" xmlns:a16="http://schemas.microsoft.com/office/drawing/2014/main" id="{88402224-5EF2-430B-AB89-6DD10852EDD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33984"/>
            <a:ext cx="10058400" cy="650443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m texto&#10;&#10;Descrição gerada automaticamente">
            <a:extLst>
              <a:ext uri="{FF2B5EF4-FFF2-40B4-BE49-F238E27FC236}">
                <a16:creationId xmlns="" xmlns:a16="http://schemas.microsoft.com/office/drawing/2014/main" id="{E02F8C31-33CE-4C79-85D2-644DEDE65B0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0"/>
            <a:ext cx="10363200" cy="7772400"/>
          </a:xfrm>
          <a:prstGeom prst="rect">
            <a:avLst/>
          </a:prstGeom>
        </p:spPr>
      </p:pic>
      <p:sp>
        <p:nvSpPr>
          <p:cNvPr id="15" name="object 4">
            <a:extLst>
              <a:ext uri="{FF2B5EF4-FFF2-40B4-BE49-F238E27FC236}">
                <a16:creationId xmlns="" xmlns:a16="http://schemas.microsoft.com/office/drawing/2014/main" id="{0DCC6F29-6FF7-4967-ACCC-C2505FBD2844}"/>
              </a:ext>
            </a:extLst>
          </p:cNvPr>
          <p:cNvSpPr/>
          <p:nvPr/>
        </p:nvSpPr>
        <p:spPr>
          <a:xfrm>
            <a:off x="1066800" y="914400"/>
            <a:ext cx="48006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70000"/>
            </a:srgbClr>
          </a:solidFill>
        </p:spPr>
        <p:txBody>
          <a:bodyPr wrap="square" lIns="0" tIns="0" rIns="0" bIns="0" rtlCol="0"/>
          <a:lstStyle/>
          <a:p>
            <a:endParaRPr/>
          </a:p>
        </p:txBody>
      </p:sp>
      <p:sp>
        <p:nvSpPr>
          <p:cNvPr id="5" name="object 29">
            <a:extLst>
              <a:ext uri="{FF2B5EF4-FFF2-40B4-BE49-F238E27FC236}">
                <a16:creationId xmlns="" xmlns:a16="http://schemas.microsoft.com/office/drawing/2014/main" id="{93C3173C-1266-4580-82BE-809D042592F3}"/>
              </a:ext>
            </a:extLst>
          </p:cNvPr>
          <p:cNvSpPr txBox="1">
            <a:spLocks noGrp="1"/>
          </p:cNvSpPr>
          <p:nvPr>
            <p:ph type="title"/>
          </p:nvPr>
        </p:nvSpPr>
        <p:spPr>
          <a:xfrm>
            <a:off x="1232382" y="1746200"/>
            <a:ext cx="4482617" cy="1120820"/>
          </a:xfrm>
          <a:prstGeom prst="rect">
            <a:avLst/>
          </a:prstGeom>
        </p:spPr>
        <p:txBody>
          <a:bodyPr vert="horz" wrap="square" lIns="0" tIns="12700" rIns="0" bIns="0" rtlCol="0">
            <a:spAutoFit/>
          </a:bodyPr>
          <a:lstStyle/>
          <a:p>
            <a:pPr marL="12700" marR="5080">
              <a:lnSpc>
                <a:spcPct val="100000"/>
              </a:lnSpc>
              <a:spcBef>
                <a:spcPts val="100"/>
              </a:spcBef>
            </a:pPr>
            <a:r>
              <a:rPr lang="el-GR" sz="1800" spc="150" dirty="0">
                <a:solidFill>
                  <a:srgbClr val="1D1D1B"/>
                </a:solidFill>
                <a:latin typeface="Trebuchet MS"/>
                <a:cs typeface="Trebuchet MS"/>
              </a:rPr>
              <a:t>Η δημιουργία πρωτοτύπων χαμηλής πιστότητας ή η δημιουργία πρωτοτύπων από χαρτόνι μπορεί να χρησιμοποιηθεί για:</a:t>
            </a:r>
            <a:endParaRPr sz="1800" dirty="0">
              <a:latin typeface="Trebuchet MS"/>
              <a:cs typeface="Trebuchet MS"/>
            </a:endParaRPr>
          </a:p>
        </p:txBody>
      </p:sp>
      <p:sp>
        <p:nvSpPr>
          <p:cNvPr id="10" name="object 31">
            <a:extLst>
              <a:ext uri="{FF2B5EF4-FFF2-40B4-BE49-F238E27FC236}">
                <a16:creationId xmlns="" xmlns:a16="http://schemas.microsoft.com/office/drawing/2014/main" id="{2216A1D0-9BFC-4BA6-A02F-0B4C5952D5BE}"/>
              </a:ext>
            </a:extLst>
          </p:cNvPr>
          <p:cNvSpPr/>
          <p:nvPr/>
        </p:nvSpPr>
        <p:spPr>
          <a:xfrm>
            <a:off x="1245087" y="1221427"/>
            <a:ext cx="233631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1" name="object 32">
            <a:extLst>
              <a:ext uri="{FF2B5EF4-FFF2-40B4-BE49-F238E27FC236}">
                <a16:creationId xmlns="" xmlns:a16="http://schemas.microsoft.com/office/drawing/2014/main" id="{89559DD5-EA3F-4A52-B3BE-35F1AB28579A}"/>
              </a:ext>
            </a:extLst>
          </p:cNvPr>
          <p:cNvSpPr txBox="1"/>
          <p:nvPr/>
        </p:nvSpPr>
        <p:spPr>
          <a:xfrm>
            <a:off x="1486382" y="1296571"/>
            <a:ext cx="3367405" cy="228268"/>
          </a:xfrm>
          <a:prstGeom prst="rect">
            <a:avLst/>
          </a:prstGeom>
        </p:spPr>
        <p:txBody>
          <a:bodyPr vert="horz" wrap="square" lIns="0" tIns="12700" rIns="0" bIns="0" rtlCol="0">
            <a:spAutoFit/>
          </a:bodyPr>
          <a:lstStyle/>
          <a:p>
            <a:pPr marL="12700">
              <a:lnSpc>
                <a:spcPct val="100000"/>
              </a:lnSpc>
              <a:spcBef>
                <a:spcPts val="100"/>
              </a:spcBef>
            </a:pPr>
            <a:r>
              <a:rPr lang="pt-PT" sz="1400" b="1" spc="10" dirty="0">
                <a:solidFill>
                  <a:srgbClr val="FFFFFF"/>
                </a:solidFill>
                <a:latin typeface="Trebuchet MS"/>
                <a:cs typeface="Trebuchet MS"/>
              </a:rPr>
              <a:t>Lo-Fi </a:t>
            </a:r>
            <a:r>
              <a:rPr lang="el-GR" sz="1400" b="1" spc="10" dirty="0" err="1" smtClean="0">
                <a:solidFill>
                  <a:srgbClr val="FFFFFF"/>
                </a:solidFill>
                <a:latin typeface="Trebuchet MS"/>
                <a:cs typeface="Trebuchet MS"/>
              </a:rPr>
              <a:t>Πρωτοτυποποίηση</a:t>
            </a:r>
            <a:endParaRPr sz="1400" dirty="0">
              <a:latin typeface="Trebuchet MS"/>
              <a:cs typeface="Trebuchet MS"/>
            </a:endParaRPr>
          </a:p>
        </p:txBody>
      </p:sp>
      <p:sp>
        <p:nvSpPr>
          <p:cNvPr id="6" name="object 30">
            <a:extLst>
              <a:ext uri="{FF2B5EF4-FFF2-40B4-BE49-F238E27FC236}">
                <a16:creationId xmlns="" xmlns:a16="http://schemas.microsoft.com/office/drawing/2014/main" id="{591BE403-A7EC-4315-81ED-F7B84D5F2196}"/>
              </a:ext>
            </a:extLst>
          </p:cNvPr>
          <p:cNvSpPr txBox="1"/>
          <p:nvPr/>
        </p:nvSpPr>
        <p:spPr>
          <a:xfrm>
            <a:off x="1249849" y="2984684"/>
            <a:ext cx="3621404" cy="4183196"/>
          </a:xfrm>
          <a:prstGeom prst="rect">
            <a:avLst/>
          </a:prstGeom>
        </p:spPr>
        <p:txBody>
          <a:bodyPr vert="horz" wrap="square" lIns="0" tIns="12700" rIns="0" bIns="0" rtlCol="0">
            <a:spAutoFit/>
          </a:bodyPr>
          <a:lstStyle/>
          <a:p>
            <a:pPr marL="12700" marR="30480">
              <a:lnSpc>
                <a:spcPct val="100000"/>
              </a:lnSpc>
              <a:spcBef>
                <a:spcPts val="100"/>
              </a:spcBef>
            </a:pPr>
            <a:r>
              <a:rPr lang="el-GR" spc="-70" dirty="0">
                <a:solidFill>
                  <a:srgbClr val="1D1D1B"/>
                </a:solidFill>
                <a:latin typeface="Trebuchet MS"/>
                <a:cs typeface="Trebuchet MS"/>
              </a:rPr>
              <a:t>αναπαράσταση μιας ιδέας, απεικόνιση ενός φυσικού προϊόντος ή προσομοίωση μιας εμπειρίας, με πολύ αβίαστο και οικονομικά αποδοτικό τρόπο.</a:t>
            </a:r>
            <a:endParaRPr sz="1850" dirty="0">
              <a:latin typeface="Trebuchet MS"/>
              <a:cs typeface="Trebuchet MS"/>
            </a:endParaRPr>
          </a:p>
          <a:p>
            <a:pPr marL="12700" marR="331470">
              <a:lnSpc>
                <a:spcPct val="100000"/>
              </a:lnSpc>
            </a:pPr>
            <a:r>
              <a:rPr lang="el-GR" spc="-80" dirty="0">
                <a:solidFill>
                  <a:srgbClr val="1D1D1B"/>
                </a:solidFill>
                <a:latin typeface="Trebuchet MS"/>
                <a:cs typeface="Trebuchet MS"/>
              </a:rPr>
              <a:t>Χρησιμοποιώντας φθηνά υλικά όπως χαρτί, χαρτόνι και ταινία, καθώς και βασικές δεξιότητες σχεδίασης, εσείς και η ομάδα σας μπορείτε να συνεργαστείτε με επαναληπτικό και γρήγορο </a:t>
            </a:r>
            <a:r>
              <a:rPr lang="el-GR" spc="-80" dirty="0" smtClean="0">
                <a:solidFill>
                  <a:srgbClr val="1D1D1B"/>
                </a:solidFill>
                <a:latin typeface="Trebuchet MS"/>
                <a:cs typeface="Trebuchet MS"/>
              </a:rPr>
              <a:t>τρόπο. </a:t>
            </a:r>
            <a:endParaRPr sz="1800" dirty="0">
              <a:latin typeface="Trebuchet MS"/>
              <a:cs typeface="Trebuchet MS"/>
            </a:endParaRPr>
          </a:p>
          <a:p>
            <a:pPr>
              <a:lnSpc>
                <a:spcPct val="100000"/>
              </a:lnSpc>
              <a:spcBef>
                <a:spcPts val="10"/>
              </a:spcBef>
            </a:pPr>
            <a:r>
              <a:rPr lang="el-GR" sz="1850" dirty="0" smtClean="0">
                <a:latin typeface="Trebuchet MS"/>
                <a:cs typeface="Trebuchet MS"/>
              </a:rPr>
              <a:t>Περισσότερες πληροφορίες σε αυτό το βίντεο</a:t>
            </a:r>
            <a:r>
              <a:rPr lang="pt-PT" sz="1850" dirty="0" smtClean="0">
                <a:latin typeface="Trebuchet MS"/>
                <a:cs typeface="Trebuchet MS"/>
              </a:rPr>
              <a:t>:</a:t>
            </a:r>
            <a:endParaRPr sz="1850" dirty="0">
              <a:latin typeface="Trebuchet MS"/>
              <a:cs typeface="Trebuchet MS"/>
            </a:endParaRPr>
          </a:p>
          <a:p>
            <a:pPr marL="12700" marR="187325">
              <a:lnSpc>
                <a:spcPct val="100000"/>
              </a:lnSpc>
            </a:pPr>
            <a:r>
              <a:rPr lang="en-US" sz="1800" b="1" dirty="0">
                <a:solidFill>
                  <a:srgbClr val="1D1D1B"/>
                </a:solidFill>
                <a:latin typeface="Trebuchet MS"/>
                <a:cs typeface="Trebuchet MS"/>
                <a:hlinkClick r:id="rId3"/>
              </a:rPr>
              <a:t>https://www.youtube.com/watch?v=JMjozqJS44M</a:t>
            </a:r>
            <a:r>
              <a:rPr lang="en-US" sz="1800" b="1" dirty="0">
                <a:solidFill>
                  <a:srgbClr val="1D1D1B"/>
                </a:solidFill>
                <a:latin typeface="Trebuchet MS"/>
                <a:cs typeface="Trebuchet MS"/>
              </a:rPr>
              <a:t> </a:t>
            </a:r>
            <a:endParaRPr sz="1800" dirty="0">
              <a:latin typeface="Trebuchet MS"/>
              <a:cs typeface="Trebuchet MS"/>
            </a:endParaRPr>
          </a:p>
        </p:txBody>
      </p:sp>
      <p:sp>
        <p:nvSpPr>
          <p:cNvPr id="18" name="object 7">
            <a:extLst>
              <a:ext uri="{FF2B5EF4-FFF2-40B4-BE49-F238E27FC236}">
                <a16:creationId xmlns="" xmlns:a16="http://schemas.microsoft.com/office/drawing/2014/main" id="{9F3E2ACD-09D4-40A1-BF50-F93AFE3D4D11}"/>
              </a:ext>
            </a:extLst>
          </p:cNvPr>
          <p:cNvSpPr txBox="1"/>
          <p:nvPr/>
        </p:nvSpPr>
        <p:spPr>
          <a:xfrm>
            <a:off x="667146" y="4112550"/>
            <a:ext cx="153888" cy="2096135"/>
          </a:xfrm>
          <a:prstGeom prst="rect">
            <a:avLst/>
          </a:prstGeom>
        </p:spPr>
        <p:txBody>
          <a:bodyPr vert="vert270" wrap="square" lIns="0" tIns="4445" rIns="0" bIns="0" rtlCol="0">
            <a:spAutoFit/>
          </a:bodyPr>
          <a:lstStyle/>
          <a:p>
            <a:r>
              <a:rPr lang="en-US" sz="1000" b="0" i="0" dirty="0">
                <a:solidFill>
                  <a:schemeClr val="bg1"/>
                </a:solidFill>
                <a:effectLst/>
                <a:latin typeface="-apple-system"/>
              </a:rPr>
              <a:t>Photo by </a:t>
            </a:r>
            <a:r>
              <a:rPr lang="en-US" sz="1000" b="1" i="0" u="none" strike="noStrike" dirty="0" err="1">
                <a:solidFill>
                  <a:srgbClr val="1A1A1A"/>
                </a:solidFill>
                <a:effectLst/>
                <a:latin typeface="-apple-system"/>
                <a:hlinkClick r:id="rId4"/>
              </a:rPr>
              <a:t>Senne</a:t>
            </a:r>
            <a:r>
              <a:rPr lang="en-US" sz="1000" b="1" i="0" u="none" strike="noStrike" dirty="0">
                <a:solidFill>
                  <a:srgbClr val="1A1A1A"/>
                </a:solidFill>
                <a:effectLst/>
                <a:latin typeface="-apple-system"/>
                <a:hlinkClick r:id="rId4"/>
              </a:rPr>
              <a:t> </a:t>
            </a:r>
            <a:r>
              <a:rPr lang="en-US" sz="1000" b="1" i="0" u="none" strike="noStrike" dirty="0" err="1">
                <a:solidFill>
                  <a:srgbClr val="1A1A1A"/>
                </a:solidFill>
                <a:effectLst/>
                <a:latin typeface="-apple-system"/>
                <a:hlinkClick r:id="rId4"/>
              </a:rPr>
              <a:t>Hoekman</a:t>
            </a:r>
            <a:r>
              <a:rPr lang="en-US" sz="1000" b="0" i="0" dirty="0">
                <a:solidFill>
                  <a:schemeClr val="bg1"/>
                </a:solidFill>
                <a:effectLst/>
                <a:latin typeface="-apple-system"/>
              </a:rPr>
              <a:t> at</a:t>
            </a:r>
            <a:r>
              <a:rPr lang="en-US" sz="1000" b="0" i="0" dirty="0">
                <a:solidFill>
                  <a:srgbClr val="1A1A1A"/>
                </a:solidFill>
                <a:effectLst/>
                <a:latin typeface="-apple-system"/>
              </a:rPr>
              <a:t> </a:t>
            </a:r>
            <a:r>
              <a:rPr lang="en-US" sz="1000" b="1" i="0" u="none" strike="noStrike" dirty="0" err="1">
                <a:solidFill>
                  <a:srgbClr val="1A1A1A"/>
                </a:solidFill>
                <a:effectLst/>
                <a:latin typeface="-apple-system"/>
                <a:hlinkClick r:id="rId5"/>
              </a:rPr>
              <a:t>Pexels</a:t>
            </a:r>
            <a:endParaRPr lang="en-US"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254023"/>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spAutoFit/>
          </a:bodyPr>
          <a:lstStyle/>
          <a:p>
            <a:pPr marL="12700">
              <a:lnSpc>
                <a:spcPts val="7920"/>
              </a:lnSpc>
              <a:spcBef>
                <a:spcPts val="100"/>
              </a:spcBef>
            </a:pPr>
            <a:r>
              <a:rPr lang="el-GR" sz="7200" b="0" spc="530" dirty="0" smtClean="0">
                <a:solidFill>
                  <a:srgbClr val="1D1D1B"/>
                </a:solidFill>
                <a:latin typeface="Trebuchet MS"/>
                <a:cs typeface="Trebuchet MS"/>
              </a:rPr>
              <a:t>Ορισμός</a:t>
            </a:r>
            <a:endParaRPr sz="7200" dirty="0">
              <a:latin typeface="Trebuchet MS"/>
              <a:cs typeface="Trebuchet MS"/>
            </a:endParaRPr>
          </a:p>
          <a:p>
            <a:pPr marL="12700">
              <a:lnSpc>
                <a:spcPts val="7920"/>
              </a:lnSpc>
            </a:pPr>
            <a:r>
              <a:rPr sz="4800" b="0" spc="-190" dirty="0">
                <a:solidFill>
                  <a:srgbClr val="1D1D1B"/>
                </a:solidFill>
                <a:latin typeface="Trebuchet MS"/>
                <a:cs typeface="Trebuchet MS"/>
              </a:rPr>
              <a:t>&amp;</a:t>
            </a:r>
            <a:r>
              <a:rPr sz="4800" b="0" spc="-160" dirty="0">
                <a:solidFill>
                  <a:srgbClr val="1D1D1B"/>
                </a:solidFill>
                <a:latin typeface="Trebuchet MS"/>
                <a:cs typeface="Trebuchet MS"/>
              </a:rPr>
              <a:t> </a:t>
            </a:r>
            <a:r>
              <a:rPr lang="el-GR" sz="7200" b="0" spc="515" dirty="0" smtClean="0">
                <a:solidFill>
                  <a:srgbClr val="1D1D1B"/>
                </a:solidFill>
                <a:latin typeface="Trebuchet MS"/>
                <a:cs typeface="Trebuchet MS"/>
              </a:rPr>
              <a:t>Θεωρία</a:t>
            </a:r>
            <a:endParaRPr sz="7200" dirty="0">
              <a:latin typeface="Trebuchet MS"/>
              <a:cs typeface="Trebuchet MS"/>
            </a:endParaRPr>
          </a:p>
        </p:txBody>
      </p:sp>
      <p:sp>
        <p:nvSpPr>
          <p:cNvPr id="9" name="object 9"/>
          <p:cNvSpPr txBox="1"/>
          <p:nvPr/>
        </p:nvSpPr>
        <p:spPr>
          <a:xfrm>
            <a:off x="1200386" y="3276600"/>
            <a:ext cx="4098925" cy="1367041"/>
          </a:xfrm>
          <a:prstGeom prst="rect">
            <a:avLst/>
          </a:prstGeom>
        </p:spPr>
        <p:txBody>
          <a:bodyPr vert="horz" wrap="square" lIns="0" tIns="12700" rIns="0" bIns="0" rtlCol="0">
            <a:spAutoFit/>
          </a:bodyPr>
          <a:lstStyle/>
          <a:p>
            <a:pPr marL="160655">
              <a:lnSpc>
                <a:spcPct val="100000"/>
              </a:lnSpc>
              <a:spcBef>
                <a:spcPts val="100"/>
              </a:spcBef>
            </a:pPr>
            <a:r>
              <a:rPr lang="el-GR" b="1" spc="15" dirty="0" smtClean="0">
                <a:solidFill>
                  <a:srgbClr val="EEEDF3"/>
                </a:solidFill>
                <a:latin typeface="Trebuchet MS"/>
                <a:cs typeface="Trebuchet MS"/>
              </a:rPr>
              <a:t>Εισαγωγή για την Ενότητα 3</a:t>
            </a:r>
            <a:endParaRPr dirty="0">
              <a:latin typeface="Trebuchet MS"/>
              <a:cs typeface="Trebuchet MS"/>
            </a:endParaRPr>
          </a:p>
          <a:p>
            <a:pPr marL="12700" marR="5080">
              <a:lnSpc>
                <a:spcPts val="2100"/>
              </a:lnSpc>
              <a:spcBef>
                <a:spcPts val="2100"/>
              </a:spcBef>
            </a:pPr>
            <a:r>
              <a:rPr lang="el-GR" sz="2100" b="1" i="1" spc="10" dirty="0">
                <a:solidFill>
                  <a:srgbClr val="1D1D1B"/>
                </a:solidFill>
                <a:latin typeface="Trebuchet MS"/>
                <a:cs typeface="Trebuchet MS"/>
              </a:rPr>
              <a:t>Πώς να ξεκινήσετε μια επιχείρηση κουλτούρας δρόμου από ένα </a:t>
            </a:r>
            <a:r>
              <a:rPr lang="el-GR" sz="2100" b="1" i="1" spc="10" dirty="0" err="1" smtClean="0">
                <a:solidFill>
                  <a:srgbClr val="1D1D1B"/>
                </a:solidFill>
                <a:latin typeface="Trebuchet MS"/>
                <a:cs typeface="Trebuchet MS"/>
              </a:rPr>
              <a:t>smartphone</a:t>
            </a:r>
            <a:r>
              <a:rPr lang="el-GR" sz="2100" b="1" i="1" spc="10" dirty="0" smtClean="0">
                <a:solidFill>
                  <a:srgbClr val="1D1D1B"/>
                </a:solidFill>
                <a:latin typeface="Trebuchet MS"/>
                <a:cs typeface="Trebuchet MS"/>
              </a:rPr>
              <a:t>;</a:t>
            </a:r>
            <a:endParaRPr sz="21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 xmlns:a16="http://schemas.microsoft.com/office/drawing/2014/main" id="{76110E73-EC9A-42C9-8776-FFCB7B05A884}"/>
              </a:ext>
            </a:extLst>
          </p:cNvPr>
          <p:cNvSpPr/>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0">
            <a:extLst>
              <a:ext uri="{FF2B5EF4-FFF2-40B4-BE49-F238E27FC236}">
                <a16:creationId xmlns="" xmlns:a16="http://schemas.microsoft.com/office/drawing/2014/main" id="{591BE403-A7EC-4315-81ED-F7B84D5F2196}"/>
              </a:ext>
            </a:extLst>
          </p:cNvPr>
          <p:cNvSpPr txBox="1"/>
          <p:nvPr/>
        </p:nvSpPr>
        <p:spPr>
          <a:xfrm>
            <a:off x="1262449" y="2127772"/>
            <a:ext cx="2958617" cy="5565626"/>
          </a:xfrm>
          <a:prstGeom prst="rect">
            <a:avLst/>
          </a:prstGeom>
        </p:spPr>
        <p:txBody>
          <a:bodyPr vert="horz" wrap="square" lIns="0" tIns="12700" rIns="0" bIns="0" rtlCol="0">
            <a:spAutoFit/>
          </a:bodyPr>
          <a:lstStyle/>
          <a:p>
            <a:pPr marL="12700" marR="30480">
              <a:lnSpc>
                <a:spcPct val="100000"/>
              </a:lnSpc>
              <a:spcBef>
                <a:spcPts val="100"/>
              </a:spcBef>
            </a:pPr>
            <a:r>
              <a:rPr lang="el-GR" spc="-70" dirty="0">
                <a:solidFill>
                  <a:srgbClr val="1D1D1B"/>
                </a:solidFill>
                <a:latin typeface="Trebuchet MS"/>
                <a:cs typeface="Trebuchet MS"/>
              </a:rPr>
              <a:t>Χρησιμοποιήστε υλικά σχεδίασης και χαμηλής πιστότητας για να συναρμολογήσετε γρήγορα μια οπτική αναπαράσταση της ιδέας σας. Αυτή η μέθοδος συνδυάζει βασικά τρισδιάστατα σχέδια/μοντέλα/κτίρια.</a:t>
            </a:r>
            <a:endParaRPr lang="en-US" spc="-70" dirty="0">
              <a:solidFill>
                <a:srgbClr val="1D1D1B"/>
              </a:solidFill>
              <a:latin typeface="Trebuchet MS"/>
              <a:cs typeface="Trebuchet MS"/>
            </a:endParaRPr>
          </a:p>
          <a:p>
            <a:pPr marL="12700" marR="30480">
              <a:lnSpc>
                <a:spcPct val="100000"/>
              </a:lnSpc>
              <a:spcBef>
                <a:spcPts val="100"/>
              </a:spcBef>
            </a:pPr>
            <a:r>
              <a:rPr lang="el-GR" spc="-70" dirty="0">
                <a:solidFill>
                  <a:srgbClr val="1D1D1B"/>
                </a:solidFill>
                <a:latin typeface="Trebuchet MS"/>
                <a:cs typeface="Trebuchet MS"/>
              </a:rPr>
              <a:t>Η ομάδα μπορεί να το χρησιμοποιήσει για να αναπαραστήσει ένα σύστημα, μια υπηρεσία, μια τεχνολογία ή ένα προϊόν. Είναι καλό να συλλάβετε και να </a:t>
            </a:r>
            <a:r>
              <a:rPr lang="el-GR" spc="-70" dirty="0" err="1">
                <a:solidFill>
                  <a:srgbClr val="1D1D1B"/>
                </a:solidFill>
                <a:latin typeface="Trebuchet MS"/>
                <a:cs typeface="Trebuchet MS"/>
              </a:rPr>
              <a:t>οπτικοποιήσετε</a:t>
            </a:r>
            <a:r>
              <a:rPr lang="el-GR" spc="-70" dirty="0">
                <a:solidFill>
                  <a:srgbClr val="1D1D1B"/>
                </a:solidFill>
                <a:latin typeface="Trebuchet MS"/>
                <a:cs typeface="Trebuchet MS"/>
              </a:rPr>
              <a:t> πολλά στοιχεία της λύσης σας σε πρώιμο ή εννοιολογικό στάδιο της ιδέας σας γιατί δεν χρειάζεται να λειτουργήσει.</a:t>
            </a:r>
            <a:endParaRPr sz="1800" dirty="0">
              <a:latin typeface="Trebuchet MS"/>
              <a:cs typeface="Trebuchet MS"/>
            </a:endParaRPr>
          </a:p>
        </p:txBody>
      </p:sp>
      <p:sp>
        <p:nvSpPr>
          <p:cNvPr id="17" name="object 31">
            <a:extLst>
              <a:ext uri="{FF2B5EF4-FFF2-40B4-BE49-F238E27FC236}">
                <a16:creationId xmlns="" xmlns:a16="http://schemas.microsoft.com/office/drawing/2014/main" id="{8EB821B5-EB48-4F0D-AD9B-BA06DD0583D1}"/>
              </a:ext>
            </a:extLst>
          </p:cNvPr>
          <p:cNvSpPr/>
          <p:nvPr/>
        </p:nvSpPr>
        <p:spPr>
          <a:xfrm>
            <a:off x="1245087" y="1159033"/>
            <a:ext cx="233631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8" name="object 32">
            <a:extLst>
              <a:ext uri="{FF2B5EF4-FFF2-40B4-BE49-F238E27FC236}">
                <a16:creationId xmlns="" xmlns:a16="http://schemas.microsoft.com/office/drawing/2014/main" id="{00DA9D93-6DB3-4362-8B4C-2B63D27B7774}"/>
              </a:ext>
            </a:extLst>
          </p:cNvPr>
          <p:cNvSpPr txBox="1"/>
          <p:nvPr/>
        </p:nvSpPr>
        <p:spPr>
          <a:xfrm>
            <a:off x="1486382" y="1234177"/>
            <a:ext cx="3367405" cy="228268"/>
          </a:xfrm>
          <a:prstGeom prst="rect">
            <a:avLst/>
          </a:prstGeom>
        </p:spPr>
        <p:txBody>
          <a:bodyPr vert="horz" wrap="square" lIns="0" tIns="12700" rIns="0" bIns="0" rtlCol="0">
            <a:spAutoFit/>
          </a:bodyPr>
          <a:lstStyle/>
          <a:p>
            <a:pPr marL="12700">
              <a:lnSpc>
                <a:spcPct val="100000"/>
              </a:lnSpc>
              <a:spcBef>
                <a:spcPts val="100"/>
              </a:spcBef>
            </a:pPr>
            <a:r>
              <a:rPr lang="pt-PT" sz="1400" b="1" spc="10" dirty="0">
                <a:solidFill>
                  <a:srgbClr val="FFFFFF"/>
                </a:solidFill>
                <a:latin typeface="Trebuchet MS"/>
                <a:cs typeface="Trebuchet MS"/>
              </a:rPr>
              <a:t>Lo-Fi </a:t>
            </a:r>
            <a:r>
              <a:rPr lang="el-GR" sz="1400" b="1" spc="10" dirty="0" err="1" smtClean="0">
                <a:solidFill>
                  <a:srgbClr val="FFFFFF"/>
                </a:solidFill>
                <a:latin typeface="Trebuchet MS"/>
                <a:cs typeface="Trebuchet MS"/>
              </a:rPr>
              <a:t>Πρωτοτυποποίηση</a:t>
            </a:r>
            <a:endParaRPr sz="1400" dirty="0">
              <a:latin typeface="Trebuchet MS"/>
              <a:cs typeface="Trebuchet MS"/>
            </a:endParaRPr>
          </a:p>
        </p:txBody>
      </p:sp>
      <p:pic>
        <p:nvPicPr>
          <p:cNvPr id="20" name="Lo-fi Prototyping  Wizard of OZ Prototyping  Interaction Design Video">
            <a:hlinkClick r:id="" action="ppaction://media"/>
            <a:extLst>
              <a:ext uri="{FF2B5EF4-FFF2-40B4-BE49-F238E27FC236}">
                <a16:creationId xmlns="" xmlns:a16="http://schemas.microsoft.com/office/drawing/2014/main" id="{B2FA4832-08DB-48EA-A67E-18DB8BAFB39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4443072" y="2389815"/>
            <a:ext cx="5393321" cy="3946367"/>
          </a:xfrm>
          <a:prstGeom prst="rect">
            <a:avLst/>
          </a:prstGeom>
        </p:spPr>
      </p:pic>
      <p:sp>
        <p:nvSpPr>
          <p:cNvPr id="2" name="Triangle 1">
            <a:hlinkClick r:id="rId5"/>
            <a:extLst>
              <a:ext uri="{FF2B5EF4-FFF2-40B4-BE49-F238E27FC236}">
                <a16:creationId xmlns="" xmlns:a16="http://schemas.microsoft.com/office/drawing/2014/main" id="{09D10E09-8780-D842-DC7F-E376FE2AAA60}"/>
              </a:ext>
            </a:extLst>
          </p:cNvPr>
          <p:cNvSpPr/>
          <p:nvPr/>
        </p:nvSpPr>
        <p:spPr>
          <a:xfrm rot="5400000">
            <a:off x="6781800" y="3886200"/>
            <a:ext cx="990600" cy="6858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xmlns="" val="133795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5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 xmlns:a16="http://schemas.microsoft.com/office/drawing/2014/main" id="{4C0CFC3E-1269-4F16-815B-713C765C79D3}"/>
              </a:ext>
            </a:extLst>
          </p:cNvPr>
          <p:cNvSpPr/>
          <p:nvPr/>
        </p:nvSpPr>
        <p:spPr>
          <a:xfrm>
            <a:off x="38100" y="30744"/>
            <a:ext cx="10058400" cy="77724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29">
            <a:extLst>
              <a:ext uri="{FF2B5EF4-FFF2-40B4-BE49-F238E27FC236}">
                <a16:creationId xmlns="" xmlns:a16="http://schemas.microsoft.com/office/drawing/2014/main" id="{93C3173C-1266-4580-82BE-809D042592F3}"/>
              </a:ext>
            </a:extLst>
          </p:cNvPr>
          <p:cNvSpPr txBox="1">
            <a:spLocks noGrp="1"/>
          </p:cNvSpPr>
          <p:nvPr>
            <p:ph type="title"/>
          </p:nvPr>
        </p:nvSpPr>
        <p:spPr>
          <a:xfrm>
            <a:off x="1232383" y="1746200"/>
            <a:ext cx="3314700" cy="1120820"/>
          </a:xfrm>
          <a:prstGeom prst="rect">
            <a:avLst/>
          </a:prstGeom>
        </p:spPr>
        <p:txBody>
          <a:bodyPr vert="horz" wrap="square" lIns="0" tIns="12700" rIns="0" bIns="0" rtlCol="0">
            <a:spAutoFit/>
          </a:bodyPr>
          <a:lstStyle/>
          <a:p>
            <a:pPr marL="12700" marR="5080">
              <a:lnSpc>
                <a:spcPct val="100000"/>
              </a:lnSpc>
              <a:spcBef>
                <a:spcPts val="100"/>
              </a:spcBef>
            </a:pPr>
            <a:r>
              <a:rPr lang="el-GR" sz="2400" b="0" spc="150" dirty="0" smtClean="0">
                <a:solidFill>
                  <a:srgbClr val="1D1D1B"/>
                </a:solidFill>
                <a:latin typeface="Trebuchet MS"/>
                <a:cs typeface="Trebuchet MS"/>
              </a:rPr>
              <a:t>Οι μακέτες μπορούν να χρησιμοποιηθούν για</a:t>
            </a:r>
            <a:r>
              <a:rPr lang="en-US" sz="2400" b="0" spc="150" dirty="0" smtClean="0">
                <a:solidFill>
                  <a:srgbClr val="1D1D1B"/>
                </a:solidFill>
                <a:latin typeface="Trebuchet MS"/>
                <a:cs typeface="Trebuchet MS"/>
              </a:rPr>
              <a:t>:</a:t>
            </a:r>
            <a:endParaRPr sz="2400" dirty="0">
              <a:latin typeface="Trebuchet MS"/>
              <a:cs typeface="Trebuchet MS"/>
            </a:endParaRPr>
          </a:p>
        </p:txBody>
      </p:sp>
      <p:sp>
        <p:nvSpPr>
          <p:cNvPr id="6" name="object 30">
            <a:extLst>
              <a:ext uri="{FF2B5EF4-FFF2-40B4-BE49-F238E27FC236}">
                <a16:creationId xmlns="" xmlns:a16="http://schemas.microsoft.com/office/drawing/2014/main" id="{591BE403-A7EC-4315-81ED-F7B84D5F2196}"/>
              </a:ext>
            </a:extLst>
          </p:cNvPr>
          <p:cNvSpPr txBox="1"/>
          <p:nvPr/>
        </p:nvSpPr>
        <p:spPr>
          <a:xfrm>
            <a:off x="1232383" y="3102557"/>
            <a:ext cx="3621404" cy="4475584"/>
          </a:xfrm>
          <a:prstGeom prst="rect">
            <a:avLst/>
          </a:prstGeom>
        </p:spPr>
        <p:txBody>
          <a:bodyPr vert="horz" wrap="square" lIns="0" tIns="12700" rIns="0" bIns="0" rtlCol="0">
            <a:spAutoFit/>
          </a:bodyPr>
          <a:lstStyle/>
          <a:p>
            <a:pPr marL="12700" marR="30480">
              <a:lnSpc>
                <a:spcPct val="100000"/>
              </a:lnSpc>
              <a:spcBef>
                <a:spcPts val="100"/>
              </a:spcBef>
            </a:pPr>
            <a:r>
              <a:rPr lang="el-GR" spc="-70" dirty="0" smtClean="0">
                <a:solidFill>
                  <a:srgbClr val="1D1D1B"/>
                </a:solidFill>
                <a:latin typeface="Trebuchet MS"/>
                <a:cs typeface="Trebuchet MS"/>
              </a:rPr>
              <a:t>Αναπαράσταση </a:t>
            </a:r>
            <a:r>
              <a:rPr lang="el-GR" spc="-70" dirty="0">
                <a:solidFill>
                  <a:srgbClr val="1D1D1B"/>
                </a:solidFill>
                <a:latin typeface="Trebuchet MS"/>
                <a:cs typeface="Trebuchet MS"/>
              </a:rPr>
              <a:t>μιας ιδέας, απεικόνιση ενός προϊόντος ή μιας υπηρεσίας, με πολύ εύκολο και οικονομικό τρόπο</a:t>
            </a:r>
            <a:r>
              <a:rPr lang="el-GR" spc="-70" dirty="0" smtClean="0">
                <a:solidFill>
                  <a:srgbClr val="1D1D1B"/>
                </a:solidFill>
                <a:latin typeface="Trebuchet MS"/>
                <a:cs typeface="Trebuchet MS"/>
              </a:rPr>
              <a:t>.</a:t>
            </a:r>
            <a:r>
              <a:rPr lang="pt-PT" spc="-70" dirty="0" smtClean="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31470">
              <a:lnSpc>
                <a:spcPct val="100000"/>
              </a:lnSpc>
            </a:pPr>
            <a:r>
              <a:rPr lang="el-GR" spc="-80" dirty="0">
                <a:solidFill>
                  <a:srgbClr val="1D1D1B"/>
                </a:solidFill>
                <a:latin typeface="Trebuchet MS"/>
                <a:cs typeface="Trebuchet MS"/>
              </a:rPr>
              <a:t>Χρησιμοποιώντας φθηνά υλικά όπως χαρτί, χαρτόνι και ταινία, καθώς και βασικές δεξιότητες σχεδίασης, εσείς και η ομάδα σας μπορείτε να συνεργαστείτε με επαναληπτικό και ευέλικτο τρόπο.</a:t>
            </a:r>
            <a:endParaRPr sz="1800" dirty="0">
              <a:latin typeface="Trebuchet MS"/>
              <a:cs typeface="Trebuchet MS"/>
            </a:endParaRPr>
          </a:p>
          <a:p>
            <a:pPr>
              <a:lnSpc>
                <a:spcPct val="100000"/>
              </a:lnSpc>
              <a:spcBef>
                <a:spcPts val="10"/>
              </a:spcBef>
            </a:pPr>
            <a:endParaRPr lang="el-GR" sz="1850" dirty="0" smtClean="0">
              <a:latin typeface="Trebuchet MS"/>
              <a:cs typeface="Trebuchet MS"/>
            </a:endParaRPr>
          </a:p>
          <a:p>
            <a:pPr>
              <a:lnSpc>
                <a:spcPct val="100000"/>
              </a:lnSpc>
              <a:spcBef>
                <a:spcPts val="10"/>
              </a:spcBef>
            </a:pPr>
            <a:r>
              <a:rPr lang="el-GR" sz="1850" dirty="0" smtClean="0">
                <a:latin typeface="Trebuchet MS"/>
                <a:cs typeface="Trebuchet MS"/>
              </a:rPr>
              <a:t>Περισσότερες πληροφορίες στο βίντεο</a:t>
            </a:r>
            <a:r>
              <a:rPr lang="pt-PT" sz="1850" dirty="0" smtClean="0">
                <a:latin typeface="Trebuchet MS"/>
                <a:cs typeface="Trebuchet MS"/>
              </a:rPr>
              <a:t>:</a:t>
            </a:r>
            <a:endParaRPr sz="1850" dirty="0">
              <a:latin typeface="Trebuchet MS"/>
              <a:cs typeface="Trebuchet MS"/>
            </a:endParaRPr>
          </a:p>
          <a:p>
            <a:pPr marL="12700" marR="187325">
              <a:lnSpc>
                <a:spcPct val="100000"/>
              </a:lnSpc>
            </a:pPr>
            <a:r>
              <a:rPr lang="en-US" sz="1800" b="1" dirty="0">
                <a:solidFill>
                  <a:srgbClr val="1D1D1B"/>
                </a:solidFill>
                <a:latin typeface="Trebuchet MS"/>
                <a:cs typeface="Trebuchet MS"/>
                <a:hlinkClick r:id="rId2"/>
              </a:rPr>
              <a:t>https://www.youtube.com/watch?v=JMjozqJS44M</a:t>
            </a:r>
            <a:r>
              <a:rPr lang="en-US" sz="1800" b="1" dirty="0">
                <a:solidFill>
                  <a:srgbClr val="1D1D1B"/>
                </a:solidFill>
                <a:latin typeface="Trebuchet MS"/>
                <a:cs typeface="Trebuchet MS"/>
              </a:rPr>
              <a:t> </a:t>
            </a:r>
            <a:endParaRPr sz="1800" dirty="0">
              <a:latin typeface="Trebuchet MS"/>
              <a:cs typeface="Trebuchet MS"/>
            </a:endParaRPr>
          </a:p>
        </p:txBody>
      </p:sp>
      <p:sp>
        <p:nvSpPr>
          <p:cNvPr id="7" name="object 31">
            <a:extLst>
              <a:ext uri="{FF2B5EF4-FFF2-40B4-BE49-F238E27FC236}">
                <a16:creationId xmlns="" xmlns:a16="http://schemas.microsoft.com/office/drawing/2014/main" id="{6F6BC2B7-49D3-42F4-8BE7-CDB3EE046810}"/>
              </a:ext>
            </a:extLst>
          </p:cNvPr>
          <p:cNvSpPr/>
          <p:nvPr/>
        </p:nvSpPr>
        <p:spPr>
          <a:xfrm>
            <a:off x="1232383" y="1066044"/>
            <a:ext cx="214488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8" name="object 32">
            <a:extLst>
              <a:ext uri="{FF2B5EF4-FFF2-40B4-BE49-F238E27FC236}">
                <a16:creationId xmlns="" xmlns:a16="http://schemas.microsoft.com/office/drawing/2014/main" id="{FCF9DF47-E125-4842-8902-804E0423DA88}"/>
              </a:ext>
            </a:extLst>
          </p:cNvPr>
          <p:cNvSpPr txBox="1"/>
          <p:nvPr/>
        </p:nvSpPr>
        <p:spPr>
          <a:xfrm>
            <a:off x="1473678" y="1108274"/>
            <a:ext cx="2133599" cy="289823"/>
          </a:xfrm>
          <a:prstGeom prst="rect">
            <a:avLst/>
          </a:prstGeom>
        </p:spPr>
        <p:txBody>
          <a:bodyPr vert="horz" wrap="square" lIns="0" tIns="12700" rIns="0" bIns="0" rtlCol="0">
            <a:spAutoFit/>
          </a:bodyPr>
          <a:lstStyle/>
          <a:p>
            <a:pPr marL="12700">
              <a:lnSpc>
                <a:spcPct val="100000"/>
              </a:lnSpc>
              <a:spcBef>
                <a:spcPts val="100"/>
              </a:spcBef>
            </a:pPr>
            <a:r>
              <a:rPr lang="el-GR" b="1" spc="10" dirty="0" smtClean="0">
                <a:solidFill>
                  <a:srgbClr val="FFFFFF"/>
                </a:solidFill>
                <a:latin typeface="Trebuchet MS"/>
                <a:cs typeface="Trebuchet MS"/>
              </a:rPr>
              <a:t>Χάρτινες μακέτες</a:t>
            </a:r>
            <a:endParaRPr sz="1800" dirty="0">
              <a:latin typeface="Trebuchet MS"/>
              <a:cs typeface="Trebuchet MS"/>
            </a:endParaRPr>
          </a:p>
        </p:txBody>
      </p:sp>
    </p:spTree>
    <p:extLst>
      <p:ext uri="{BB962C8B-B14F-4D97-AF65-F5344CB8AC3E}">
        <p14:creationId xmlns:p14="http://schemas.microsoft.com/office/powerpoint/2010/main" xmlns="" val="3719869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 xmlns:a16="http://schemas.microsoft.com/office/drawing/2014/main" id="{76110E73-EC9A-42C9-8776-FFCB7B05A884}"/>
              </a:ext>
            </a:extLst>
          </p:cNvPr>
          <p:cNvSpPr/>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ject 30">
            <a:extLst>
              <a:ext uri="{FF2B5EF4-FFF2-40B4-BE49-F238E27FC236}">
                <a16:creationId xmlns="" xmlns:a16="http://schemas.microsoft.com/office/drawing/2014/main" id="{591BE403-A7EC-4315-81ED-F7B84D5F2196}"/>
              </a:ext>
            </a:extLst>
          </p:cNvPr>
          <p:cNvSpPr txBox="1"/>
          <p:nvPr/>
        </p:nvSpPr>
        <p:spPr>
          <a:xfrm>
            <a:off x="1242986" y="1671622"/>
            <a:ext cx="2958617" cy="5855449"/>
          </a:xfrm>
          <a:prstGeom prst="rect">
            <a:avLst/>
          </a:prstGeom>
        </p:spPr>
        <p:txBody>
          <a:bodyPr vert="horz" wrap="square" lIns="0" tIns="12700" rIns="0" bIns="0" rtlCol="0">
            <a:spAutoFit/>
          </a:bodyPr>
          <a:lstStyle/>
          <a:p>
            <a:pPr marL="12700" marR="30480">
              <a:lnSpc>
                <a:spcPct val="100000"/>
              </a:lnSpc>
              <a:spcBef>
                <a:spcPts val="100"/>
              </a:spcBef>
            </a:pPr>
            <a:r>
              <a:rPr lang="el-GR" spc="-70" dirty="0">
                <a:solidFill>
                  <a:srgbClr val="1D1D1B"/>
                </a:solidFill>
                <a:latin typeface="Trebuchet MS"/>
                <a:cs typeface="Trebuchet MS"/>
              </a:rPr>
              <a:t>Χρησιμοποιήστε υλικά σχεδίασης και χαμηλής πιστότητας για να συναρμολογήσετε γρήγορα μια οπτική αναπαράσταση της ιδέας σας. Αυτή η μέθοδος συνδυάζει βασικά τρισδιάστατα σχέδια/μοντέλα/κτίρια</a:t>
            </a:r>
            <a:r>
              <a:rPr lang="en-US" sz="1800" spc="-70" dirty="0" smtClean="0">
                <a:solidFill>
                  <a:srgbClr val="1D1D1B"/>
                </a:solidFill>
                <a:latin typeface="Trebuchet MS"/>
                <a:cs typeface="Trebuchet MS"/>
              </a:rPr>
              <a:t>. </a:t>
            </a:r>
            <a:endParaRPr lang="en-US" sz="1800" spc="-70" dirty="0">
              <a:solidFill>
                <a:srgbClr val="1D1D1B"/>
              </a:solidFill>
              <a:latin typeface="Trebuchet MS"/>
              <a:cs typeface="Trebuchet MS"/>
            </a:endParaRPr>
          </a:p>
          <a:p>
            <a:pPr marL="12700" marR="30480">
              <a:lnSpc>
                <a:spcPct val="100000"/>
              </a:lnSpc>
              <a:spcBef>
                <a:spcPts val="100"/>
              </a:spcBef>
            </a:pPr>
            <a:endParaRPr lang="en-US" spc="-70" dirty="0">
              <a:solidFill>
                <a:srgbClr val="1D1D1B"/>
              </a:solidFill>
              <a:latin typeface="Trebuchet MS"/>
              <a:cs typeface="Trebuchet MS"/>
            </a:endParaRPr>
          </a:p>
          <a:p>
            <a:pPr marL="12700" marR="30480">
              <a:lnSpc>
                <a:spcPct val="100000"/>
              </a:lnSpc>
              <a:spcBef>
                <a:spcPts val="100"/>
              </a:spcBef>
            </a:pPr>
            <a:r>
              <a:rPr lang="el-GR" spc="-70" dirty="0">
                <a:solidFill>
                  <a:srgbClr val="1D1D1B"/>
                </a:solidFill>
                <a:latin typeface="Trebuchet MS"/>
                <a:cs typeface="Trebuchet MS"/>
              </a:rPr>
              <a:t>Η ομάδα μπορεί να το χρησιμοποιήσει για να αναπαραστήσει ένα σύστημα, μια υπηρεσία, μια τεχνολογία ή ένα προϊόν. Είναι καλό να συλλάβετε και να </a:t>
            </a:r>
            <a:r>
              <a:rPr lang="el-GR" spc="-70" dirty="0" err="1">
                <a:solidFill>
                  <a:srgbClr val="1D1D1B"/>
                </a:solidFill>
                <a:latin typeface="Trebuchet MS"/>
                <a:cs typeface="Trebuchet MS"/>
              </a:rPr>
              <a:t>οπτικοποιήσετε</a:t>
            </a:r>
            <a:r>
              <a:rPr lang="el-GR" spc="-70" dirty="0">
                <a:solidFill>
                  <a:srgbClr val="1D1D1B"/>
                </a:solidFill>
                <a:latin typeface="Trebuchet MS"/>
                <a:cs typeface="Trebuchet MS"/>
              </a:rPr>
              <a:t> πολλά στοιχεία της λύσης σας σε πρώιμο ή εννοιολογικό στάδιο της ιδέας σας γιατί δεν χρειάζεται να λειτουργήσει.</a:t>
            </a:r>
            <a:endParaRPr sz="1800" dirty="0">
              <a:latin typeface="Trebuchet MS"/>
              <a:cs typeface="Trebuchet MS"/>
            </a:endParaRPr>
          </a:p>
        </p:txBody>
      </p:sp>
      <p:sp>
        <p:nvSpPr>
          <p:cNvPr id="9" name="object 31">
            <a:extLst>
              <a:ext uri="{FF2B5EF4-FFF2-40B4-BE49-F238E27FC236}">
                <a16:creationId xmlns="" xmlns:a16="http://schemas.microsoft.com/office/drawing/2014/main" id="{31527745-0E3F-45F8-8E53-F97E76983CA7}"/>
              </a:ext>
            </a:extLst>
          </p:cNvPr>
          <p:cNvSpPr/>
          <p:nvPr/>
        </p:nvSpPr>
        <p:spPr>
          <a:xfrm>
            <a:off x="1245087" y="1125456"/>
            <a:ext cx="2144883"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10" name="object 32">
            <a:extLst>
              <a:ext uri="{FF2B5EF4-FFF2-40B4-BE49-F238E27FC236}">
                <a16:creationId xmlns="" xmlns:a16="http://schemas.microsoft.com/office/drawing/2014/main" id="{0C775BA3-9A1B-4942-9739-42F22FC1821B}"/>
              </a:ext>
            </a:extLst>
          </p:cNvPr>
          <p:cNvSpPr txBox="1"/>
          <p:nvPr/>
        </p:nvSpPr>
        <p:spPr>
          <a:xfrm>
            <a:off x="1486382" y="1167686"/>
            <a:ext cx="2133599" cy="259045"/>
          </a:xfrm>
          <a:prstGeom prst="rect">
            <a:avLst/>
          </a:prstGeom>
        </p:spPr>
        <p:txBody>
          <a:bodyPr vert="horz" wrap="square" lIns="0" tIns="12700" rIns="0" bIns="0" rtlCol="0">
            <a:spAutoFit/>
          </a:bodyPr>
          <a:lstStyle/>
          <a:p>
            <a:pPr marL="12700">
              <a:lnSpc>
                <a:spcPct val="100000"/>
              </a:lnSpc>
              <a:spcBef>
                <a:spcPts val="100"/>
              </a:spcBef>
            </a:pPr>
            <a:r>
              <a:rPr lang="el-GR" sz="1600" b="1" spc="10" dirty="0" smtClean="0">
                <a:solidFill>
                  <a:srgbClr val="FFFFFF"/>
                </a:solidFill>
                <a:latin typeface="Trebuchet MS"/>
                <a:cs typeface="Trebuchet MS"/>
              </a:rPr>
              <a:t>Χάρτινες μακέτες</a:t>
            </a:r>
            <a:endParaRPr sz="1600" dirty="0">
              <a:latin typeface="Trebuchet MS"/>
              <a:cs typeface="Trebuchet MS"/>
            </a:endParaRPr>
          </a:p>
        </p:txBody>
      </p:sp>
      <p:pic>
        <p:nvPicPr>
          <p:cNvPr id="12" name="Imagem 11">
            <a:extLst>
              <a:ext uri="{FF2B5EF4-FFF2-40B4-BE49-F238E27FC236}">
                <a16:creationId xmlns="" xmlns:a16="http://schemas.microsoft.com/office/drawing/2014/main" id="{DB1A013B-C018-4818-98C2-24FA483BA7CF}"/>
              </a:ext>
            </a:extLst>
          </p:cNvPr>
          <p:cNvPicPr>
            <a:picLocks noChangeAspect="1"/>
          </p:cNvPicPr>
          <p:nvPr/>
        </p:nvPicPr>
        <p:blipFill>
          <a:blip r:embed="rId2"/>
          <a:stretch>
            <a:fillRect/>
          </a:stretch>
        </p:blipFill>
        <p:spPr>
          <a:xfrm>
            <a:off x="4495800" y="2127772"/>
            <a:ext cx="5092861" cy="1949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m 13">
            <a:extLst>
              <a:ext uri="{FF2B5EF4-FFF2-40B4-BE49-F238E27FC236}">
                <a16:creationId xmlns="" xmlns:a16="http://schemas.microsoft.com/office/drawing/2014/main" id="{918528E0-F751-4EA8-80C0-3E77F9329377}"/>
              </a:ext>
            </a:extLst>
          </p:cNvPr>
          <p:cNvPicPr>
            <a:picLocks noChangeAspect="1"/>
          </p:cNvPicPr>
          <p:nvPr/>
        </p:nvPicPr>
        <p:blipFill>
          <a:blip r:embed="rId3"/>
          <a:stretch>
            <a:fillRect/>
          </a:stretch>
        </p:blipFill>
        <p:spPr>
          <a:xfrm>
            <a:off x="4495800" y="4556642"/>
            <a:ext cx="5092861" cy="2041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576900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1" y="2743200"/>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5342255" cy="2044149"/>
          </a:xfrm>
          <a:prstGeom prst="rect">
            <a:avLst/>
          </a:prstGeom>
        </p:spPr>
        <p:txBody>
          <a:bodyPr vert="horz" wrap="square" lIns="0" tIns="195580" rIns="0" bIns="0" rtlCol="0">
            <a:spAutoFit/>
          </a:bodyPr>
          <a:lstStyle/>
          <a:p>
            <a:pPr marL="12700" marR="5080">
              <a:lnSpc>
                <a:spcPts val="7200"/>
              </a:lnSpc>
              <a:spcBef>
                <a:spcPts val="1540"/>
              </a:spcBef>
            </a:pPr>
            <a:r>
              <a:rPr lang="el-GR" sz="7200" b="0" spc="560" dirty="0" smtClean="0">
                <a:solidFill>
                  <a:srgbClr val="1D1D1B"/>
                </a:solidFill>
                <a:latin typeface="Trebuchet MS"/>
                <a:cs typeface="Trebuchet MS"/>
              </a:rPr>
              <a:t>Πηγές πολυμέσων </a:t>
            </a:r>
            <a:endParaRPr sz="7200" dirty="0">
              <a:latin typeface="Trebuchet MS"/>
              <a:cs typeface="Trebuchet MS"/>
            </a:endParaRPr>
          </a:p>
        </p:txBody>
      </p:sp>
      <p:sp>
        <p:nvSpPr>
          <p:cNvPr id="9" name="object 9"/>
          <p:cNvSpPr txBox="1"/>
          <p:nvPr/>
        </p:nvSpPr>
        <p:spPr>
          <a:xfrm>
            <a:off x="1100110" y="2814630"/>
            <a:ext cx="4098925" cy="1367041"/>
          </a:xfrm>
          <a:prstGeom prst="rect">
            <a:avLst/>
          </a:prstGeom>
        </p:spPr>
        <p:txBody>
          <a:bodyPr vert="horz" wrap="square" lIns="0" tIns="12700" rIns="0" bIns="0" rtlCol="0">
            <a:spAutoFit/>
          </a:bodyPr>
          <a:lstStyle/>
          <a:p>
            <a:pPr marL="160655">
              <a:lnSpc>
                <a:spcPct val="100000"/>
              </a:lnSpc>
              <a:spcBef>
                <a:spcPts val="100"/>
              </a:spcBef>
            </a:pPr>
            <a:r>
              <a:rPr lang="el-GR" b="1" spc="15" dirty="0" smtClean="0">
                <a:solidFill>
                  <a:srgbClr val="EEEDF3"/>
                </a:solidFill>
                <a:latin typeface="Trebuchet MS"/>
                <a:cs typeface="Trebuchet MS"/>
              </a:rPr>
              <a:t>Εισαγωγή για την Ενότητα 3</a:t>
            </a:r>
            <a:endParaRPr dirty="0">
              <a:latin typeface="Trebuchet MS"/>
              <a:cs typeface="Trebuchet MS"/>
            </a:endParaRPr>
          </a:p>
          <a:p>
            <a:pPr marL="12700" marR="5080">
              <a:lnSpc>
                <a:spcPts val="2100"/>
              </a:lnSpc>
              <a:spcBef>
                <a:spcPts val="2100"/>
              </a:spcBef>
            </a:pPr>
            <a:r>
              <a:rPr lang="el-GR" sz="2100" b="1" i="1" spc="10" dirty="0">
                <a:solidFill>
                  <a:srgbClr val="1D1D1B"/>
                </a:solidFill>
                <a:latin typeface="Trebuchet MS"/>
                <a:cs typeface="Trebuchet MS"/>
              </a:rPr>
              <a:t>Πώς να ξεκινήσετε μια επιχείρηση κουλτούρας δρόμου από ένα </a:t>
            </a:r>
            <a:r>
              <a:rPr lang="el-GR" sz="2100" b="1" i="1" spc="10" dirty="0" err="1">
                <a:solidFill>
                  <a:srgbClr val="1D1D1B"/>
                </a:solidFill>
                <a:latin typeface="Trebuchet MS"/>
                <a:cs typeface="Trebuchet MS"/>
              </a:rPr>
              <a:t>smartphone</a:t>
            </a:r>
            <a:r>
              <a:rPr lang="en-US" sz="2100" b="1" i="1" spc="-50" dirty="0" smtClean="0">
                <a:solidFill>
                  <a:srgbClr val="1D1D1B"/>
                </a:solidFill>
                <a:latin typeface="Trebuchet MS"/>
                <a:cs typeface="Trebuchet MS"/>
              </a:rPr>
              <a:t>?</a:t>
            </a:r>
            <a:endParaRPr lang="en-US" sz="2100" dirty="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Imagem 16">
            <a:extLst>
              <a:ext uri="{FF2B5EF4-FFF2-40B4-BE49-F238E27FC236}">
                <a16:creationId xmlns="" xmlns:a16="http://schemas.microsoft.com/office/drawing/2014/main" id="{022AD044-D4B8-4429-A3F3-63D9FDC8CFA2}"/>
              </a:ext>
            </a:extLst>
          </p:cNvPr>
          <p:cNvPicPr>
            <a:picLocks noChangeAspect="1"/>
          </p:cNvPicPr>
          <p:nvPr/>
        </p:nvPicPr>
        <p:blipFill rotWithShape="1">
          <a:blip r:embed="rId2"/>
          <a:srcRect l="16666" t="12290" r="1515" b="6902"/>
          <a:stretch/>
        </p:blipFill>
        <p:spPr>
          <a:xfrm>
            <a:off x="326124" y="313157"/>
            <a:ext cx="7685405" cy="4269670"/>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6" name="object 6"/>
          <p:cNvSpPr txBox="1"/>
          <p:nvPr/>
        </p:nvSpPr>
        <p:spPr>
          <a:xfrm>
            <a:off x="3208565" y="5883337"/>
            <a:ext cx="6322636" cy="1964640"/>
          </a:xfrm>
          <a:prstGeom prst="rect">
            <a:avLst/>
          </a:prstGeom>
        </p:spPr>
        <p:txBody>
          <a:bodyPr vert="horz" wrap="square" lIns="0" tIns="12700" rIns="0" bIns="0" rtlCol="0">
            <a:spAutoFit/>
          </a:bodyPr>
          <a:lstStyle/>
          <a:p>
            <a:pPr marL="25400" marR="5080" indent="137795" algn="r">
              <a:lnSpc>
                <a:spcPct val="100000"/>
              </a:lnSpc>
              <a:spcBef>
                <a:spcPts val="1320"/>
              </a:spcBef>
            </a:pPr>
            <a:r>
              <a:rPr lang="el-GR" sz="1600" spc="-70" dirty="0">
                <a:solidFill>
                  <a:srgbClr val="1D1D1B"/>
                </a:solidFill>
                <a:latin typeface="Trebuchet MS"/>
                <a:cs typeface="Trebuchet MS"/>
              </a:rPr>
              <a:t>Αυτή είναι μια </a:t>
            </a:r>
            <a:r>
              <a:rPr lang="el-GR" sz="1600" spc="-70" dirty="0" smtClean="0">
                <a:solidFill>
                  <a:srgbClr val="1D1D1B"/>
                </a:solidFill>
                <a:latin typeface="Trebuchet MS"/>
                <a:cs typeface="Trebuchet MS"/>
              </a:rPr>
              <a:t>πλήρης </a:t>
            </a:r>
            <a:r>
              <a:rPr lang="el-GR" sz="1600" spc="-70" dirty="0">
                <a:solidFill>
                  <a:srgbClr val="1D1D1B"/>
                </a:solidFill>
                <a:latin typeface="Trebuchet MS"/>
                <a:cs typeface="Trebuchet MS"/>
              </a:rPr>
              <a:t>δημοσίευση για διάφορες μεθόδους και εργαλεία για την κατανόηση των χρηστών και των πελατών, καθώς και για τη διαχείριση και την επικοινωνία της </a:t>
            </a:r>
            <a:r>
              <a:rPr lang="el-GR" sz="1600" spc="-70" dirty="0" smtClean="0">
                <a:solidFill>
                  <a:srgbClr val="1D1D1B"/>
                </a:solidFill>
                <a:latin typeface="Trebuchet MS"/>
                <a:cs typeface="Trebuchet MS"/>
              </a:rPr>
              <a:t>ομάδας, ώστε </a:t>
            </a:r>
            <a:r>
              <a:rPr lang="el-GR" sz="1600" spc="-70" dirty="0">
                <a:solidFill>
                  <a:srgbClr val="1D1D1B"/>
                </a:solidFill>
                <a:latin typeface="Trebuchet MS"/>
                <a:cs typeface="Trebuchet MS"/>
              </a:rPr>
              <a:t>να βοηθήσουν την επιχείρηση και τις ιδέες σας να λειτουργούν ομαλά.</a:t>
            </a:r>
            <a:r>
              <a:rPr lang="en-US" sz="1600" spc="-70" dirty="0" smtClean="0">
                <a:solidFill>
                  <a:srgbClr val="1D1D1B"/>
                </a:solidFill>
                <a:latin typeface="Trebuchet MS"/>
                <a:cs typeface="Trebuchet MS"/>
              </a:rPr>
              <a:t>.</a:t>
            </a:r>
            <a:endParaRPr lang="en-US" sz="1600" spc="-60" dirty="0">
              <a:solidFill>
                <a:srgbClr val="1D1D1B"/>
              </a:solidFill>
              <a:latin typeface="Trebuchet MS"/>
              <a:cs typeface="Trebuchet MS"/>
            </a:endParaRPr>
          </a:p>
          <a:p>
            <a:pPr marL="25400" marR="5080" indent="137795" algn="r">
              <a:lnSpc>
                <a:spcPct val="100000"/>
              </a:lnSpc>
              <a:spcBef>
                <a:spcPts val="1320"/>
              </a:spcBef>
            </a:pPr>
            <a:r>
              <a:rPr lang="el-GR" sz="1600" spc="-60" dirty="0">
                <a:solidFill>
                  <a:srgbClr val="1D1D1B"/>
                </a:solidFill>
                <a:latin typeface="Trebuchet MS"/>
                <a:cs typeface="Trebuchet MS"/>
              </a:rPr>
              <a:t>Υπάρχει δωρεάν περιεχόμενο στο οποίο μπορείτε να έχετε πρόσβαση, μέσω του παρακάτω συνδέσμου </a:t>
            </a:r>
            <a:r>
              <a:rPr lang="en-US" spc="-60" dirty="0" smtClean="0">
                <a:solidFill>
                  <a:srgbClr val="1D1D1B"/>
                </a:solidFill>
                <a:latin typeface="Trebuchet MS"/>
                <a:cs typeface="Trebuchet MS"/>
              </a:rPr>
              <a:t>:</a:t>
            </a:r>
            <a:endParaRPr sz="1850" dirty="0">
              <a:latin typeface="Trebuchet MS"/>
              <a:cs typeface="Trebuchet MS"/>
            </a:endParaRPr>
          </a:p>
          <a:p>
            <a:pPr marL="119380" marR="5080" indent="-107314" algn="r">
              <a:lnSpc>
                <a:spcPct val="100000"/>
              </a:lnSpc>
            </a:pPr>
            <a:r>
              <a:rPr lang="en-US" sz="1600" b="1" spc="-20" dirty="0">
                <a:solidFill>
                  <a:srgbClr val="1D1D1B"/>
                </a:solidFill>
                <a:latin typeface="Trebuchet MS"/>
                <a:cs typeface="Trebuchet MS"/>
                <a:hlinkClick r:id="rId3"/>
              </a:rPr>
              <a:t>https://www.strategyzer.com/</a:t>
            </a:r>
            <a:r>
              <a:rPr lang="en-US" sz="1600" b="1" spc="-20" dirty="0">
                <a:solidFill>
                  <a:srgbClr val="1D1D1B"/>
                </a:solidFill>
                <a:latin typeface="Trebuchet MS"/>
                <a:cs typeface="Trebuchet MS"/>
              </a:rPr>
              <a:t> </a:t>
            </a:r>
            <a:endParaRPr sz="1600" dirty="0">
              <a:latin typeface="Trebuchet MS"/>
              <a:cs typeface="Trebuchet MS"/>
            </a:endParaRPr>
          </a:p>
        </p:txBody>
      </p:sp>
      <p:sp>
        <p:nvSpPr>
          <p:cNvPr id="7" name="object 7"/>
          <p:cNvSpPr txBox="1"/>
          <p:nvPr/>
        </p:nvSpPr>
        <p:spPr>
          <a:xfrm rot="5400000">
            <a:off x="1526153" y="4795514"/>
            <a:ext cx="307777" cy="2356485"/>
          </a:xfrm>
          <a:prstGeom prst="rect">
            <a:avLst/>
          </a:prstGeom>
        </p:spPr>
        <p:txBody>
          <a:bodyPr vert="vert270" wrap="square" lIns="0" tIns="4445" rIns="0" bIns="0" rtlCol="0">
            <a:spAutoFit/>
          </a:bodyPr>
          <a:lstStyle/>
          <a:p>
            <a:pPr marL="12700">
              <a:lnSpc>
                <a:spcPct val="100000"/>
              </a:lnSpc>
              <a:spcBef>
                <a:spcPts val="35"/>
              </a:spcBef>
            </a:pPr>
            <a:r>
              <a:rPr lang="pt-PT" sz="1000" spc="15" dirty="0" err="1">
                <a:solidFill>
                  <a:srgbClr val="5E5D5D"/>
                </a:solidFill>
                <a:latin typeface="Trebuchet MS"/>
                <a:cs typeface="Trebuchet MS"/>
              </a:rPr>
              <a:t>Credits</a:t>
            </a:r>
            <a:r>
              <a:rPr lang="pt-PT" sz="1000" spc="15" dirty="0">
                <a:solidFill>
                  <a:srgbClr val="5E5D5D"/>
                </a:solidFill>
                <a:latin typeface="Trebuchet MS"/>
                <a:cs typeface="Trebuchet MS"/>
              </a:rPr>
              <a:t> </a:t>
            </a:r>
          </a:p>
          <a:p>
            <a:pPr marL="12700">
              <a:lnSpc>
                <a:spcPct val="100000"/>
              </a:lnSpc>
              <a:spcBef>
                <a:spcPts val="35"/>
              </a:spcBef>
            </a:pPr>
            <a:r>
              <a:rPr lang="pt-PT" sz="1000" b="1" spc="15" dirty="0" err="1">
                <a:solidFill>
                  <a:srgbClr val="5E5D5D"/>
                </a:solidFill>
                <a:latin typeface="Trebuchet MS"/>
                <a:cs typeface="Trebuchet MS"/>
              </a:rPr>
              <a:t>Strategyzer</a:t>
            </a:r>
            <a:endParaRPr sz="1000" dirty="0">
              <a:latin typeface="Trebuchet MS"/>
              <a:cs typeface="Trebuchet MS"/>
            </a:endParaRPr>
          </a:p>
        </p:txBody>
      </p:sp>
      <p:sp>
        <p:nvSpPr>
          <p:cNvPr id="11" name="CaixaDeTexto 10">
            <a:extLst>
              <a:ext uri="{FF2B5EF4-FFF2-40B4-BE49-F238E27FC236}">
                <a16:creationId xmlns="" xmlns:a16="http://schemas.microsoft.com/office/drawing/2014/main" id="{59BCD204-81FF-48C9-A2AF-EEC86C0BCDBF}"/>
              </a:ext>
            </a:extLst>
          </p:cNvPr>
          <p:cNvSpPr txBox="1"/>
          <p:nvPr/>
        </p:nvSpPr>
        <p:spPr>
          <a:xfrm>
            <a:off x="6019800" y="3276020"/>
            <a:ext cx="5232400" cy="369332"/>
          </a:xfrm>
          <a:prstGeom prst="rect">
            <a:avLst/>
          </a:prstGeom>
          <a:noFill/>
        </p:spPr>
        <p:txBody>
          <a:bodyPr wrap="square">
            <a:spAutoFit/>
          </a:bodyPr>
          <a:lstStyle/>
          <a:p>
            <a:pPr marL="633095">
              <a:lnSpc>
                <a:spcPct val="100000"/>
              </a:lnSpc>
              <a:spcBef>
                <a:spcPts val="100"/>
              </a:spcBef>
            </a:pPr>
            <a:r>
              <a:rPr lang="en-US" sz="1800" b="1" spc="40" dirty="0">
                <a:solidFill>
                  <a:srgbClr val="FFFFFF"/>
                </a:solidFill>
                <a:latin typeface="Trebuchet MS"/>
                <a:cs typeface="Trebuchet MS"/>
              </a:rPr>
              <a:t>Multimedia</a:t>
            </a:r>
            <a:r>
              <a:rPr lang="en-US" sz="1800" b="1" spc="-65" dirty="0">
                <a:solidFill>
                  <a:srgbClr val="FFFFFF"/>
                </a:solidFill>
                <a:latin typeface="Trebuchet MS"/>
                <a:cs typeface="Trebuchet MS"/>
              </a:rPr>
              <a:t> </a:t>
            </a:r>
            <a:r>
              <a:rPr lang="en-US" sz="1800" b="1" spc="-15" dirty="0">
                <a:solidFill>
                  <a:srgbClr val="FFFFFF"/>
                </a:solidFill>
                <a:latin typeface="Trebuchet MS"/>
                <a:cs typeface="Trebuchet MS"/>
              </a:rPr>
              <a:t>Resources</a:t>
            </a:r>
            <a:endParaRPr lang="en-US" sz="1800" dirty="0">
              <a:latin typeface="Trebuchet MS"/>
              <a:cs typeface="Trebuchet MS"/>
            </a:endParaRPr>
          </a:p>
        </p:txBody>
      </p:sp>
      <p:pic>
        <p:nvPicPr>
          <p:cNvPr id="19" name="Imagem 18">
            <a:extLst>
              <a:ext uri="{FF2B5EF4-FFF2-40B4-BE49-F238E27FC236}">
                <a16:creationId xmlns="" xmlns:a16="http://schemas.microsoft.com/office/drawing/2014/main" id="{415C3C66-C604-403A-B481-93179C8FAEE2}"/>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r="20860"/>
          <a:stretch/>
        </p:blipFill>
        <p:spPr>
          <a:xfrm>
            <a:off x="319003" y="4134324"/>
            <a:ext cx="6081798" cy="1980621"/>
          </a:xfrm>
          <a:prstGeom prst="rect">
            <a:avLst/>
          </a:prstGeom>
        </p:spPr>
      </p:pic>
      <p:pic>
        <p:nvPicPr>
          <p:cNvPr id="23" name="Imagem 22" descr="Uma imagem com texto, símbolo&#10;&#10;Descrição gerada automaticamente">
            <a:extLst>
              <a:ext uri="{FF2B5EF4-FFF2-40B4-BE49-F238E27FC236}">
                <a16:creationId xmlns="" xmlns:a16="http://schemas.microsoft.com/office/drawing/2014/main" id="{D002DC00-1971-449F-8B5D-B36584073874}"/>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b="19323"/>
          <a:stretch/>
        </p:blipFill>
        <p:spPr>
          <a:xfrm>
            <a:off x="6711801" y="4306211"/>
            <a:ext cx="2819400" cy="134811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21951"/>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85444" y="45720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75947" y="499433"/>
            <a:ext cx="2391410" cy="299720"/>
          </a:xfrm>
          <a:prstGeom prst="rect">
            <a:avLst/>
          </a:prstGeom>
        </p:spPr>
        <p:txBody>
          <a:bodyPr vert="horz" wrap="square" lIns="0" tIns="12700" rIns="0" bIns="0" rtlCol="0">
            <a:spAutoFit/>
          </a:bodyPr>
          <a:lstStyle/>
          <a:p>
            <a:pPr marL="12700">
              <a:lnSpc>
                <a:spcPct val="100000"/>
              </a:lnSpc>
              <a:spcBef>
                <a:spcPts val="100"/>
              </a:spcBef>
            </a:pPr>
            <a:r>
              <a:rPr lang="el-GR" sz="1800" b="1" spc="40" dirty="0" smtClean="0">
                <a:solidFill>
                  <a:srgbClr val="FFFFFF"/>
                </a:solidFill>
                <a:latin typeface="Trebuchet MS"/>
                <a:cs typeface="Trebuchet MS"/>
              </a:rPr>
              <a:t>Πηγές πολυμέσων</a:t>
            </a:r>
            <a:endParaRPr sz="1800" dirty="0">
              <a:latin typeface="Trebuchet MS"/>
              <a:cs typeface="Trebuchet MS"/>
            </a:endParaRPr>
          </a:p>
        </p:txBody>
      </p:sp>
      <p:sp>
        <p:nvSpPr>
          <p:cNvPr id="7" name="object 7"/>
          <p:cNvSpPr txBox="1">
            <a:spLocks noGrp="1"/>
          </p:cNvSpPr>
          <p:nvPr>
            <p:ph type="title"/>
          </p:nvPr>
        </p:nvSpPr>
        <p:spPr>
          <a:xfrm>
            <a:off x="5537200" y="1141844"/>
            <a:ext cx="3759200" cy="689932"/>
          </a:xfrm>
          <a:prstGeom prst="rect">
            <a:avLst/>
          </a:prstGeom>
        </p:spPr>
        <p:txBody>
          <a:bodyPr vert="horz" wrap="square" lIns="0" tIns="73660" rIns="0" bIns="0" rtlCol="0">
            <a:spAutoFit/>
          </a:bodyPr>
          <a:lstStyle/>
          <a:p>
            <a:pPr marL="12700" marR="5080">
              <a:lnSpc>
                <a:spcPts val="2400"/>
              </a:lnSpc>
              <a:spcBef>
                <a:spcPts val="580"/>
              </a:spcBef>
            </a:pPr>
            <a:r>
              <a:rPr lang="el-GR" sz="2400" spc="195" dirty="0" smtClean="0">
                <a:solidFill>
                  <a:srgbClr val="1D1D1B"/>
                </a:solidFill>
                <a:latin typeface="Trebuchet MS"/>
                <a:cs typeface="Trebuchet MS"/>
              </a:rPr>
              <a:t>Δωρεάν διαδικτυακές πλατφόρμες</a:t>
            </a:r>
            <a:r>
              <a:rPr lang="en-US" sz="2400" spc="195" dirty="0" smtClean="0">
                <a:solidFill>
                  <a:srgbClr val="1D1D1B"/>
                </a:solidFill>
                <a:latin typeface="Trebuchet MS"/>
                <a:cs typeface="Trebuchet MS"/>
              </a:rPr>
              <a:t>:</a:t>
            </a:r>
            <a:endParaRPr sz="2400" dirty="0">
              <a:latin typeface="Trebuchet MS"/>
              <a:cs typeface="Trebuchet MS"/>
            </a:endParaRPr>
          </a:p>
        </p:txBody>
      </p:sp>
      <p:sp>
        <p:nvSpPr>
          <p:cNvPr id="8" name="object 8"/>
          <p:cNvSpPr txBox="1"/>
          <p:nvPr/>
        </p:nvSpPr>
        <p:spPr>
          <a:xfrm>
            <a:off x="5702857" y="6672178"/>
            <a:ext cx="3898343" cy="843821"/>
          </a:xfrm>
          <a:prstGeom prst="rect">
            <a:avLst/>
          </a:prstGeom>
        </p:spPr>
        <p:txBody>
          <a:bodyPr vert="horz" wrap="square" lIns="0" tIns="12700" rIns="0" bIns="0" rtlCol="0">
            <a:spAutoFit/>
          </a:bodyPr>
          <a:lstStyle/>
          <a:p>
            <a:pPr marL="12700" marR="107314">
              <a:lnSpc>
                <a:spcPct val="100000"/>
              </a:lnSpc>
              <a:spcBef>
                <a:spcPts val="100"/>
              </a:spcBef>
            </a:pPr>
            <a:r>
              <a:rPr lang="el-GR" spc="-70" dirty="0">
                <a:solidFill>
                  <a:srgbClr val="1D1D1B"/>
                </a:solidFill>
                <a:latin typeface="Trebuchet MS"/>
                <a:cs typeface="Trebuchet MS"/>
              </a:rPr>
              <a:t>Ακόμα κι αν δεν διαθέτετε προηγμένες δεξιότητες σχεδιασμού ή κωδικοποίησης.</a:t>
            </a:r>
            <a:endParaRPr sz="1800" dirty="0">
              <a:latin typeface="Trebuchet MS"/>
              <a:cs typeface="Trebuchet MS"/>
            </a:endParaRPr>
          </a:p>
        </p:txBody>
      </p:sp>
      <p:pic>
        <p:nvPicPr>
          <p:cNvPr id="9" name="Imagem 8" descr="Uma imagem com alimentação&#10;&#10;Descrição gerada automaticamente">
            <a:extLst>
              <a:ext uri="{FF2B5EF4-FFF2-40B4-BE49-F238E27FC236}">
                <a16:creationId xmlns="" xmlns:a16="http://schemas.microsoft.com/office/drawing/2014/main" id="{EB9E873E-367C-4719-9C77-73ADAEF4335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48521" y="2064537"/>
            <a:ext cx="1051923" cy="1051923"/>
          </a:xfrm>
          <a:prstGeom prst="rect">
            <a:avLst/>
          </a:prstGeom>
        </p:spPr>
      </p:pic>
      <p:sp>
        <p:nvSpPr>
          <p:cNvPr id="10" name="Retângulo 9">
            <a:extLst>
              <a:ext uri="{FF2B5EF4-FFF2-40B4-BE49-F238E27FC236}">
                <a16:creationId xmlns="" xmlns:a16="http://schemas.microsoft.com/office/drawing/2014/main" id="{CF2AA884-3E82-4898-AFDF-C40E975380EF}"/>
              </a:ext>
            </a:extLst>
          </p:cNvPr>
          <p:cNvSpPr/>
          <p:nvPr/>
        </p:nvSpPr>
        <p:spPr>
          <a:xfrm>
            <a:off x="2110218" y="6629400"/>
            <a:ext cx="2309382"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3"/>
              </a:rPr>
              <a:t>https://app.diagrams.net/</a:t>
            </a:r>
            <a:endParaRPr lang="pt-PT" dirty="0"/>
          </a:p>
        </p:txBody>
      </p:sp>
      <p:sp>
        <p:nvSpPr>
          <p:cNvPr id="12" name="Retângulo 11">
            <a:extLst>
              <a:ext uri="{FF2B5EF4-FFF2-40B4-BE49-F238E27FC236}">
                <a16:creationId xmlns="" xmlns:a16="http://schemas.microsoft.com/office/drawing/2014/main" id="{F9D668F0-3448-44F3-B8E0-0BEF8D0F7482}"/>
              </a:ext>
            </a:extLst>
          </p:cNvPr>
          <p:cNvSpPr/>
          <p:nvPr/>
        </p:nvSpPr>
        <p:spPr>
          <a:xfrm>
            <a:off x="211556" y="7162800"/>
            <a:ext cx="2912644"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4"/>
              </a:rPr>
              <a:t>https://www.invisionapp.com/</a:t>
            </a:r>
            <a:endParaRPr lang="pt-PT" dirty="0"/>
          </a:p>
        </p:txBody>
      </p:sp>
      <p:sp>
        <p:nvSpPr>
          <p:cNvPr id="13" name="Retângulo 12">
            <a:extLst>
              <a:ext uri="{FF2B5EF4-FFF2-40B4-BE49-F238E27FC236}">
                <a16:creationId xmlns="" xmlns:a16="http://schemas.microsoft.com/office/drawing/2014/main" id="{043D3EEA-4F0D-466A-B782-D6C566DD4D78}"/>
              </a:ext>
            </a:extLst>
          </p:cNvPr>
          <p:cNvSpPr/>
          <p:nvPr/>
        </p:nvSpPr>
        <p:spPr>
          <a:xfrm>
            <a:off x="6770736" y="2445117"/>
            <a:ext cx="2220864"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5"/>
              </a:rPr>
              <a:t>https://marvelapp.com/</a:t>
            </a:r>
            <a:endParaRPr lang="pt-PT" dirty="0"/>
          </a:p>
        </p:txBody>
      </p:sp>
      <p:pic>
        <p:nvPicPr>
          <p:cNvPr id="14" name="Gráfico 12">
            <a:extLst>
              <a:ext uri="{FF2B5EF4-FFF2-40B4-BE49-F238E27FC236}">
                <a16:creationId xmlns="" xmlns:a16="http://schemas.microsoft.com/office/drawing/2014/main" id="{8E73A95F-9E31-47A6-99BB-5D43BB5D66DD}"/>
              </a:ext>
            </a:extLst>
          </p:cNvPr>
          <p:cNvPicPr>
            <a:picLocks noChangeAspect="1"/>
          </p:cNvPicPr>
          <p:nvPr/>
        </p:nvPicPr>
        <p:blipFill>
          <a:blip r:embed="rId6" cstate="print">
            <a:extLst>
              <a:ext uri="{28A0092B-C50C-407E-A947-70E740481C1C}">
                <a14:useLocalDpi xmlns:a14="http://schemas.microsoft.com/office/drawing/2010/main" xmlns="" val="0"/>
              </a:ext>
              <a:ext uri="{96DAC541-7B7A-43D3-8B79-37D633B846F1}">
                <asvg:svgBlip xmlns="" xmlns:asvg="http://schemas.microsoft.com/office/drawing/2016/SVG/main" r:embed="rId7"/>
              </a:ext>
            </a:extLst>
          </a:blip>
          <a:stretch>
            <a:fillRect/>
          </a:stretch>
        </p:blipFill>
        <p:spPr>
          <a:xfrm>
            <a:off x="621132" y="6212454"/>
            <a:ext cx="751506" cy="751506"/>
          </a:xfrm>
          <a:prstGeom prst="rect">
            <a:avLst/>
          </a:prstGeom>
        </p:spPr>
      </p:pic>
      <p:pic>
        <p:nvPicPr>
          <p:cNvPr id="15" name="Imagem 14" descr="Uma imagem com desenho&#10;&#10;Descrição gerada automaticamente">
            <a:extLst>
              <a:ext uri="{FF2B5EF4-FFF2-40B4-BE49-F238E27FC236}">
                <a16:creationId xmlns="" xmlns:a16="http://schemas.microsoft.com/office/drawing/2014/main" id="{2D775FB2-5CDB-4FEA-872F-9F80DE705AE9}"/>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646303" y="5801694"/>
            <a:ext cx="751506" cy="751506"/>
          </a:xfrm>
          <a:prstGeom prst="rect">
            <a:avLst/>
          </a:prstGeom>
        </p:spPr>
      </p:pic>
      <p:pic>
        <p:nvPicPr>
          <p:cNvPr id="16" name="Imagem 15" descr="Uma imagem com desenho&#10;&#10;Descrição gerada automaticamente">
            <a:extLst>
              <a:ext uri="{FF2B5EF4-FFF2-40B4-BE49-F238E27FC236}">
                <a16:creationId xmlns="" xmlns:a16="http://schemas.microsoft.com/office/drawing/2014/main" id="{B74F685E-B91D-4B6D-BC9B-C3B59878AAE6}"/>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105400" y="3600450"/>
            <a:ext cx="1276350" cy="895350"/>
          </a:xfrm>
          <a:prstGeom prst="rect">
            <a:avLst/>
          </a:prstGeom>
        </p:spPr>
      </p:pic>
      <p:pic>
        <p:nvPicPr>
          <p:cNvPr id="17" name="Imagem 16" descr="Uma imagem com desenho&#10;&#10;Descrição gerada automaticamente">
            <a:extLst>
              <a:ext uri="{FF2B5EF4-FFF2-40B4-BE49-F238E27FC236}">
                <a16:creationId xmlns="" xmlns:a16="http://schemas.microsoft.com/office/drawing/2014/main" id="{C53C5C34-1DEF-42CA-95BC-86775B697C8A}"/>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385832" y="4876800"/>
            <a:ext cx="838200" cy="838200"/>
          </a:xfrm>
          <a:prstGeom prst="rect">
            <a:avLst/>
          </a:prstGeom>
        </p:spPr>
      </p:pic>
      <p:sp>
        <p:nvSpPr>
          <p:cNvPr id="18" name="Retângulo 17">
            <a:extLst>
              <a:ext uri="{FF2B5EF4-FFF2-40B4-BE49-F238E27FC236}">
                <a16:creationId xmlns="" xmlns:a16="http://schemas.microsoft.com/office/drawing/2014/main" id="{37314D11-C56A-4D09-BE52-C501FD5C19D5}"/>
              </a:ext>
            </a:extLst>
          </p:cNvPr>
          <p:cNvSpPr/>
          <p:nvPr/>
        </p:nvSpPr>
        <p:spPr>
          <a:xfrm>
            <a:off x="4267200" y="5791200"/>
            <a:ext cx="1895141" cy="300082"/>
          </a:xfrm>
          <a:prstGeom prst="rect">
            <a:avLst/>
          </a:prstGeom>
        </p:spPr>
        <p:txBody>
          <a:bodyPr wrap="squar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11"/>
              </a:rPr>
              <a:t>https://miro.com/</a:t>
            </a:r>
            <a:endParaRPr lang="pt-PT" dirty="0"/>
          </a:p>
        </p:txBody>
      </p:sp>
      <p:sp>
        <p:nvSpPr>
          <p:cNvPr id="11" name="Retângulo 10">
            <a:extLst>
              <a:ext uri="{FF2B5EF4-FFF2-40B4-BE49-F238E27FC236}">
                <a16:creationId xmlns="" xmlns:a16="http://schemas.microsoft.com/office/drawing/2014/main" id="{3AD2F303-A3EE-46B8-90ED-6BFB2E6659B8}"/>
              </a:ext>
            </a:extLst>
          </p:cNvPr>
          <p:cNvSpPr/>
          <p:nvPr/>
        </p:nvSpPr>
        <p:spPr>
          <a:xfrm>
            <a:off x="6221565" y="3944143"/>
            <a:ext cx="2220864" cy="300082"/>
          </a:xfrm>
          <a:prstGeom prst="rect">
            <a:avLst/>
          </a:prstGeom>
        </p:spPr>
        <p:txBody>
          <a:bodyPr wrap="none">
            <a:spAutoFit/>
          </a:bodyPr>
          <a:lstStyle>
            <a:defPPr>
              <a:defRPr lang="en-US"/>
            </a:defPPr>
            <a:lvl1pPr marL="0" algn="l" defTabSz="685543" rtl="0" eaLnBrk="1" latinLnBrk="0" hangingPunct="1">
              <a:defRPr sz="1350" kern="1200">
                <a:solidFill>
                  <a:schemeClr val="tx1"/>
                </a:solidFill>
                <a:latin typeface="+mn-lt"/>
                <a:ea typeface="+mn-ea"/>
                <a:cs typeface="+mn-cs"/>
              </a:defRPr>
            </a:lvl1pPr>
            <a:lvl2pPr marL="342771" algn="l" defTabSz="685543" rtl="0" eaLnBrk="1" latinLnBrk="0" hangingPunct="1">
              <a:defRPr sz="1350" kern="1200">
                <a:solidFill>
                  <a:schemeClr val="tx1"/>
                </a:solidFill>
                <a:latin typeface="+mn-lt"/>
                <a:ea typeface="+mn-ea"/>
                <a:cs typeface="+mn-cs"/>
              </a:defRPr>
            </a:lvl2pPr>
            <a:lvl3pPr marL="685543" algn="l" defTabSz="685543" rtl="0" eaLnBrk="1" latinLnBrk="0" hangingPunct="1">
              <a:defRPr sz="1350" kern="1200">
                <a:solidFill>
                  <a:schemeClr val="tx1"/>
                </a:solidFill>
                <a:latin typeface="+mn-lt"/>
                <a:ea typeface="+mn-ea"/>
                <a:cs typeface="+mn-cs"/>
              </a:defRPr>
            </a:lvl3pPr>
            <a:lvl4pPr marL="1028314" algn="l" defTabSz="685543" rtl="0" eaLnBrk="1" latinLnBrk="0" hangingPunct="1">
              <a:defRPr sz="1350" kern="1200">
                <a:solidFill>
                  <a:schemeClr val="tx1"/>
                </a:solidFill>
                <a:latin typeface="+mn-lt"/>
                <a:ea typeface="+mn-ea"/>
                <a:cs typeface="+mn-cs"/>
              </a:defRPr>
            </a:lvl4pPr>
            <a:lvl5pPr marL="1371086" algn="l" defTabSz="685543" rtl="0" eaLnBrk="1" latinLnBrk="0" hangingPunct="1">
              <a:defRPr sz="1350" kern="1200">
                <a:solidFill>
                  <a:schemeClr val="tx1"/>
                </a:solidFill>
                <a:latin typeface="+mn-lt"/>
                <a:ea typeface="+mn-ea"/>
                <a:cs typeface="+mn-cs"/>
              </a:defRPr>
            </a:lvl5pPr>
            <a:lvl6pPr marL="1713857" algn="l" defTabSz="685543" rtl="0" eaLnBrk="1" latinLnBrk="0" hangingPunct="1">
              <a:defRPr sz="1350" kern="1200">
                <a:solidFill>
                  <a:schemeClr val="tx1"/>
                </a:solidFill>
                <a:latin typeface="+mn-lt"/>
                <a:ea typeface="+mn-ea"/>
                <a:cs typeface="+mn-cs"/>
              </a:defRPr>
            </a:lvl6pPr>
            <a:lvl7pPr marL="2056629" algn="l" defTabSz="685543" rtl="0" eaLnBrk="1" latinLnBrk="0" hangingPunct="1">
              <a:defRPr sz="1350" kern="1200">
                <a:solidFill>
                  <a:schemeClr val="tx1"/>
                </a:solidFill>
                <a:latin typeface="+mn-lt"/>
                <a:ea typeface="+mn-ea"/>
                <a:cs typeface="+mn-cs"/>
              </a:defRPr>
            </a:lvl7pPr>
            <a:lvl8pPr marL="2399400" algn="l" defTabSz="685543" rtl="0" eaLnBrk="1" latinLnBrk="0" hangingPunct="1">
              <a:defRPr sz="1350" kern="1200">
                <a:solidFill>
                  <a:schemeClr val="tx1"/>
                </a:solidFill>
                <a:latin typeface="+mn-lt"/>
                <a:ea typeface="+mn-ea"/>
                <a:cs typeface="+mn-cs"/>
              </a:defRPr>
            </a:lvl8pPr>
            <a:lvl9pPr marL="2742171" algn="l" defTabSz="685543" rtl="0" eaLnBrk="1" latinLnBrk="0" hangingPunct="1">
              <a:defRPr sz="1350" kern="1200">
                <a:solidFill>
                  <a:schemeClr val="tx1"/>
                </a:solidFill>
                <a:latin typeface="+mn-lt"/>
                <a:ea typeface="+mn-ea"/>
                <a:cs typeface="+mn-cs"/>
              </a:defRPr>
            </a:lvl9pPr>
          </a:lstStyle>
          <a:p>
            <a:r>
              <a:rPr lang="pt-PT" dirty="0">
                <a:hlinkClick r:id="rId12"/>
              </a:rPr>
              <a:t>https://appinventor.mit.edu/</a:t>
            </a:r>
            <a:endParaRPr lang="pt-PT" dirty="0"/>
          </a:p>
        </p:txBody>
      </p:sp>
      <p:pic>
        <p:nvPicPr>
          <p:cNvPr id="23" name="Imagem 22" descr="Uma imagem com texto, pessoa, interior, secretária&#10;&#10;Descrição gerada automaticamente">
            <a:extLst>
              <a:ext uri="{FF2B5EF4-FFF2-40B4-BE49-F238E27FC236}">
                <a16:creationId xmlns="" xmlns:a16="http://schemas.microsoft.com/office/drawing/2014/main" id="{905D1F18-2D85-4C6E-8D8F-93489909E11C}"/>
              </a:ext>
            </a:extLst>
          </p:cNvPr>
          <p:cNvPicPr>
            <a:picLocks noChangeAspect="1"/>
          </p:cNvPicPr>
          <p:nvPr/>
        </p:nvPicPr>
        <p:blipFill>
          <a:blip r:embed="rId13" cstate="print">
            <a:extLst>
              <a:ext uri="{28A0092B-C50C-407E-A947-70E740481C1C}">
                <a14:useLocalDpi xmlns:a14="http://schemas.microsoft.com/office/drawing/2010/main" xmlns="" val="0"/>
              </a:ext>
            </a:extLst>
          </a:blip>
          <a:srcRect r="39738"/>
          <a:stretch>
            <a:fillRect/>
          </a:stretch>
        </p:blipFill>
        <p:spPr>
          <a:xfrm>
            <a:off x="0" y="0"/>
            <a:ext cx="5334001" cy="5715000"/>
          </a:xfrm>
          <a:custGeom>
            <a:avLst/>
            <a:gdLst>
              <a:gd name="connsiteX0" fmla="*/ 0 w 5334001"/>
              <a:gd name="connsiteY0" fmla="*/ 0 h 5900376"/>
              <a:gd name="connsiteX1" fmla="*/ 4353891 w 5334001"/>
              <a:gd name="connsiteY1" fmla="*/ 0 h 5900376"/>
              <a:gd name="connsiteX2" fmla="*/ 4537688 w 5334001"/>
              <a:gd name="connsiteY2" fmla="*/ 202228 h 5900376"/>
              <a:gd name="connsiteX3" fmla="*/ 5334001 w 5334001"/>
              <a:gd name="connsiteY3" fmla="*/ 2420429 h 5900376"/>
              <a:gd name="connsiteX4" fmla="*/ 2203321 w 5334001"/>
              <a:gd name="connsiteY4" fmla="*/ 5889654 h 5900376"/>
              <a:gd name="connsiteX5" fmla="*/ 2062316 w 5334001"/>
              <a:gd name="connsiteY5" fmla="*/ 5900376 h 5900376"/>
              <a:gd name="connsiteX6" fmla="*/ 1631229 w 5334001"/>
              <a:gd name="connsiteY6" fmla="*/ 5900376 h 5900376"/>
              <a:gd name="connsiteX7" fmla="*/ 1490223 w 5334001"/>
              <a:gd name="connsiteY7" fmla="*/ 5889654 h 5900376"/>
              <a:gd name="connsiteX8" fmla="*/ 184552 w 5334001"/>
              <a:gd name="connsiteY8" fmla="*/ 5486768 h 5900376"/>
              <a:gd name="connsiteX9" fmla="*/ 0 w 5334001"/>
              <a:gd name="connsiteY9" fmla="*/ 5374650 h 590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34001" h="5900376">
                <a:moveTo>
                  <a:pt x="0" y="0"/>
                </a:moveTo>
                <a:lnTo>
                  <a:pt x="4353891" y="0"/>
                </a:lnTo>
                <a:lnTo>
                  <a:pt x="4537688" y="202228"/>
                </a:lnTo>
                <a:cubicBezTo>
                  <a:pt x="5035161" y="805027"/>
                  <a:pt x="5334001" y="1577829"/>
                  <a:pt x="5334001" y="2420429"/>
                </a:cubicBezTo>
                <a:cubicBezTo>
                  <a:pt x="5334001" y="4226001"/>
                  <a:pt x="3961777" y="5711073"/>
                  <a:pt x="2203321" y="5889654"/>
                </a:cubicBezTo>
                <a:lnTo>
                  <a:pt x="2062316" y="5900376"/>
                </a:lnTo>
                <a:lnTo>
                  <a:pt x="1631229" y="5900376"/>
                </a:lnTo>
                <a:lnTo>
                  <a:pt x="1490223" y="5889654"/>
                </a:lnTo>
                <a:cubicBezTo>
                  <a:pt x="1021302" y="5842032"/>
                  <a:pt x="579845" y="5701505"/>
                  <a:pt x="184552" y="5486768"/>
                </a:cubicBezTo>
                <a:lnTo>
                  <a:pt x="0" y="5374650"/>
                </a:lnTo>
                <a:close/>
              </a:path>
            </a:pathLst>
          </a:custGeom>
        </p:spPr>
      </p:pic>
      <p:sp>
        <p:nvSpPr>
          <p:cNvPr id="24" name="object 10">
            <a:extLst>
              <a:ext uri="{FF2B5EF4-FFF2-40B4-BE49-F238E27FC236}">
                <a16:creationId xmlns="" xmlns:a16="http://schemas.microsoft.com/office/drawing/2014/main" id="{C119B1A9-8846-45A8-A0FF-8CC870812AA8}"/>
              </a:ext>
            </a:extLst>
          </p:cNvPr>
          <p:cNvSpPr txBox="1"/>
          <p:nvPr/>
        </p:nvSpPr>
        <p:spPr>
          <a:xfrm>
            <a:off x="123608" y="2735553"/>
            <a:ext cx="153888" cy="2166620"/>
          </a:xfrm>
          <a:prstGeom prst="rect">
            <a:avLst/>
          </a:prstGeom>
        </p:spPr>
        <p:txBody>
          <a:bodyPr vert="vert270" wrap="square" lIns="0" tIns="4445" rIns="0" bIns="0" rtlCol="0">
            <a:spAutoFit/>
          </a:bodyPr>
          <a:lstStyle/>
          <a:p>
            <a:pPr marL="12700">
              <a:lnSpc>
                <a:spcPct val="100000"/>
              </a:lnSpc>
              <a:spcBef>
                <a:spcPts val="35"/>
              </a:spcBef>
            </a:pPr>
            <a:r>
              <a:rPr lang="it-IT" sz="1000" b="0" i="0" dirty="0">
                <a:solidFill>
                  <a:schemeClr val="bg1"/>
                </a:solidFill>
                <a:effectLst/>
                <a:latin typeface="-apple-system"/>
              </a:rPr>
              <a:t>Photo by </a:t>
            </a:r>
            <a:r>
              <a:rPr lang="it-IT" sz="1000" b="1" i="0" u="none" strike="noStrike" dirty="0">
                <a:solidFill>
                  <a:srgbClr val="1A1A1A"/>
                </a:solidFill>
                <a:effectLst/>
                <a:latin typeface="-apple-system"/>
                <a:hlinkClick r:id="rId14"/>
              </a:rPr>
              <a:t>Andrea Piacquadio</a:t>
            </a:r>
            <a:r>
              <a:rPr lang="it-IT" sz="1000" b="0" i="0" dirty="0">
                <a:solidFill>
                  <a:srgbClr val="1A1A1A"/>
                </a:solidFill>
                <a:effectLst/>
                <a:latin typeface="-apple-system"/>
              </a:rPr>
              <a:t> </a:t>
            </a:r>
            <a:r>
              <a:rPr lang="it-IT" sz="1000" b="0" i="0" dirty="0">
                <a:solidFill>
                  <a:schemeClr val="bg1"/>
                </a:solidFill>
                <a:effectLst/>
                <a:latin typeface="-apple-system"/>
              </a:rPr>
              <a:t>at</a:t>
            </a:r>
            <a:r>
              <a:rPr lang="it-IT" sz="1000" b="0" i="0" dirty="0">
                <a:solidFill>
                  <a:srgbClr val="1A1A1A"/>
                </a:solidFill>
                <a:effectLst/>
                <a:latin typeface="-apple-system"/>
              </a:rPr>
              <a:t> </a:t>
            </a:r>
            <a:r>
              <a:rPr lang="it-IT" sz="1000" b="1" i="0" u="none" strike="noStrike" dirty="0">
                <a:solidFill>
                  <a:srgbClr val="1A1A1A"/>
                </a:solidFill>
                <a:effectLst/>
                <a:latin typeface="-apple-system"/>
                <a:hlinkClick r:id="rId15"/>
              </a:rPr>
              <a:t>Pexels</a:t>
            </a:r>
            <a:endParaRPr sz="1000" dirty="0">
              <a:latin typeface="Trebuchet MS"/>
              <a:cs typeface="Trebuchet MS"/>
            </a:endParaRPr>
          </a:p>
        </p:txBody>
      </p:sp>
      <p:sp>
        <p:nvSpPr>
          <p:cNvPr id="6" name="Ορθογώνιο 5"/>
          <p:cNvSpPr/>
          <p:nvPr/>
        </p:nvSpPr>
        <p:spPr>
          <a:xfrm>
            <a:off x="5815012" y="5616486"/>
            <a:ext cx="3862387" cy="923330"/>
          </a:xfrm>
          <a:prstGeom prst="rect">
            <a:avLst/>
          </a:prstGeom>
        </p:spPr>
        <p:txBody>
          <a:bodyPr wrap="square">
            <a:spAutoFit/>
          </a:bodyPr>
          <a:lstStyle/>
          <a:p>
            <a:pPr marL="12700" marR="107314" lvl="0">
              <a:spcBef>
                <a:spcPts val="100"/>
              </a:spcBef>
            </a:pPr>
            <a:r>
              <a:rPr lang="el-GR" spc="-70" dirty="0">
                <a:solidFill>
                  <a:srgbClr val="1D1D1B"/>
                </a:solidFill>
                <a:latin typeface="Trebuchet MS"/>
                <a:cs typeface="Trebuchet MS"/>
              </a:rPr>
              <a:t>Αυτές οι εφαρμογές υπηρεσίας και τα διαδικτυακά εργαλεία είναι δωρεάν </a:t>
            </a:r>
            <a:r>
              <a:rPr lang="el-GR" spc="-70" dirty="0" smtClean="0">
                <a:solidFill>
                  <a:srgbClr val="1D1D1B"/>
                </a:solidFill>
                <a:latin typeface="Trebuchet MS"/>
                <a:cs typeface="Trebuchet MS"/>
              </a:rPr>
              <a:t>πολύ </a:t>
            </a:r>
            <a:r>
              <a:rPr lang="el-GR" spc="-70" dirty="0">
                <a:solidFill>
                  <a:srgbClr val="1D1D1B"/>
                </a:solidFill>
                <a:latin typeface="Trebuchet MS"/>
                <a:cs typeface="Trebuchet MS"/>
              </a:rPr>
              <a:t>φιλικά προς το χρήστη.</a:t>
            </a:r>
            <a:endParaRPr lang="pt-PT" spc="-70" dirty="0">
              <a:solidFill>
                <a:srgbClr val="1D1D1B"/>
              </a:solidFill>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pic>
        <p:nvPicPr>
          <p:cNvPr id="18" name="Imagem 17" descr="Uma imagem com captura de ecrã&#10;&#10;Descrição gerada automaticamente">
            <a:extLst>
              <a:ext uri="{FF2B5EF4-FFF2-40B4-BE49-F238E27FC236}">
                <a16:creationId xmlns="" xmlns:a16="http://schemas.microsoft.com/office/drawing/2014/main" id="{E4B9C070-E324-41ED-BA7E-5C8E699A1FA7}"/>
              </a:ext>
            </a:extLst>
          </p:cNvPr>
          <p:cNvPicPr>
            <a:picLocks noChangeAspect="1"/>
          </p:cNvPicPr>
          <p:nvPr/>
        </p:nvPicPr>
        <p:blipFill>
          <a:blip r:embed="rId2">
            <a:extLst>
              <a:ext uri="{28A0092B-C50C-407E-A947-70E740481C1C}">
                <a14:useLocalDpi xmlns:a14="http://schemas.microsoft.com/office/drawing/2010/main" xmlns="" val="0"/>
              </a:ext>
            </a:extLst>
          </a:blip>
          <a:srcRect r="18423"/>
          <a:stretch>
            <a:fillRect/>
          </a:stretch>
        </p:blipFill>
        <p:spPr>
          <a:xfrm>
            <a:off x="3771606" y="0"/>
            <a:ext cx="7715545" cy="4149902"/>
          </a:xfrm>
          <a:custGeom>
            <a:avLst/>
            <a:gdLst>
              <a:gd name="connsiteX0" fmla="*/ 0 w 7715545"/>
              <a:gd name="connsiteY0" fmla="*/ 0 h 4149902"/>
              <a:gd name="connsiteX1" fmla="*/ 7702083 w 7715545"/>
              <a:gd name="connsiteY1" fmla="*/ 0 h 4149902"/>
              <a:gd name="connsiteX2" fmla="*/ 7710501 w 7715545"/>
              <a:gd name="connsiteY2" fmla="*/ 110705 h 4149902"/>
              <a:gd name="connsiteX3" fmla="*/ 7715545 w 7715545"/>
              <a:gd name="connsiteY3" fmla="*/ 310198 h 4149902"/>
              <a:gd name="connsiteX4" fmla="*/ 4429250 w 7715545"/>
              <a:gd name="connsiteY4" fmla="*/ 4142205 h 4149902"/>
              <a:gd name="connsiteX5" fmla="*/ 4368676 w 7715545"/>
              <a:gd name="connsiteY5" fmla="*/ 4149902 h 4149902"/>
              <a:gd name="connsiteX6" fmla="*/ 3309065 w 7715545"/>
              <a:gd name="connsiteY6" fmla="*/ 4149902 h 4149902"/>
              <a:gd name="connsiteX7" fmla="*/ 3248491 w 7715545"/>
              <a:gd name="connsiteY7" fmla="*/ 4142205 h 4149902"/>
              <a:gd name="connsiteX8" fmla="*/ 6863 w 7715545"/>
              <a:gd name="connsiteY8" fmla="*/ 900577 h 4149902"/>
              <a:gd name="connsiteX9" fmla="*/ 0 w 7715545"/>
              <a:gd name="connsiteY9" fmla="*/ 846568 h 414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5545" h="4149902">
                <a:moveTo>
                  <a:pt x="0" y="0"/>
                </a:moveTo>
                <a:lnTo>
                  <a:pt x="7702083" y="0"/>
                </a:lnTo>
                <a:lnTo>
                  <a:pt x="7710501" y="110705"/>
                </a:lnTo>
                <a:cubicBezTo>
                  <a:pt x="7713850" y="176780"/>
                  <a:pt x="7715545" y="243291"/>
                  <a:pt x="7715545" y="310198"/>
                </a:cubicBezTo>
                <a:cubicBezTo>
                  <a:pt x="7715545" y="2250505"/>
                  <a:pt x="6290077" y="3857876"/>
                  <a:pt x="4429250" y="4142205"/>
                </a:cubicBezTo>
                <a:lnTo>
                  <a:pt x="4368676" y="4149902"/>
                </a:lnTo>
                <a:lnTo>
                  <a:pt x="3309065" y="4149902"/>
                </a:lnTo>
                <a:lnTo>
                  <a:pt x="3248491" y="4142205"/>
                </a:lnTo>
                <a:cubicBezTo>
                  <a:pt x="1580163" y="3887290"/>
                  <a:pt x="261779" y="2568906"/>
                  <a:pt x="6863" y="900577"/>
                </a:cubicBezTo>
                <a:lnTo>
                  <a:pt x="0" y="846568"/>
                </a:lnTo>
                <a:close/>
              </a:path>
            </a:pathLst>
          </a:custGeom>
        </p:spPr>
      </p:pic>
      <p:sp>
        <p:nvSpPr>
          <p:cNvPr id="19" name="object 4">
            <a:extLst>
              <a:ext uri="{FF2B5EF4-FFF2-40B4-BE49-F238E27FC236}">
                <a16:creationId xmlns="" xmlns:a16="http://schemas.microsoft.com/office/drawing/2014/main" id="{77BA2C1D-39E1-40BE-8D66-17423CC256D2}"/>
              </a:ext>
            </a:extLst>
          </p:cNvPr>
          <p:cNvSpPr/>
          <p:nvPr/>
        </p:nvSpPr>
        <p:spPr>
          <a:xfrm>
            <a:off x="1143000" y="1066800"/>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5" name="object 5"/>
          <p:cNvSpPr/>
          <p:nvPr/>
        </p:nvSpPr>
        <p:spPr>
          <a:xfrm>
            <a:off x="5392600" y="4038600"/>
            <a:ext cx="4665980" cy="3734058"/>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648201"/>
            <a:ext cx="3537585" cy="2366679"/>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sp>
        <p:nvSpPr>
          <p:cNvPr id="7" name="object 7"/>
          <p:cNvSpPr txBox="1">
            <a:spLocks noGrp="1"/>
          </p:cNvSpPr>
          <p:nvPr>
            <p:ph type="title"/>
          </p:nvPr>
        </p:nvSpPr>
        <p:spPr>
          <a:xfrm>
            <a:off x="1176994" y="1701198"/>
            <a:ext cx="2896235" cy="1120820"/>
          </a:xfrm>
          <a:prstGeom prst="rect">
            <a:avLst/>
          </a:prstGeom>
        </p:spPr>
        <p:txBody>
          <a:bodyPr vert="horz" wrap="square" lIns="0" tIns="12700" rIns="0" bIns="0" rtlCol="0">
            <a:spAutoFit/>
          </a:bodyPr>
          <a:lstStyle/>
          <a:p>
            <a:pPr marL="12700" marR="5080">
              <a:lnSpc>
                <a:spcPct val="100000"/>
              </a:lnSpc>
              <a:spcBef>
                <a:spcPts val="100"/>
              </a:spcBef>
            </a:pPr>
            <a:r>
              <a:rPr lang="pt-PT" sz="2400" spc="235" dirty="0">
                <a:solidFill>
                  <a:srgbClr val="1D1D1B"/>
                </a:solidFill>
                <a:latin typeface="Trebuchet MS"/>
                <a:cs typeface="Trebuchet MS"/>
              </a:rPr>
              <a:t>Material.io </a:t>
            </a:r>
            <a:r>
              <a:rPr lang="el-GR" sz="2400" spc="150" dirty="0" smtClean="0">
                <a:solidFill>
                  <a:srgbClr val="1D1D1B"/>
                </a:solidFill>
                <a:latin typeface="Trebuchet MS"/>
                <a:cs typeface="Trebuchet MS"/>
              </a:rPr>
              <a:t>Βιβλιοθήκη πηγών</a:t>
            </a:r>
            <a:endParaRPr sz="2400" dirty="0">
              <a:latin typeface="Trebuchet MS"/>
              <a:cs typeface="Trebuchet MS"/>
            </a:endParaRPr>
          </a:p>
        </p:txBody>
      </p:sp>
      <p:sp>
        <p:nvSpPr>
          <p:cNvPr id="9" name="object 9"/>
          <p:cNvSpPr txBox="1"/>
          <p:nvPr/>
        </p:nvSpPr>
        <p:spPr>
          <a:xfrm>
            <a:off x="1205887" y="3109387"/>
            <a:ext cx="3020695" cy="2795637"/>
          </a:xfrm>
          <a:prstGeom prst="rect">
            <a:avLst/>
          </a:prstGeom>
        </p:spPr>
        <p:txBody>
          <a:bodyPr vert="horz" wrap="square" lIns="0" tIns="12700" rIns="0" bIns="0" rtlCol="0">
            <a:spAutoFit/>
          </a:bodyPr>
          <a:lstStyle/>
          <a:p>
            <a:pPr marL="12700" marR="5080">
              <a:spcBef>
                <a:spcPts val="100"/>
              </a:spcBef>
            </a:pPr>
            <a:r>
              <a:rPr lang="el-GR" spc="-20" dirty="0">
                <a:solidFill>
                  <a:srgbClr val="1D1D1B"/>
                </a:solidFill>
                <a:latin typeface="Trebuchet MS"/>
                <a:cs typeface="Trebuchet MS"/>
              </a:rPr>
              <a:t>Δημιουργήθηκε  από την </a:t>
            </a:r>
            <a:r>
              <a:rPr lang="el-GR" spc="-20" dirty="0" err="1" smtClean="0">
                <a:solidFill>
                  <a:srgbClr val="1D1D1B"/>
                </a:solidFill>
                <a:latin typeface="Trebuchet MS"/>
                <a:cs typeface="Trebuchet MS"/>
              </a:rPr>
              <a:t>Google</a:t>
            </a:r>
            <a:r>
              <a:rPr lang="el-GR" spc="-20" dirty="0" smtClean="0">
                <a:solidFill>
                  <a:srgbClr val="1D1D1B"/>
                </a:solidFill>
                <a:latin typeface="Trebuchet MS"/>
                <a:cs typeface="Trebuchet MS"/>
              </a:rPr>
              <a:t>. Εδώ </a:t>
            </a:r>
            <a:r>
              <a:rPr lang="el-GR" spc="-20" dirty="0">
                <a:solidFill>
                  <a:srgbClr val="1D1D1B"/>
                </a:solidFill>
                <a:latin typeface="Trebuchet MS"/>
                <a:cs typeface="Trebuchet MS"/>
              </a:rPr>
              <a:t>μπορείτε να βρείτε πολλούς πόρους </a:t>
            </a:r>
            <a:r>
              <a:rPr lang="el-GR" spc="-20" dirty="0" smtClean="0">
                <a:solidFill>
                  <a:srgbClr val="1D1D1B"/>
                </a:solidFill>
                <a:latin typeface="Trebuchet MS"/>
                <a:cs typeface="Trebuchet MS"/>
              </a:rPr>
              <a:t>δωρεάν</a:t>
            </a:r>
            <a:r>
              <a:rPr lang="el-GR" dirty="0" smtClean="0">
                <a:latin typeface="Trebuchet MS"/>
                <a:cs typeface="Trebuchet MS"/>
              </a:rPr>
              <a:t> πόρους, </a:t>
            </a:r>
            <a:r>
              <a:rPr lang="el-GR" spc="-70" dirty="0" smtClean="0">
                <a:solidFill>
                  <a:srgbClr val="1D1D1B"/>
                </a:solidFill>
                <a:latin typeface="Trebuchet MS"/>
                <a:cs typeface="Trebuchet MS"/>
              </a:rPr>
              <a:t>να αναπτύξετε </a:t>
            </a:r>
            <a:r>
              <a:rPr lang="el-GR" spc="-70" dirty="0">
                <a:solidFill>
                  <a:srgbClr val="1D1D1B"/>
                </a:solidFill>
                <a:latin typeface="Trebuchet MS"/>
                <a:cs typeface="Trebuchet MS"/>
              </a:rPr>
              <a:t>ψηφιακές μακέτες εφαρμογών, γραφικών, εικονιδίων και μελετών για το χρώμα, τη διάταξη και άλλες μεθόδους για ψηφιακό σχεδιασμό και υπηρεσίες.</a:t>
            </a:r>
            <a:endParaRPr sz="1800" dirty="0">
              <a:latin typeface="Trebuchet MS"/>
              <a:cs typeface="Trebuchet MS"/>
            </a:endParaRPr>
          </a:p>
        </p:txBody>
      </p:sp>
      <p:sp>
        <p:nvSpPr>
          <p:cNvPr id="10" name="object 10"/>
          <p:cNvSpPr txBox="1"/>
          <p:nvPr/>
        </p:nvSpPr>
        <p:spPr>
          <a:xfrm>
            <a:off x="1176995" y="5892200"/>
            <a:ext cx="2896235" cy="289823"/>
          </a:xfrm>
          <a:prstGeom prst="rect">
            <a:avLst/>
          </a:prstGeom>
        </p:spPr>
        <p:txBody>
          <a:bodyPr vert="horz" wrap="square" lIns="0" tIns="12700" rIns="0" bIns="0" rtlCol="0">
            <a:spAutoFit/>
          </a:bodyPr>
          <a:lstStyle/>
          <a:p>
            <a:pPr marL="12700" marR="5080">
              <a:lnSpc>
                <a:spcPct val="100000"/>
              </a:lnSpc>
              <a:spcBef>
                <a:spcPts val="100"/>
              </a:spcBef>
            </a:pPr>
            <a:r>
              <a:rPr lang="en-US" sz="1800" b="1" spc="45" dirty="0">
                <a:solidFill>
                  <a:srgbClr val="1D1D1B"/>
                </a:solidFill>
                <a:latin typeface="Trebuchet MS"/>
                <a:cs typeface="Trebuchet MS"/>
                <a:hlinkClick r:id="rId3"/>
              </a:rPr>
              <a:t>https://material.io/</a:t>
            </a:r>
            <a:r>
              <a:rPr lang="en-US" sz="1800" b="1" spc="45" dirty="0">
                <a:solidFill>
                  <a:srgbClr val="1D1D1B"/>
                </a:solidFill>
                <a:latin typeface="Trebuchet MS"/>
                <a:cs typeface="Trebuchet MS"/>
              </a:rPr>
              <a:t> </a:t>
            </a:r>
            <a:endParaRPr sz="1800" dirty="0">
              <a:latin typeface="Trebuchet MS"/>
              <a:cs typeface="Trebuchet MS"/>
            </a:endParaRPr>
          </a:p>
        </p:txBody>
      </p:sp>
      <p:sp>
        <p:nvSpPr>
          <p:cNvPr id="14" name="object 14"/>
          <p:cNvSpPr txBox="1"/>
          <p:nvPr/>
        </p:nvSpPr>
        <p:spPr>
          <a:xfrm>
            <a:off x="6413500" y="4806950"/>
            <a:ext cx="2854325" cy="1964640"/>
          </a:xfrm>
          <a:prstGeom prst="rect">
            <a:avLst/>
          </a:prstGeom>
        </p:spPr>
        <p:txBody>
          <a:bodyPr vert="horz" wrap="square" lIns="0" tIns="12700" rIns="0" bIns="0" rtlCol="0">
            <a:spAutoFit/>
          </a:bodyPr>
          <a:lstStyle/>
          <a:p>
            <a:pPr marL="12700" marR="5080">
              <a:lnSpc>
                <a:spcPct val="100000"/>
              </a:lnSpc>
              <a:spcBef>
                <a:spcPts val="100"/>
              </a:spcBef>
            </a:pPr>
            <a:r>
              <a:rPr lang="el-GR" spc="-70" dirty="0">
                <a:solidFill>
                  <a:srgbClr val="FFFFFF"/>
                </a:solidFill>
                <a:latin typeface="Trebuchet MS"/>
                <a:cs typeface="Trebuchet MS"/>
              </a:rPr>
              <a:t>Όλα τα περιεχόμενα από αυτόν τον </a:t>
            </a:r>
            <a:r>
              <a:rPr lang="el-GR" spc="-70" dirty="0" err="1">
                <a:solidFill>
                  <a:srgbClr val="FFFFFF"/>
                </a:solidFill>
                <a:latin typeface="Trebuchet MS"/>
                <a:cs typeface="Trebuchet MS"/>
              </a:rPr>
              <a:t>ιστότοπο</a:t>
            </a:r>
            <a:r>
              <a:rPr lang="el-GR" spc="-70" dirty="0">
                <a:solidFill>
                  <a:srgbClr val="FFFFFF"/>
                </a:solidFill>
                <a:latin typeface="Trebuchet MS"/>
                <a:cs typeface="Trebuchet MS"/>
              </a:rPr>
              <a:t> είναι δωρεάν για χρήση και όλη η τεκμηρίωση υποστήριξης που παρέχεται είναι διαθέσιμη για </a:t>
            </a:r>
            <a:r>
              <a:rPr lang="el-GR" spc="-70" dirty="0" err="1">
                <a:solidFill>
                  <a:srgbClr val="FFFFFF"/>
                </a:solidFill>
                <a:latin typeface="Trebuchet MS"/>
                <a:cs typeface="Trebuchet MS"/>
              </a:rPr>
              <a:t>λήψη.Υπάρχουν</a:t>
            </a:r>
            <a:r>
              <a:rPr lang="el-GR" spc="-70" dirty="0">
                <a:solidFill>
                  <a:srgbClr val="FFFFFF"/>
                </a:solidFill>
                <a:latin typeface="Trebuchet MS"/>
                <a:cs typeface="Trebuchet MS"/>
              </a:rPr>
              <a:t> επίσης εκπαιδευτικά βίντεο και GIF.</a:t>
            </a:r>
            <a:endParaRPr sz="1800" dirty="0">
              <a:latin typeface="Trebuchet MS"/>
              <a:cs typeface="Trebuchet MS"/>
            </a:endParaRPr>
          </a:p>
        </p:txBody>
      </p:sp>
      <p:sp>
        <p:nvSpPr>
          <p:cNvPr id="15" name="object 15"/>
          <p:cNvSpPr txBox="1"/>
          <p:nvPr/>
        </p:nvSpPr>
        <p:spPr>
          <a:xfrm>
            <a:off x="1380195" y="1144581"/>
            <a:ext cx="2391410" cy="299720"/>
          </a:xfrm>
          <a:prstGeom prst="rect">
            <a:avLst/>
          </a:prstGeom>
        </p:spPr>
        <p:txBody>
          <a:bodyPr vert="horz" wrap="square" lIns="0" tIns="12700" rIns="0" bIns="0" rtlCol="0">
            <a:spAutoFit/>
          </a:bodyPr>
          <a:lstStyle/>
          <a:p>
            <a:pPr marL="12700">
              <a:lnSpc>
                <a:spcPct val="100000"/>
              </a:lnSpc>
              <a:spcBef>
                <a:spcPts val="100"/>
              </a:spcBef>
            </a:pPr>
            <a:r>
              <a:rPr lang="el-GR" b="1" spc="40" dirty="0" smtClean="0">
                <a:solidFill>
                  <a:srgbClr val="FFFFFF"/>
                </a:solidFill>
                <a:latin typeface="Trebuchet MS"/>
                <a:cs typeface="Trebuchet MS"/>
              </a:rPr>
              <a:t>Πηγές πολυμέσων</a:t>
            </a:r>
            <a:endParaRPr sz="1800" dirty="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a:extLst>
              <a:ext uri="{28A0092B-C50C-407E-A947-70E740481C1C}">
                <a14:useLocalDpi xmlns:a14="http://schemas.microsoft.com/office/drawing/2010/main" xmlns="" val="0"/>
              </a:ext>
            </a:extLst>
          </a:blip>
          <a:srcRect/>
          <a:stretch/>
        </p:blipFill>
        <p:spPr>
          <a:xfrm>
            <a:off x="0" y="0"/>
            <a:ext cx="10167719" cy="4679033"/>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6" name="object 6"/>
          <p:cNvSpPr txBox="1"/>
          <p:nvPr/>
        </p:nvSpPr>
        <p:spPr>
          <a:xfrm>
            <a:off x="3171812" y="5600712"/>
            <a:ext cx="6322636" cy="1951816"/>
          </a:xfrm>
          <a:prstGeom prst="rect">
            <a:avLst/>
          </a:prstGeom>
        </p:spPr>
        <p:txBody>
          <a:bodyPr vert="horz" wrap="square" lIns="0" tIns="12700" rIns="0" bIns="0" rtlCol="0">
            <a:spAutoFit/>
          </a:bodyPr>
          <a:lstStyle/>
          <a:p>
            <a:pPr marL="25400" marR="5080" indent="137795" algn="r">
              <a:lnSpc>
                <a:spcPct val="100000"/>
              </a:lnSpc>
              <a:spcBef>
                <a:spcPts val="1320"/>
              </a:spcBef>
            </a:pPr>
            <a:r>
              <a:rPr lang="el-GR" spc="-70" dirty="0">
                <a:solidFill>
                  <a:srgbClr val="1D1D1B"/>
                </a:solidFill>
                <a:latin typeface="Trebuchet MS"/>
                <a:cs typeface="Trebuchet MS"/>
              </a:rPr>
              <a:t>Αυτή είναι μια πολύ πλήρης δημοσίευση σχετικά με διάφορες μεθόδους και εργαλεία σχεδιασμού υπηρεσιών, καθώς και εργαλεία μάρκετινγκ και επικοινωνίας που θα βοηθήσουν την επιχείρηση και τις ιδέες σας να αναπτυχθούν</a:t>
            </a:r>
            <a:r>
              <a:rPr lang="el-GR" spc="-70" dirty="0" smtClean="0">
                <a:solidFill>
                  <a:srgbClr val="1D1D1B"/>
                </a:solidFill>
                <a:latin typeface="Trebuchet MS"/>
                <a:cs typeface="Trebuchet MS"/>
              </a:rPr>
              <a:t>.</a:t>
            </a:r>
            <a:r>
              <a:rPr lang="el-GR" spc="-60" dirty="0">
                <a:solidFill>
                  <a:srgbClr val="1D1D1B"/>
                </a:solidFill>
                <a:latin typeface="Trebuchet MS"/>
                <a:cs typeface="Trebuchet MS"/>
              </a:rPr>
              <a:t> Υπάρχει δωρεάν περιεχόμενο στο οποίο μπορείτε να έχετε πρόσβαση, μέσω του παρακάτω συνδέσμου:</a:t>
            </a:r>
            <a:endParaRPr sz="1850" dirty="0">
              <a:latin typeface="Trebuchet MS"/>
              <a:cs typeface="Trebuchet MS"/>
            </a:endParaRPr>
          </a:p>
          <a:p>
            <a:pPr marL="119380" marR="5080" indent="-107314" algn="r">
              <a:lnSpc>
                <a:spcPct val="100000"/>
              </a:lnSpc>
            </a:pPr>
            <a:r>
              <a:rPr lang="en-US" sz="1800" b="1" spc="-20" dirty="0">
                <a:solidFill>
                  <a:srgbClr val="1D1D1B"/>
                </a:solidFill>
                <a:latin typeface="Trebuchet MS"/>
                <a:cs typeface="Trebuchet MS"/>
                <a:hlinkClick r:id="rId3"/>
              </a:rPr>
              <a:t>https://www.thisisservicedesigndoing.com/methods</a:t>
            </a:r>
            <a:r>
              <a:rPr lang="en-US" sz="1800" b="1" spc="-20" dirty="0">
                <a:solidFill>
                  <a:srgbClr val="1D1D1B"/>
                </a:solidFill>
                <a:latin typeface="Trebuchet MS"/>
                <a:cs typeface="Trebuchet MS"/>
              </a:rPr>
              <a:t> </a:t>
            </a:r>
            <a:endParaRPr sz="1800" dirty="0">
              <a:latin typeface="Trebuchet MS"/>
              <a:cs typeface="Trebuchet MS"/>
            </a:endParaRPr>
          </a:p>
        </p:txBody>
      </p:sp>
      <p:sp>
        <p:nvSpPr>
          <p:cNvPr id="7" name="object 7"/>
          <p:cNvSpPr txBox="1"/>
          <p:nvPr/>
        </p:nvSpPr>
        <p:spPr>
          <a:xfrm>
            <a:off x="527199" y="4705095"/>
            <a:ext cx="307777" cy="2356485"/>
          </a:xfrm>
          <a:prstGeom prst="rect">
            <a:avLst/>
          </a:prstGeom>
        </p:spPr>
        <p:txBody>
          <a:bodyPr vert="vert270" wrap="square" lIns="0" tIns="4445" rIns="0" bIns="0" rtlCol="0">
            <a:spAutoFit/>
          </a:bodyPr>
          <a:lstStyle/>
          <a:p>
            <a:pPr marL="12700">
              <a:lnSpc>
                <a:spcPct val="100000"/>
              </a:lnSpc>
              <a:spcBef>
                <a:spcPts val="35"/>
              </a:spcBef>
            </a:pPr>
            <a:r>
              <a:rPr lang="pt-PT" sz="1000" spc="15" dirty="0" err="1">
                <a:solidFill>
                  <a:srgbClr val="5E5D5D"/>
                </a:solidFill>
                <a:latin typeface="Trebuchet MS"/>
                <a:cs typeface="Trebuchet MS"/>
              </a:rPr>
              <a:t>Credits</a:t>
            </a:r>
            <a:r>
              <a:rPr lang="pt-PT" sz="1000" spc="15" dirty="0">
                <a:solidFill>
                  <a:srgbClr val="5E5D5D"/>
                </a:solidFill>
                <a:latin typeface="Trebuchet MS"/>
                <a:cs typeface="Trebuchet MS"/>
              </a:rPr>
              <a:t> </a:t>
            </a:r>
          </a:p>
          <a:p>
            <a:pPr marL="12700">
              <a:lnSpc>
                <a:spcPct val="100000"/>
              </a:lnSpc>
              <a:spcBef>
                <a:spcPts val="35"/>
              </a:spcBef>
            </a:pPr>
            <a:r>
              <a:rPr lang="pt-PT" sz="1000" b="1" spc="15" dirty="0">
                <a:solidFill>
                  <a:srgbClr val="5E5D5D"/>
                </a:solidFill>
                <a:latin typeface="Trebuchet MS"/>
                <a:cs typeface="Trebuchet MS"/>
              </a:rPr>
              <a:t>TISSD </a:t>
            </a:r>
            <a:r>
              <a:rPr lang="pt-PT" sz="1000" b="1" spc="15" dirty="0" err="1">
                <a:solidFill>
                  <a:srgbClr val="5E5D5D"/>
                </a:solidFill>
                <a:latin typeface="Trebuchet MS"/>
                <a:cs typeface="Trebuchet MS"/>
              </a:rPr>
              <a:t>This</a:t>
            </a:r>
            <a:r>
              <a:rPr lang="pt-PT" sz="1000" b="1" spc="15" dirty="0">
                <a:solidFill>
                  <a:srgbClr val="5E5D5D"/>
                </a:solidFill>
                <a:latin typeface="Trebuchet MS"/>
                <a:cs typeface="Trebuchet MS"/>
              </a:rPr>
              <a:t> </a:t>
            </a:r>
            <a:r>
              <a:rPr lang="pt-PT" sz="1000" b="1" spc="15" dirty="0" err="1">
                <a:solidFill>
                  <a:srgbClr val="5E5D5D"/>
                </a:solidFill>
                <a:latin typeface="Trebuchet MS"/>
                <a:cs typeface="Trebuchet MS"/>
              </a:rPr>
              <a:t>is</a:t>
            </a:r>
            <a:r>
              <a:rPr lang="pt-PT" sz="1000" b="1" spc="15" dirty="0">
                <a:solidFill>
                  <a:srgbClr val="5E5D5D"/>
                </a:solidFill>
                <a:latin typeface="Trebuchet MS"/>
                <a:cs typeface="Trebuchet MS"/>
              </a:rPr>
              <a:t> </a:t>
            </a:r>
            <a:r>
              <a:rPr lang="pt-PT" sz="1000" b="1" spc="15" dirty="0" err="1">
                <a:solidFill>
                  <a:srgbClr val="5E5D5D"/>
                </a:solidFill>
                <a:latin typeface="Trebuchet MS"/>
                <a:cs typeface="Trebuchet MS"/>
              </a:rPr>
              <a:t>Service</a:t>
            </a:r>
            <a:r>
              <a:rPr lang="pt-PT" sz="1000" b="1" spc="15" dirty="0">
                <a:solidFill>
                  <a:srgbClr val="5E5D5D"/>
                </a:solidFill>
                <a:latin typeface="Trebuchet MS"/>
                <a:cs typeface="Trebuchet MS"/>
              </a:rPr>
              <a:t> Design </a:t>
            </a:r>
            <a:r>
              <a:rPr lang="pt-PT" sz="1000" b="1" spc="15" dirty="0" err="1">
                <a:solidFill>
                  <a:srgbClr val="5E5D5D"/>
                </a:solidFill>
                <a:latin typeface="Trebuchet MS"/>
                <a:cs typeface="Trebuchet MS"/>
              </a:rPr>
              <a:t>Doing</a:t>
            </a:r>
            <a:endParaRPr sz="1000" dirty="0">
              <a:latin typeface="Trebuchet MS"/>
              <a:cs typeface="Trebuchet MS"/>
            </a:endParaRPr>
          </a:p>
        </p:txBody>
      </p:sp>
      <p:sp>
        <p:nvSpPr>
          <p:cNvPr id="9" name="CaixaDeTexto 8">
            <a:extLst>
              <a:ext uri="{FF2B5EF4-FFF2-40B4-BE49-F238E27FC236}">
                <a16:creationId xmlns="" xmlns:a16="http://schemas.microsoft.com/office/drawing/2014/main" id="{D21DE52F-98D1-47FF-80AB-4F3ECB393EB8}"/>
              </a:ext>
            </a:extLst>
          </p:cNvPr>
          <p:cNvSpPr txBox="1"/>
          <p:nvPr/>
        </p:nvSpPr>
        <p:spPr>
          <a:xfrm>
            <a:off x="6600836" y="3822918"/>
            <a:ext cx="2654882" cy="954107"/>
          </a:xfrm>
          <a:prstGeom prst="rect">
            <a:avLst/>
          </a:prstGeom>
          <a:noFill/>
        </p:spPr>
        <p:txBody>
          <a:bodyPr wrap="square">
            <a:spAutoFit/>
          </a:bodyPr>
          <a:lstStyle/>
          <a:p>
            <a:pPr algn="r"/>
            <a:r>
              <a:rPr lang="el-GR" sz="2800" b="1" cap="all" dirty="0" smtClean="0">
                <a:latin typeface="Montserrat" panose="00000500000000000000" pitchFamily="2" charset="0"/>
              </a:rPr>
              <a:t>ΣΧΕΔΙΑΣΜΟΣ ΥΠΗΡΕΣΙΑΣ</a:t>
            </a:r>
            <a:endParaRPr lang="en-US" sz="2800" dirty="0">
              <a:solidFill>
                <a:srgbClr val="FFC000"/>
              </a:solidFill>
            </a:endParaRPr>
          </a:p>
        </p:txBody>
      </p:sp>
      <p:sp>
        <p:nvSpPr>
          <p:cNvPr id="11" name="CaixaDeTexto 10">
            <a:extLst>
              <a:ext uri="{FF2B5EF4-FFF2-40B4-BE49-F238E27FC236}">
                <a16:creationId xmlns="" xmlns:a16="http://schemas.microsoft.com/office/drawing/2014/main" id="{59BCD204-81FF-48C9-A2AF-EEC86C0BCDBF}"/>
              </a:ext>
            </a:extLst>
          </p:cNvPr>
          <p:cNvSpPr txBox="1"/>
          <p:nvPr/>
        </p:nvSpPr>
        <p:spPr>
          <a:xfrm>
            <a:off x="6019800" y="3276020"/>
            <a:ext cx="5232400" cy="369332"/>
          </a:xfrm>
          <a:prstGeom prst="rect">
            <a:avLst/>
          </a:prstGeom>
          <a:noFill/>
        </p:spPr>
        <p:txBody>
          <a:bodyPr wrap="square">
            <a:spAutoFit/>
          </a:bodyPr>
          <a:lstStyle/>
          <a:p>
            <a:pPr marL="633095">
              <a:lnSpc>
                <a:spcPct val="100000"/>
              </a:lnSpc>
              <a:spcBef>
                <a:spcPts val="100"/>
              </a:spcBef>
            </a:pPr>
            <a:r>
              <a:rPr lang="el-GR" sz="1800" b="1" spc="40" dirty="0" smtClean="0">
                <a:solidFill>
                  <a:srgbClr val="FFFFFF"/>
                </a:solidFill>
                <a:latin typeface="Trebuchet MS"/>
                <a:cs typeface="Trebuchet MS"/>
              </a:rPr>
              <a:t>Πηγές Πολυμέσων</a:t>
            </a:r>
            <a:endParaRPr lang="en-US" sz="1800" dirty="0">
              <a:latin typeface="Trebuchet MS"/>
              <a:cs typeface="Trebuchet MS"/>
            </a:endParaRPr>
          </a:p>
        </p:txBody>
      </p:sp>
      <p:pic>
        <p:nvPicPr>
          <p:cNvPr id="13" name="Imagem 12" descr="Uma imagem com texto&#10;&#10;Descrição gerada automaticamente">
            <a:extLst>
              <a:ext uri="{FF2B5EF4-FFF2-40B4-BE49-F238E27FC236}">
                <a16:creationId xmlns="" xmlns:a16="http://schemas.microsoft.com/office/drawing/2014/main" id="{3F9816C6-8018-451C-8870-956E6D3ED90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15359" y="2801843"/>
            <a:ext cx="4229100" cy="3188741"/>
          </a:xfrm>
          <a:prstGeom prst="rect">
            <a:avLst/>
          </a:prstGeom>
        </p:spPr>
      </p:pic>
    </p:spTree>
    <p:extLst>
      <p:ext uri="{BB962C8B-B14F-4D97-AF65-F5344CB8AC3E}">
        <p14:creationId xmlns:p14="http://schemas.microsoft.com/office/powerpoint/2010/main" xmlns="" val="1696594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70859" y="7446"/>
            <a:ext cx="5087540" cy="6867216"/>
          </a:xfrm>
          <a:prstGeom prst="rect">
            <a:avLst/>
          </a:prstGeom>
        </p:spPr>
      </p:pic>
      <p:sp>
        <p:nvSpPr>
          <p:cNvPr id="3" name="object 3"/>
          <p:cNvSpPr txBox="1">
            <a:spLocks noGrp="1"/>
          </p:cNvSpPr>
          <p:nvPr>
            <p:ph type="title"/>
          </p:nvPr>
        </p:nvSpPr>
        <p:spPr>
          <a:xfrm>
            <a:off x="1028700" y="1612310"/>
            <a:ext cx="3399790" cy="1477840"/>
          </a:xfrm>
          <a:prstGeom prst="rect">
            <a:avLst/>
          </a:prstGeom>
        </p:spPr>
        <p:txBody>
          <a:bodyPr vert="horz" wrap="square" lIns="0" tIns="15240" rIns="0" bIns="0" rtlCol="0">
            <a:spAutoFit/>
          </a:bodyPr>
          <a:lstStyle/>
          <a:p>
            <a:pPr marL="12700" marR="5080">
              <a:lnSpc>
                <a:spcPct val="99200"/>
              </a:lnSpc>
              <a:spcBef>
                <a:spcPts val="120"/>
              </a:spcBef>
            </a:pPr>
            <a:r>
              <a:rPr lang="el-GR" sz="2400" b="0" spc="220" dirty="0" smtClean="0">
                <a:solidFill>
                  <a:srgbClr val="1D1D1B"/>
                </a:solidFill>
                <a:latin typeface="Trebuchet MS"/>
                <a:cs typeface="Trebuchet MS"/>
              </a:rPr>
              <a:t>Ένας οδηγός σχεδιασμένος ανθρωποκεντρικά</a:t>
            </a:r>
            <a:r>
              <a:rPr lang="pt-PT" sz="2400" spc="220" dirty="0">
                <a:solidFill>
                  <a:srgbClr val="1D1D1B"/>
                </a:solidFill>
                <a:latin typeface="Trebuchet MS"/>
                <a:cs typeface="Trebuchet MS"/>
              </a:rPr>
              <a:t/>
            </a:r>
            <a:br>
              <a:rPr lang="pt-PT" sz="2400" spc="220" dirty="0">
                <a:solidFill>
                  <a:srgbClr val="1D1D1B"/>
                </a:solidFill>
                <a:latin typeface="Trebuchet MS"/>
                <a:cs typeface="Trebuchet MS"/>
              </a:rPr>
            </a:br>
            <a:r>
              <a:rPr lang="el-GR" sz="2400" spc="220" dirty="0" smtClean="0">
                <a:solidFill>
                  <a:srgbClr val="1D1D1B"/>
                </a:solidFill>
                <a:latin typeface="Trebuchet MS"/>
                <a:cs typeface="Trebuchet MS"/>
              </a:rPr>
              <a:t>από την</a:t>
            </a:r>
            <a:r>
              <a:rPr lang="pt-PT" sz="2400" spc="220" dirty="0" smtClean="0">
                <a:solidFill>
                  <a:srgbClr val="1D1D1B"/>
                </a:solidFill>
                <a:latin typeface="Trebuchet MS"/>
                <a:cs typeface="Trebuchet MS"/>
              </a:rPr>
              <a:t> </a:t>
            </a:r>
            <a:r>
              <a:rPr lang="pt-PT" sz="2400" spc="220" dirty="0">
                <a:solidFill>
                  <a:srgbClr val="1D1D1B"/>
                </a:solidFill>
                <a:latin typeface="Trebuchet MS"/>
                <a:cs typeface="Trebuchet MS"/>
              </a:rPr>
              <a:t>IDEO</a:t>
            </a:r>
            <a:endParaRPr sz="2100" dirty="0">
              <a:latin typeface="Trebuchet MS"/>
              <a:cs typeface="Trebuchet MS"/>
            </a:endParaRPr>
          </a:p>
        </p:txBody>
      </p:sp>
      <p:sp>
        <p:nvSpPr>
          <p:cNvPr id="4" name="object 4"/>
          <p:cNvSpPr txBox="1"/>
          <p:nvPr/>
        </p:nvSpPr>
        <p:spPr>
          <a:xfrm>
            <a:off x="1028700" y="3105829"/>
            <a:ext cx="3681729" cy="4067780"/>
          </a:xfrm>
          <a:prstGeom prst="rect">
            <a:avLst/>
          </a:prstGeom>
        </p:spPr>
        <p:txBody>
          <a:bodyPr vert="horz" wrap="square" lIns="0" tIns="149860" rIns="0" bIns="0" rtlCol="0">
            <a:spAutoFit/>
          </a:bodyPr>
          <a:lstStyle/>
          <a:p>
            <a:pPr marL="12700">
              <a:lnSpc>
                <a:spcPct val="100000"/>
              </a:lnSpc>
              <a:spcBef>
                <a:spcPts val="1180"/>
              </a:spcBef>
            </a:pPr>
            <a:r>
              <a:rPr lang="el-GR" b="1" spc="155" dirty="0">
                <a:solidFill>
                  <a:srgbClr val="1D1D1B"/>
                </a:solidFill>
                <a:latin typeface="Trebuchet MS"/>
                <a:cs typeface="Trebuchet MS"/>
              </a:rPr>
              <a:t>Μελέτη και συλλογή για</a:t>
            </a:r>
            <a:r>
              <a:rPr lang="el-GR" b="1" spc="155" dirty="0" smtClean="0">
                <a:solidFill>
                  <a:srgbClr val="1D1D1B"/>
                </a:solidFill>
                <a:latin typeface="Trebuchet MS"/>
                <a:cs typeface="Trebuchet MS"/>
              </a:rPr>
              <a:t>...</a:t>
            </a:r>
          </a:p>
          <a:p>
            <a:pPr marL="12700">
              <a:lnSpc>
                <a:spcPct val="100000"/>
              </a:lnSpc>
              <a:spcBef>
                <a:spcPts val="1180"/>
              </a:spcBef>
            </a:pPr>
            <a:r>
              <a:rPr lang="el-GR" spc="-5" dirty="0">
                <a:solidFill>
                  <a:srgbClr val="1D1D1B"/>
                </a:solidFill>
                <a:latin typeface="Trebuchet MS"/>
                <a:cs typeface="Trebuchet MS"/>
              </a:rPr>
              <a:t>Εργαλεία και Μέθοδοι για διαδικασίες σχεδιασμού και </a:t>
            </a:r>
            <a:r>
              <a:rPr lang="el-GR" spc="-5" dirty="0" err="1" smtClean="0">
                <a:solidFill>
                  <a:srgbClr val="1D1D1B"/>
                </a:solidFill>
                <a:latin typeface="Trebuchet MS"/>
                <a:cs typeface="Trebuchet MS"/>
              </a:rPr>
              <a:t>πρωτοτυποποίησης</a:t>
            </a:r>
            <a:r>
              <a:rPr lang="el-GR" spc="-5" dirty="0" smtClean="0">
                <a:solidFill>
                  <a:srgbClr val="1D1D1B"/>
                </a:solidFill>
                <a:latin typeface="Trebuchet MS"/>
                <a:cs typeface="Trebuchet MS"/>
              </a:rPr>
              <a:t> </a:t>
            </a:r>
            <a:r>
              <a:rPr lang="el-GR" spc="-5" dirty="0">
                <a:solidFill>
                  <a:srgbClr val="1D1D1B"/>
                </a:solidFill>
                <a:latin typeface="Trebuchet MS"/>
                <a:cs typeface="Trebuchet MS"/>
              </a:rPr>
              <a:t>προϊόντων/υπηρεσιών</a:t>
            </a:r>
            <a:r>
              <a:rPr lang="el-GR" spc="-5" dirty="0" smtClean="0">
                <a:solidFill>
                  <a:srgbClr val="1D1D1B"/>
                </a:solidFill>
                <a:latin typeface="Trebuchet MS"/>
                <a:cs typeface="Trebuchet MS"/>
              </a:rPr>
              <a:t>.</a:t>
            </a:r>
          </a:p>
          <a:p>
            <a:pPr marL="12700">
              <a:lnSpc>
                <a:spcPct val="100000"/>
              </a:lnSpc>
              <a:spcBef>
                <a:spcPts val="1180"/>
              </a:spcBef>
            </a:pPr>
            <a:r>
              <a:rPr lang="el-GR" spc="-70" dirty="0" err="1">
                <a:solidFill>
                  <a:srgbClr val="1D1D1B"/>
                </a:solidFill>
                <a:latin typeface="Trebuchet MS"/>
                <a:cs typeface="Trebuchet MS"/>
              </a:rPr>
              <a:t>Διαδραστικές</a:t>
            </a:r>
            <a:r>
              <a:rPr lang="el-GR" spc="-70" dirty="0">
                <a:solidFill>
                  <a:srgbClr val="1D1D1B"/>
                </a:solidFill>
                <a:latin typeface="Trebuchet MS"/>
                <a:cs typeface="Trebuchet MS"/>
              </a:rPr>
              <a:t> και </a:t>
            </a:r>
            <a:r>
              <a:rPr lang="el-GR" spc="-70" dirty="0" smtClean="0">
                <a:solidFill>
                  <a:srgbClr val="1D1D1B"/>
                </a:solidFill>
                <a:latin typeface="Trebuchet MS"/>
                <a:cs typeface="Trebuchet MS"/>
              </a:rPr>
              <a:t>ομαδικές </a:t>
            </a:r>
            <a:r>
              <a:rPr lang="el-GR" spc="-70" dirty="0">
                <a:solidFill>
                  <a:srgbClr val="1D1D1B"/>
                </a:solidFill>
                <a:latin typeface="Trebuchet MS"/>
                <a:cs typeface="Trebuchet MS"/>
              </a:rPr>
              <a:t>δραστηριότητες που μπορείτε να χρησιμοποιήσετε ενεργά, στο πεδίο και στο γραφείο.</a:t>
            </a:r>
            <a:endParaRPr sz="1850" dirty="0">
              <a:latin typeface="Trebuchet MS"/>
              <a:cs typeface="Trebuchet MS"/>
            </a:endParaRPr>
          </a:p>
          <a:p>
            <a:pPr marL="12700" marR="218440">
              <a:lnSpc>
                <a:spcPct val="100000"/>
              </a:lnSpc>
            </a:pPr>
            <a:r>
              <a:rPr lang="en-US" sz="1800" b="1" spc="-5" dirty="0">
                <a:solidFill>
                  <a:srgbClr val="1D1D1B"/>
                </a:solidFill>
                <a:latin typeface="Trebuchet MS"/>
                <a:cs typeface="Trebuchet MS"/>
                <a:hlinkClick r:id="rId3"/>
              </a:rPr>
              <a:t>https://www.designkit.org/resources/1?utm_medium=ApproachPage&amp;utm_source=www.ideo.org&amp;utm_campaign=FGButton</a:t>
            </a:r>
            <a:r>
              <a:rPr lang="en-US" sz="1800" b="1" spc="-5" dirty="0">
                <a:solidFill>
                  <a:srgbClr val="1D1D1B"/>
                </a:solidFill>
                <a:latin typeface="Trebuchet MS"/>
                <a:cs typeface="Trebuchet MS"/>
              </a:rPr>
              <a:t> </a:t>
            </a:r>
            <a:endParaRPr sz="1800" dirty="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lang="el-GR" b="1" spc="40" dirty="0" smtClean="0">
                <a:solidFill>
                  <a:srgbClr val="FFFFFF"/>
                </a:solidFill>
                <a:latin typeface="Trebuchet MS"/>
                <a:cs typeface="Trebuchet MS"/>
              </a:rPr>
              <a:t>Πηγές πολυμέσων</a:t>
            </a:r>
            <a:endParaRPr sz="1800" dirty="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5" dirty="0">
                <a:solidFill>
                  <a:srgbClr val="FFFFFF"/>
                </a:solidFill>
                <a:latin typeface="Trebuchet MS"/>
                <a:cs typeface="Trebuchet MS"/>
              </a:rPr>
              <a:t> </a:t>
            </a:r>
            <a:r>
              <a:rPr sz="1000" b="1" spc="20" dirty="0">
                <a:solidFill>
                  <a:srgbClr val="FFFFFF"/>
                </a:solidFill>
                <a:latin typeface="Trebuchet MS"/>
                <a:cs typeface="Trebuchet MS"/>
              </a:rPr>
              <a:t>Quaid</a:t>
            </a:r>
            <a:r>
              <a:rPr sz="1000" b="1" spc="-25" dirty="0">
                <a:solidFill>
                  <a:srgbClr val="FFFFFF"/>
                </a:solidFill>
                <a:latin typeface="Trebuchet MS"/>
                <a:cs typeface="Trebuchet MS"/>
              </a:rPr>
              <a:t> </a:t>
            </a:r>
            <a:r>
              <a:rPr sz="1000" b="1" spc="20" dirty="0">
                <a:solidFill>
                  <a:srgbClr val="FFFFFF"/>
                </a:solidFill>
                <a:latin typeface="Trebuchet MS"/>
                <a:cs typeface="Trebuchet MS"/>
              </a:rPr>
              <a:t>Lagan</a:t>
            </a:r>
            <a:r>
              <a:rPr sz="1000" b="1" spc="-25"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pic>
        <p:nvPicPr>
          <p:cNvPr id="13" name="Imagem 12">
            <a:extLst>
              <a:ext uri="{FF2B5EF4-FFF2-40B4-BE49-F238E27FC236}">
                <a16:creationId xmlns="" xmlns:a16="http://schemas.microsoft.com/office/drawing/2014/main" id="{D62B55FA-4FB0-4F51-BF38-27A959408C11}"/>
              </a:ext>
            </a:extLst>
          </p:cNvPr>
          <p:cNvPicPr>
            <a:picLocks noChangeAspect="1"/>
          </p:cNvPicPr>
          <p:nvPr/>
        </p:nvPicPr>
        <p:blipFill>
          <a:blip r:embed="rId4">
            <a:extLst>
              <a:ext uri="{28A0092B-C50C-407E-A947-70E740481C1C}">
                <a14:useLocalDpi xmlns:a14="http://schemas.microsoft.com/office/drawing/2010/main" xmlns="" val="0"/>
              </a:ext>
            </a:extLst>
          </a:blip>
          <a:srcRect l="8876" r="34490" b="859"/>
          <a:stretch>
            <a:fillRect/>
          </a:stretch>
        </p:blipFill>
        <p:spPr>
          <a:xfrm>
            <a:off x="4876802" y="0"/>
            <a:ext cx="7293293" cy="6874662"/>
          </a:xfrm>
          <a:custGeom>
            <a:avLst/>
            <a:gdLst>
              <a:gd name="connsiteX0" fmla="*/ 2358724 w 7293293"/>
              <a:gd name="connsiteY0" fmla="*/ 0 h 6874662"/>
              <a:gd name="connsiteX1" fmla="*/ 4934568 w 7293293"/>
              <a:gd name="connsiteY1" fmla="*/ 0 h 6874662"/>
              <a:gd name="connsiteX2" fmla="*/ 5066086 w 7293293"/>
              <a:gd name="connsiteY2" fmla="*/ 50505 h 6874662"/>
              <a:gd name="connsiteX3" fmla="*/ 7293293 w 7293293"/>
              <a:gd name="connsiteY3" fmla="*/ 3323031 h 6874662"/>
              <a:gd name="connsiteX4" fmla="*/ 3646646 w 7293293"/>
              <a:gd name="connsiteY4" fmla="*/ 6874662 h 6874662"/>
              <a:gd name="connsiteX5" fmla="*/ 0 w 7293293"/>
              <a:gd name="connsiteY5" fmla="*/ 3323031 h 6874662"/>
              <a:gd name="connsiteX6" fmla="*/ 2227207 w 7293293"/>
              <a:gd name="connsiteY6" fmla="*/ 50505 h 687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93293" h="6874662">
                <a:moveTo>
                  <a:pt x="2358724" y="0"/>
                </a:moveTo>
                <a:lnTo>
                  <a:pt x="4934568" y="0"/>
                </a:lnTo>
                <a:lnTo>
                  <a:pt x="5066086" y="50505"/>
                </a:lnTo>
                <a:cubicBezTo>
                  <a:pt x="6374922" y="589672"/>
                  <a:pt x="7293293" y="1851897"/>
                  <a:pt x="7293293" y="3323031"/>
                </a:cubicBezTo>
                <a:cubicBezTo>
                  <a:pt x="7293293" y="5284543"/>
                  <a:pt x="5660634" y="6874662"/>
                  <a:pt x="3646646" y="6874662"/>
                </a:cubicBezTo>
                <a:cubicBezTo>
                  <a:pt x="1632658" y="6874662"/>
                  <a:pt x="0" y="5284543"/>
                  <a:pt x="0" y="3323031"/>
                </a:cubicBezTo>
                <a:cubicBezTo>
                  <a:pt x="0" y="1851897"/>
                  <a:pt x="918370" y="589672"/>
                  <a:pt x="2227207" y="50505"/>
                </a:cubicBezTo>
                <a:close/>
              </a:path>
            </a:pathLst>
          </a:custGeom>
        </p:spPr>
      </p:pic>
      <p:pic>
        <p:nvPicPr>
          <p:cNvPr id="15" name="Imagem 14">
            <a:extLst>
              <a:ext uri="{FF2B5EF4-FFF2-40B4-BE49-F238E27FC236}">
                <a16:creationId xmlns="" xmlns:a16="http://schemas.microsoft.com/office/drawing/2014/main" id="{965DFA1E-7D18-4EF0-A986-95B1A2ACB0D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953000" y="4541196"/>
            <a:ext cx="4573507" cy="284210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5684"/>
            <a:ext cx="3456304" cy="2044149"/>
          </a:xfrm>
          <a:prstGeom prst="rect">
            <a:avLst/>
          </a:prstGeom>
        </p:spPr>
        <p:txBody>
          <a:bodyPr vert="horz" wrap="square" lIns="0" tIns="195580" rIns="0" bIns="0" rtlCol="0">
            <a:spAutoFit/>
          </a:bodyPr>
          <a:lstStyle/>
          <a:p>
            <a:pPr marL="12700" marR="5080">
              <a:lnSpc>
                <a:spcPts val="7200"/>
              </a:lnSpc>
              <a:spcBef>
                <a:spcPts val="1540"/>
              </a:spcBef>
            </a:pPr>
            <a:r>
              <a:rPr lang="el-GR" sz="3500" b="0" spc="455" dirty="0" smtClean="0">
                <a:solidFill>
                  <a:srgbClr val="1D1D1B"/>
                </a:solidFill>
                <a:latin typeface="Trebuchet MS"/>
                <a:cs typeface="Trebuchet MS"/>
              </a:rPr>
              <a:t>Μελέτες  περίπτωσης </a:t>
            </a:r>
            <a:endParaRPr sz="3500" dirty="0">
              <a:latin typeface="Trebuchet MS"/>
              <a:cs typeface="Trebuchet MS"/>
            </a:endParaRPr>
          </a:p>
        </p:txBody>
      </p:sp>
      <p:grpSp>
        <p:nvGrpSpPr>
          <p:cNvPr id="6" name="object 6"/>
          <p:cNvGrpSpPr/>
          <p:nvPr/>
        </p:nvGrpSpPr>
        <p:grpSpPr>
          <a:xfrm>
            <a:off x="267058"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9859" y="3087129"/>
            <a:ext cx="4098925" cy="1367041"/>
          </a:xfrm>
          <a:prstGeom prst="rect">
            <a:avLst/>
          </a:prstGeom>
        </p:spPr>
        <p:txBody>
          <a:bodyPr vert="horz" wrap="square" lIns="0" tIns="12700" rIns="0" bIns="0" rtlCol="0">
            <a:spAutoFit/>
          </a:bodyPr>
          <a:lstStyle/>
          <a:p>
            <a:pPr marL="160655">
              <a:lnSpc>
                <a:spcPct val="100000"/>
              </a:lnSpc>
              <a:spcBef>
                <a:spcPts val="100"/>
              </a:spcBef>
            </a:pPr>
            <a:r>
              <a:rPr lang="el-GR" b="1" spc="15" dirty="0" smtClean="0">
                <a:solidFill>
                  <a:srgbClr val="EEEDF3"/>
                </a:solidFill>
                <a:latin typeface="Trebuchet MS"/>
                <a:cs typeface="Trebuchet MS"/>
              </a:rPr>
              <a:t>Εισαγωγή για την Ενότητα 3</a:t>
            </a:r>
            <a:endParaRPr dirty="0">
              <a:latin typeface="Trebuchet MS"/>
              <a:cs typeface="Trebuchet MS"/>
            </a:endParaRPr>
          </a:p>
          <a:p>
            <a:pPr marL="12700" marR="5080">
              <a:lnSpc>
                <a:spcPts val="2100"/>
              </a:lnSpc>
              <a:spcBef>
                <a:spcPts val="2100"/>
              </a:spcBef>
            </a:pPr>
            <a:r>
              <a:rPr lang="el-GR" sz="2100" b="1" i="1" spc="10" dirty="0">
                <a:solidFill>
                  <a:srgbClr val="1D1D1B"/>
                </a:solidFill>
                <a:latin typeface="Trebuchet MS"/>
                <a:cs typeface="Trebuchet MS"/>
              </a:rPr>
              <a:t>Πώς να ξεκινήσετε μια επιχείρηση κουλτούρας δρόμου από ένα </a:t>
            </a:r>
            <a:r>
              <a:rPr lang="el-GR" sz="2100" b="1" i="1" spc="10" dirty="0" err="1">
                <a:solidFill>
                  <a:srgbClr val="1D1D1B"/>
                </a:solidFill>
                <a:latin typeface="Trebuchet MS"/>
                <a:cs typeface="Trebuchet MS"/>
              </a:rPr>
              <a:t>smartphone</a:t>
            </a:r>
            <a:r>
              <a:rPr lang="el-GR" sz="2100" b="1" i="1" spc="10" dirty="0">
                <a:solidFill>
                  <a:srgbClr val="1D1D1B"/>
                </a:solidFill>
                <a:latin typeface="Trebuchet MS"/>
                <a:cs typeface="Trebuchet MS"/>
              </a:rPr>
              <a:t>;</a:t>
            </a:r>
            <a:endParaRPr lang="en-US" sz="21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Imagem 10" descr="Uma imagem com texto, portátil, pessoa, interior&#10;&#10;Descrição gerada automaticamente">
            <a:extLst>
              <a:ext uri="{FF2B5EF4-FFF2-40B4-BE49-F238E27FC236}">
                <a16:creationId xmlns="" xmlns:a16="http://schemas.microsoft.com/office/drawing/2014/main" id="{B2AA06ED-5154-41A8-91E6-64E8B33290B2}"/>
              </a:ext>
            </a:extLst>
          </p:cNvPr>
          <p:cNvPicPr>
            <a:picLocks noChangeAspect="1"/>
          </p:cNvPicPr>
          <p:nvPr/>
        </p:nvPicPr>
        <p:blipFill>
          <a:blip r:embed="rId2" cstate="print">
            <a:alphaModFix amt="60000"/>
            <a:extLst>
              <a:ext uri="{28A0092B-C50C-407E-A947-70E740481C1C}">
                <a14:useLocalDpi xmlns:a14="http://schemas.microsoft.com/office/drawing/2010/main" xmlns="" val="0"/>
              </a:ext>
            </a:extLst>
          </a:blip>
          <a:stretch>
            <a:fillRect/>
          </a:stretch>
        </p:blipFill>
        <p:spPr>
          <a:xfrm>
            <a:off x="5433261" y="0"/>
            <a:ext cx="5181600" cy="7772400"/>
          </a:xfrm>
          <a:prstGeom prst="rect">
            <a:avLst/>
          </a:prstGeom>
        </p:spPr>
      </p:pic>
      <p:sp>
        <p:nvSpPr>
          <p:cNvPr id="3" name="object 3"/>
          <p:cNvSpPr txBox="1"/>
          <p:nvPr/>
        </p:nvSpPr>
        <p:spPr>
          <a:xfrm>
            <a:off x="685800" y="2356294"/>
            <a:ext cx="4456213" cy="3059812"/>
          </a:xfrm>
          <a:prstGeom prst="rect">
            <a:avLst/>
          </a:prstGeom>
        </p:spPr>
        <p:txBody>
          <a:bodyPr vert="horz" wrap="square" lIns="0" tIns="12700" rIns="0" bIns="0" rtlCol="0">
            <a:spAutoFit/>
          </a:bodyPr>
          <a:lstStyle/>
          <a:p>
            <a:pPr marL="12700" marR="62865">
              <a:lnSpc>
                <a:spcPct val="100000"/>
              </a:lnSpc>
              <a:spcBef>
                <a:spcPts val="100"/>
              </a:spcBef>
            </a:pPr>
            <a:r>
              <a:rPr lang="el-GR" spc="-25" dirty="0">
                <a:solidFill>
                  <a:srgbClr val="1D1D1B"/>
                </a:solidFill>
                <a:latin typeface="Trebuchet MS"/>
                <a:cs typeface="Trebuchet MS"/>
              </a:rPr>
              <a:t>Η έναρξη μιας επιχείρησης στον τομέα της κουλτούρας του δρόμου μπορεί να είναι δύσκολη, ειδικά αν δεν έχετε πρόσβαση σε ορισμένα εργαλεία και μεθόδους για να προωθήσετε τις ιδέες σας. Ευτυχώς, υπάρχει ένας μεγάλος αριθμός εργαλείων και μεθόδων που μπορείτε να εφαρμόσετε, ακόμη και με τους πιο σπάνιους πόρους, για να σας βοηθήσουν να ενισχύσετε την ιδέα σας και να κλιμακώσετε την εργασία σας.</a:t>
            </a:r>
            <a:endParaRPr sz="1850" dirty="0">
              <a:latin typeface="Trebuchet MS"/>
              <a:cs typeface="Trebuchet MS"/>
            </a:endParaRPr>
          </a:p>
        </p:txBody>
      </p:sp>
      <p:sp>
        <p:nvSpPr>
          <p:cNvPr id="4" name="object 4"/>
          <p:cNvSpPr txBox="1">
            <a:spLocks noGrp="1"/>
          </p:cNvSpPr>
          <p:nvPr>
            <p:ph type="title"/>
          </p:nvPr>
        </p:nvSpPr>
        <p:spPr>
          <a:xfrm>
            <a:off x="1028701" y="1346200"/>
            <a:ext cx="4762500" cy="874598"/>
          </a:xfrm>
          <a:prstGeom prst="rect">
            <a:avLst/>
          </a:prstGeom>
        </p:spPr>
        <p:txBody>
          <a:bodyPr vert="horz" wrap="square" lIns="0" tIns="12700" rIns="0" bIns="0" rtlCol="0">
            <a:spAutoFit/>
          </a:bodyPr>
          <a:lstStyle/>
          <a:p>
            <a:pPr marL="12700">
              <a:lnSpc>
                <a:spcPct val="100000"/>
              </a:lnSpc>
              <a:spcBef>
                <a:spcPts val="100"/>
              </a:spcBef>
            </a:pPr>
            <a:r>
              <a:rPr lang="el-GR" sz="2800" spc="-5" dirty="0" smtClean="0">
                <a:solidFill>
                  <a:srgbClr val="1D1D1B"/>
                </a:solidFill>
                <a:latin typeface="Trebuchet MS"/>
                <a:cs typeface="Trebuchet MS"/>
              </a:rPr>
              <a:t>Επιχείρηση Κουλτούρας δρόμου από</a:t>
            </a:r>
            <a:r>
              <a:rPr lang="pt-PT" sz="2800" b="0" spc="-95" dirty="0" smtClean="0">
                <a:solidFill>
                  <a:srgbClr val="1D1D1B"/>
                </a:solidFill>
                <a:latin typeface="Trebuchet MS"/>
                <a:cs typeface="Trebuchet MS"/>
              </a:rPr>
              <a:t> </a:t>
            </a:r>
            <a:r>
              <a:rPr lang="pt-PT" sz="2800" spc="5" dirty="0">
                <a:solidFill>
                  <a:srgbClr val="1D1D1B"/>
                </a:solidFill>
                <a:latin typeface="Trebuchet MS"/>
                <a:cs typeface="Trebuchet MS"/>
              </a:rPr>
              <a:t>Smartphone</a:t>
            </a:r>
            <a:endParaRPr sz="2800" dirty="0">
              <a:latin typeface="Trebuchet MS"/>
              <a:cs typeface="Trebuchet MS"/>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lang="el-GR" sz="1800" b="1" spc="20" dirty="0" smtClean="0">
                <a:solidFill>
                  <a:srgbClr val="FFFFFF"/>
                </a:solidFill>
                <a:latin typeface="Trebuchet MS"/>
                <a:cs typeface="Trebuchet MS"/>
              </a:rPr>
              <a:t>Ορισμός</a:t>
            </a:r>
            <a:endParaRPr sz="1800" dirty="0">
              <a:latin typeface="Trebuchet MS"/>
              <a:cs typeface="Trebuchet MS"/>
            </a:endParaRPr>
          </a:p>
        </p:txBody>
      </p:sp>
      <p:sp>
        <p:nvSpPr>
          <p:cNvPr id="7" name="object 7"/>
          <p:cNvSpPr/>
          <p:nvPr/>
        </p:nvSpPr>
        <p:spPr>
          <a:xfrm>
            <a:off x="1981200" y="5290772"/>
            <a:ext cx="4610100" cy="1828800"/>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8" name="object 8"/>
          <p:cNvSpPr txBox="1"/>
          <p:nvPr/>
        </p:nvSpPr>
        <p:spPr>
          <a:xfrm>
            <a:off x="2256366" y="5503451"/>
            <a:ext cx="4012565" cy="1490152"/>
          </a:xfrm>
          <a:prstGeom prst="rect">
            <a:avLst/>
          </a:prstGeom>
        </p:spPr>
        <p:txBody>
          <a:bodyPr vert="horz" wrap="square" lIns="0" tIns="12700" rIns="0" bIns="0" rtlCol="0">
            <a:spAutoFit/>
          </a:bodyPr>
          <a:lstStyle/>
          <a:p>
            <a:pPr marL="12700" marR="5080">
              <a:lnSpc>
                <a:spcPct val="100000"/>
              </a:lnSpc>
              <a:spcBef>
                <a:spcPts val="100"/>
              </a:spcBef>
            </a:pPr>
            <a:r>
              <a:rPr lang="el-GR" sz="1600" b="1" spc="-5" dirty="0">
                <a:solidFill>
                  <a:srgbClr val="FFFFFF"/>
                </a:solidFill>
                <a:latin typeface="Trebuchet MS"/>
                <a:cs typeface="Trebuchet MS"/>
              </a:rPr>
              <a:t>Μερικά από τα εργαλεία που συγκεντρώνονται σε αυτήν την παρουσίαση προέρχονται από πεδία εξειδίκευσης όπως Σχεδιασμός Υπηρεσιών, Γραφιστική, Σχεδίαση Προϊόντων, UX/UI και άλλα.</a:t>
            </a:r>
            <a:endParaRPr lang="en-US" sz="1600" b="1" spc="-5" dirty="0">
              <a:solidFill>
                <a:srgbClr val="FFFFFF"/>
              </a:solidFill>
              <a:latin typeface="Trebuchet MS"/>
              <a:cs typeface="Trebuchet MS"/>
            </a:endParaRPr>
          </a:p>
        </p:txBody>
      </p:sp>
      <p:sp>
        <p:nvSpPr>
          <p:cNvPr id="9" name="object 9"/>
          <p:cNvSpPr txBox="1"/>
          <p:nvPr/>
        </p:nvSpPr>
        <p:spPr>
          <a:xfrm>
            <a:off x="9534007" y="662674"/>
            <a:ext cx="153888" cy="2103755"/>
          </a:xfrm>
          <a:prstGeom prst="rect">
            <a:avLst/>
          </a:prstGeom>
        </p:spPr>
        <p:txBody>
          <a:bodyPr vert="vert270" wrap="square" lIns="0" tIns="1270" rIns="0" bIns="0" rtlCol="0">
            <a:spAutoFit/>
          </a:bodyPr>
          <a:lstStyle/>
          <a:p>
            <a:pPr marL="12700">
              <a:lnSpc>
                <a:spcPct val="100000"/>
              </a:lnSpc>
              <a:spcBef>
                <a:spcPts val="10"/>
              </a:spcBef>
            </a:pPr>
            <a:r>
              <a:rPr lang="it-IT" sz="1000" dirty="0">
                <a:solidFill>
                  <a:srgbClr val="1A1A1A"/>
                </a:solidFill>
                <a:latin typeface="-apple-system"/>
              </a:rPr>
              <a:t>Photo Credits by</a:t>
            </a:r>
            <a:r>
              <a:rPr lang="it-IT" sz="1000" b="0" i="0" dirty="0">
                <a:solidFill>
                  <a:srgbClr val="1A1A1A"/>
                </a:solidFill>
                <a:effectLst/>
                <a:latin typeface="-apple-system"/>
              </a:rPr>
              <a:t> </a:t>
            </a:r>
            <a:r>
              <a:rPr lang="it-IT" sz="1000" b="1" i="0" u="none" strike="noStrike" dirty="0">
                <a:solidFill>
                  <a:srgbClr val="1A1A1A"/>
                </a:solidFill>
                <a:effectLst/>
                <a:latin typeface="-apple-system"/>
                <a:hlinkClick r:id="rId3"/>
              </a:rPr>
              <a:t>Oleg Magni</a:t>
            </a:r>
            <a:r>
              <a:rPr lang="it-IT" sz="1000" b="0" i="0" dirty="0">
                <a:solidFill>
                  <a:srgbClr val="1A1A1A"/>
                </a:solidFill>
                <a:effectLst/>
                <a:latin typeface="-apple-system"/>
              </a:rPr>
              <a:t> at </a:t>
            </a:r>
            <a:r>
              <a:rPr lang="it-IT" sz="1000" b="1" i="0" u="none" strike="noStrike" dirty="0">
                <a:solidFill>
                  <a:srgbClr val="1A1A1A"/>
                </a:solidFill>
                <a:effectLst/>
                <a:latin typeface="-apple-system"/>
                <a:hlinkClick r:id="rId4"/>
              </a:rPr>
              <a:t>Pexels</a:t>
            </a:r>
            <a:endParaRPr lang="it-IT" sz="1000" dirty="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m 9" descr="Uma imagem com céu, exterior&#10;&#10;Descrição gerada automaticamente">
            <a:extLst>
              <a:ext uri="{FF2B5EF4-FFF2-40B4-BE49-F238E27FC236}">
                <a16:creationId xmlns="" xmlns:a16="http://schemas.microsoft.com/office/drawing/2014/main" id="{ABAF5665-80B6-49C2-A8C2-020205582D63}"/>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7164" r="9473"/>
          <a:stretch/>
        </p:blipFill>
        <p:spPr>
          <a:xfrm>
            <a:off x="0" y="0"/>
            <a:ext cx="10058400" cy="7772400"/>
          </a:xfrm>
          <a:prstGeom prst="rect">
            <a:avLst/>
          </a:prstGeom>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sp>
        <p:nvSpPr>
          <p:cNvPr id="5" name="object 5"/>
          <p:cNvSpPr txBox="1">
            <a:spLocks noGrp="1"/>
          </p:cNvSpPr>
          <p:nvPr>
            <p:ph type="title"/>
          </p:nvPr>
        </p:nvSpPr>
        <p:spPr>
          <a:xfrm>
            <a:off x="5842000" y="1416050"/>
            <a:ext cx="3014345" cy="391160"/>
          </a:xfrm>
          <a:prstGeom prst="rect">
            <a:avLst/>
          </a:prstGeom>
        </p:spPr>
        <p:txBody>
          <a:bodyPr vert="horz" wrap="square" lIns="0" tIns="12700" rIns="0" bIns="0" rtlCol="0">
            <a:spAutoFit/>
          </a:bodyPr>
          <a:lstStyle/>
          <a:p>
            <a:pPr marL="12700">
              <a:lnSpc>
                <a:spcPct val="100000"/>
              </a:lnSpc>
              <a:spcBef>
                <a:spcPts val="100"/>
              </a:spcBef>
            </a:pPr>
            <a:r>
              <a:rPr lang="pt-PT" sz="2400" b="0" spc="150" dirty="0">
                <a:solidFill>
                  <a:srgbClr val="1D1D1B"/>
                </a:solidFill>
                <a:latin typeface="Trebuchet MS"/>
                <a:cs typeface="Trebuchet MS"/>
              </a:rPr>
              <a:t>MR.DHEO, PORTO</a:t>
            </a:r>
            <a:endParaRPr sz="2400" dirty="0">
              <a:latin typeface="Trebuchet MS"/>
              <a:cs typeface="Trebuchet MS"/>
            </a:endParaRPr>
          </a:p>
        </p:txBody>
      </p:sp>
      <p:sp>
        <p:nvSpPr>
          <p:cNvPr id="6" name="object 6"/>
          <p:cNvSpPr txBox="1"/>
          <p:nvPr/>
        </p:nvSpPr>
        <p:spPr>
          <a:xfrm>
            <a:off x="5842000" y="1979928"/>
            <a:ext cx="3237230" cy="5160387"/>
          </a:xfrm>
          <a:prstGeom prst="rect">
            <a:avLst/>
          </a:prstGeom>
        </p:spPr>
        <p:txBody>
          <a:bodyPr vert="horz" wrap="square" lIns="0" tIns="12700" rIns="0" bIns="0" rtlCol="0">
            <a:spAutoFit/>
          </a:bodyPr>
          <a:lstStyle/>
          <a:p>
            <a:pPr marL="12700" marR="5080" indent="215900" algn="r">
              <a:lnSpc>
                <a:spcPct val="100000"/>
              </a:lnSpc>
              <a:spcBef>
                <a:spcPts val="100"/>
              </a:spcBef>
            </a:pPr>
            <a:r>
              <a:rPr lang="el-GR" sz="1500" spc="135" dirty="0">
                <a:solidFill>
                  <a:srgbClr val="020304"/>
                </a:solidFill>
                <a:latin typeface="Trebuchet MS"/>
                <a:cs typeface="Trebuchet MS"/>
              </a:rPr>
              <a:t>Γεννημένος στο Πόρτο, ο κύριος </a:t>
            </a:r>
            <a:r>
              <a:rPr lang="el-GR" sz="1500" spc="135" dirty="0" err="1">
                <a:solidFill>
                  <a:srgbClr val="020304"/>
                </a:solidFill>
                <a:latin typeface="Trebuchet MS"/>
                <a:cs typeface="Trebuchet MS"/>
              </a:rPr>
              <a:t>Dheo</a:t>
            </a:r>
            <a:r>
              <a:rPr lang="el-GR" sz="1500" spc="135" dirty="0">
                <a:solidFill>
                  <a:srgbClr val="020304"/>
                </a:solidFill>
                <a:latin typeface="Trebuchet MS"/>
                <a:cs typeface="Trebuchet MS"/>
              </a:rPr>
              <a:t> είναι καλλιτέχνης του δρόμου </a:t>
            </a:r>
            <a:r>
              <a:rPr lang="el-GR" sz="1500" spc="135" dirty="0" smtClean="0">
                <a:solidFill>
                  <a:srgbClr val="020304"/>
                </a:solidFill>
                <a:latin typeface="Trebuchet MS"/>
                <a:cs typeface="Trebuchet MS"/>
              </a:rPr>
              <a:t>σε </a:t>
            </a:r>
            <a:r>
              <a:rPr lang="el-GR" sz="1500" spc="135" dirty="0">
                <a:solidFill>
                  <a:srgbClr val="020304"/>
                </a:solidFill>
                <a:latin typeface="Trebuchet MS"/>
                <a:cs typeface="Trebuchet MS"/>
              </a:rPr>
              <a:t>γκράφιτι και τοιχογραφίες</a:t>
            </a:r>
            <a:r>
              <a:rPr lang="el-GR" sz="1500" spc="135" dirty="0" smtClean="0">
                <a:solidFill>
                  <a:srgbClr val="020304"/>
                </a:solidFill>
                <a:latin typeface="Trebuchet MS"/>
                <a:cs typeface="Trebuchet MS"/>
              </a:rPr>
              <a:t>. Ξεκινώντας </a:t>
            </a:r>
            <a:r>
              <a:rPr lang="el-GR" sz="1500" spc="135" dirty="0">
                <a:solidFill>
                  <a:srgbClr val="020304"/>
                </a:solidFill>
                <a:latin typeface="Trebuchet MS"/>
                <a:cs typeface="Trebuchet MS"/>
              </a:rPr>
              <a:t>από νεαρή ηλικία με βασικά σχέδια και έλξη στην τέχνη και τη ζωγραφική γενικότερα, δεν ακολούθησε ποτέ την «τυπική και αναμενόμενη» πορεία στο σχολείο και στη διαμόρφωση του υπόβαθρου. Ως αυτοδίδακτος, εξελίχθηκε μόνος του και σήμερα –μετά από δύο δεκαετίες συνεχούς δουλειάς– ο </a:t>
            </a:r>
            <a:r>
              <a:rPr lang="el-GR" sz="1500" spc="135" dirty="0" err="1">
                <a:solidFill>
                  <a:srgbClr val="020304"/>
                </a:solidFill>
                <a:latin typeface="Trebuchet MS"/>
                <a:cs typeface="Trebuchet MS"/>
              </a:rPr>
              <a:t>Mr.Dheo</a:t>
            </a:r>
            <a:r>
              <a:rPr lang="el-GR" sz="1500" spc="135" dirty="0">
                <a:solidFill>
                  <a:srgbClr val="020304"/>
                </a:solidFill>
                <a:latin typeface="Trebuchet MS"/>
                <a:cs typeface="Trebuchet MS"/>
              </a:rPr>
              <a:t> έκανε ήδη παρεμβάσεις σε πάνω από πενήντα πόλεις σε όλο τον κόσμο. Συνεργάζεται με γνωστά διεθνή </a:t>
            </a:r>
            <a:r>
              <a:rPr lang="el-GR" sz="1500" spc="135" dirty="0" err="1">
                <a:solidFill>
                  <a:srgbClr val="020304"/>
                </a:solidFill>
                <a:latin typeface="Trebuchet MS"/>
                <a:cs typeface="Trebuchet MS"/>
              </a:rPr>
              <a:t>brands</a:t>
            </a:r>
            <a:r>
              <a:rPr lang="el-GR" sz="1500" spc="135" dirty="0">
                <a:solidFill>
                  <a:srgbClr val="020304"/>
                </a:solidFill>
                <a:latin typeface="Trebuchet MS"/>
                <a:cs typeface="Trebuchet MS"/>
              </a:rPr>
              <a:t> και εταιρείες</a:t>
            </a:r>
            <a:r>
              <a:rPr lang="en-US" sz="1800" spc="-70" dirty="0" smtClean="0">
                <a:solidFill>
                  <a:srgbClr val="020304"/>
                </a:solidFill>
                <a:latin typeface="Trebuchet MS"/>
                <a:cs typeface="Trebuchet MS"/>
              </a:rPr>
              <a:t>.</a:t>
            </a:r>
            <a:endParaRPr lang="en-US" sz="1800" dirty="0">
              <a:latin typeface="Trebuchet MS"/>
              <a:cs typeface="Trebuchet MS"/>
            </a:endParaRPr>
          </a:p>
          <a:p>
            <a:pPr>
              <a:lnSpc>
                <a:spcPct val="100000"/>
              </a:lnSpc>
              <a:spcBef>
                <a:spcPts val="45"/>
              </a:spcBef>
            </a:pPr>
            <a:endParaRPr lang="en-US" sz="1750" dirty="0">
              <a:latin typeface="Trebuchet MS"/>
              <a:cs typeface="Trebuchet MS"/>
            </a:endParaRPr>
          </a:p>
          <a:p>
            <a:pPr marL="1122045" marR="5080" indent="-631190">
              <a:lnSpc>
                <a:spcPct val="100000"/>
              </a:lnSpc>
            </a:pPr>
            <a:r>
              <a:rPr lang="en-US" sz="1400" b="1" spc="145" dirty="0">
                <a:solidFill>
                  <a:srgbClr val="020304"/>
                </a:solidFill>
                <a:latin typeface="Trebuchet MS"/>
                <a:cs typeface="Trebuchet MS"/>
                <a:hlinkClick r:id="rId3"/>
              </a:rPr>
              <a:t>https://www.mrdheo.com/</a:t>
            </a:r>
            <a:endParaRPr lang="en-US" sz="1400" dirty="0">
              <a:latin typeface="Trebuchet MS"/>
              <a:cs typeface="Trebuchet MS"/>
            </a:endParaRPr>
          </a:p>
        </p:txBody>
      </p:sp>
      <p:sp>
        <p:nvSpPr>
          <p:cNvPr id="7" name="object 7"/>
          <p:cNvSpPr/>
          <p:nvPr/>
        </p:nvSpPr>
        <p:spPr>
          <a:xfrm>
            <a:off x="3844023" y="1314576"/>
            <a:ext cx="1820545"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4034532" y="1501378"/>
            <a:ext cx="1403350" cy="443711"/>
          </a:xfrm>
          <a:prstGeom prst="rect">
            <a:avLst/>
          </a:prstGeom>
        </p:spPr>
        <p:txBody>
          <a:bodyPr vert="horz" wrap="square" lIns="0" tIns="12700" rIns="0" bIns="0" rtlCol="0">
            <a:spAutoFit/>
          </a:bodyPr>
          <a:lstStyle/>
          <a:p>
            <a:pPr marL="12700">
              <a:lnSpc>
                <a:spcPct val="100000"/>
              </a:lnSpc>
              <a:spcBef>
                <a:spcPts val="100"/>
              </a:spcBef>
            </a:pPr>
            <a:r>
              <a:rPr lang="el-GR" sz="1400" b="1" spc="5" dirty="0" smtClean="0">
                <a:solidFill>
                  <a:srgbClr val="FFFFFF"/>
                </a:solidFill>
                <a:latin typeface="Trebuchet MS"/>
                <a:cs typeface="Trebuchet MS"/>
              </a:rPr>
              <a:t>1</a:t>
            </a:r>
            <a:r>
              <a:rPr lang="el-GR" sz="1400" b="1" spc="5" baseline="30000" dirty="0" smtClean="0">
                <a:solidFill>
                  <a:srgbClr val="FFFFFF"/>
                </a:solidFill>
                <a:latin typeface="Trebuchet MS"/>
                <a:cs typeface="Trebuchet MS"/>
              </a:rPr>
              <a:t>η</a:t>
            </a:r>
            <a:r>
              <a:rPr lang="el-GR" sz="1400" b="1" spc="5" dirty="0" smtClean="0">
                <a:solidFill>
                  <a:srgbClr val="FFFFFF"/>
                </a:solidFill>
                <a:latin typeface="Trebuchet MS"/>
                <a:cs typeface="Trebuchet MS"/>
              </a:rPr>
              <a:t> Μελέτη Περίπτωσης</a:t>
            </a:r>
            <a:endParaRPr sz="1400" dirty="0">
              <a:latin typeface="Trebuchet MS"/>
              <a:cs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Imagem 11" descr="Uma imagem com texto, céu&#10;&#10;Descrição gerada automaticamente">
            <a:extLst>
              <a:ext uri="{FF2B5EF4-FFF2-40B4-BE49-F238E27FC236}">
                <a16:creationId xmlns="" xmlns:a16="http://schemas.microsoft.com/office/drawing/2014/main" id="{D3B0F400-C6BD-437F-B39F-DA334FBB07A3}"/>
              </a:ext>
            </a:extLst>
          </p:cNvPr>
          <p:cNvPicPr>
            <a:picLocks noChangeAspect="1"/>
          </p:cNvPicPr>
          <p:nvPr/>
        </p:nvPicPr>
        <p:blipFill>
          <a:blip r:embed="rId2">
            <a:extLst>
              <a:ext uri="{28A0092B-C50C-407E-A947-70E740481C1C}">
                <a14:useLocalDpi xmlns:a14="http://schemas.microsoft.com/office/drawing/2010/main" xmlns="" val="0"/>
              </a:ext>
            </a:extLst>
          </a:blip>
          <a:srcRect l="21348" t="6554" r="6742" b="20974"/>
          <a:stretch>
            <a:fillRect/>
          </a:stretch>
        </p:blipFill>
        <p:spPr>
          <a:xfrm>
            <a:off x="2018239" y="-4231704"/>
            <a:ext cx="9753600" cy="9829800"/>
          </a:xfrm>
          <a:custGeom>
            <a:avLst/>
            <a:gdLst>
              <a:gd name="connsiteX0" fmla="*/ 4876800 w 9753600"/>
              <a:gd name="connsiteY0" fmla="*/ 0 h 9829800"/>
              <a:gd name="connsiteX1" fmla="*/ 9753600 w 9753600"/>
              <a:gd name="connsiteY1" fmla="*/ 4914900 h 9829800"/>
              <a:gd name="connsiteX2" fmla="*/ 4876800 w 9753600"/>
              <a:gd name="connsiteY2" fmla="*/ 9829800 h 9829800"/>
              <a:gd name="connsiteX3" fmla="*/ 0 w 9753600"/>
              <a:gd name="connsiteY3" fmla="*/ 4914900 h 9829800"/>
              <a:gd name="connsiteX4" fmla="*/ 4876800 w 9753600"/>
              <a:gd name="connsiteY4" fmla="*/ 0 h 982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0" h="9829800">
                <a:moveTo>
                  <a:pt x="4876800" y="0"/>
                </a:moveTo>
                <a:cubicBezTo>
                  <a:pt x="7570182" y="0"/>
                  <a:pt x="9753600" y="2200476"/>
                  <a:pt x="9753600" y="4914900"/>
                </a:cubicBezTo>
                <a:cubicBezTo>
                  <a:pt x="9753600" y="7629324"/>
                  <a:pt x="7570182" y="9829800"/>
                  <a:pt x="4876800" y="9829800"/>
                </a:cubicBezTo>
                <a:cubicBezTo>
                  <a:pt x="2183418" y="9829800"/>
                  <a:pt x="0" y="7629324"/>
                  <a:pt x="0" y="4914900"/>
                </a:cubicBezTo>
                <a:cubicBezTo>
                  <a:pt x="0" y="2200476"/>
                  <a:pt x="2183418" y="0"/>
                  <a:pt x="4876800" y="0"/>
                </a:cubicBezTo>
                <a:close/>
              </a:path>
            </a:pathLst>
          </a:custGeom>
        </p:spPr>
      </p:pic>
      <p:pic>
        <p:nvPicPr>
          <p:cNvPr id="4" name="object 4"/>
          <p:cNvPicPr/>
          <p:nvPr/>
        </p:nvPicPr>
        <p:blipFill>
          <a:blip r:embed="rId3" cstate="print"/>
          <a:stretch>
            <a:fillRect/>
          </a:stretch>
        </p:blipFill>
        <p:spPr>
          <a:xfrm>
            <a:off x="2057400" y="2602565"/>
            <a:ext cx="7620000" cy="3188635"/>
          </a:xfrm>
          <a:prstGeom prst="rect">
            <a:avLst/>
          </a:prstGeom>
        </p:spPr>
      </p:pic>
      <p:sp>
        <p:nvSpPr>
          <p:cNvPr id="5" name="object 5"/>
          <p:cNvSpPr/>
          <p:nvPr/>
        </p:nvSpPr>
        <p:spPr>
          <a:xfrm>
            <a:off x="1151464" y="3075301"/>
            <a:ext cx="1733550"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sp>
        <p:nvSpPr>
          <p:cNvPr id="6" name="object 6"/>
          <p:cNvSpPr txBox="1"/>
          <p:nvPr/>
        </p:nvSpPr>
        <p:spPr>
          <a:xfrm>
            <a:off x="1295400" y="3028944"/>
            <a:ext cx="1531411" cy="443711"/>
          </a:xfrm>
          <a:prstGeom prst="rect">
            <a:avLst/>
          </a:prstGeom>
        </p:spPr>
        <p:txBody>
          <a:bodyPr vert="horz" wrap="square" lIns="0" tIns="12700" rIns="0" bIns="0" rtlCol="0">
            <a:spAutoFit/>
          </a:bodyPr>
          <a:lstStyle/>
          <a:p>
            <a:pPr marL="12700">
              <a:lnSpc>
                <a:spcPct val="100000"/>
              </a:lnSpc>
              <a:spcBef>
                <a:spcPts val="100"/>
              </a:spcBef>
            </a:pPr>
            <a:r>
              <a:rPr lang="el-GR" sz="1400" b="1" spc="5" dirty="0" smtClean="0">
                <a:solidFill>
                  <a:srgbClr val="FFFFFF"/>
                </a:solidFill>
                <a:latin typeface="Trebuchet MS"/>
                <a:cs typeface="Trebuchet MS"/>
              </a:rPr>
              <a:t>2</a:t>
            </a:r>
            <a:r>
              <a:rPr lang="el-GR" sz="1400" b="1" spc="5" baseline="30000" dirty="0" smtClean="0">
                <a:solidFill>
                  <a:srgbClr val="FFFFFF"/>
                </a:solidFill>
                <a:latin typeface="Trebuchet MS"/>
                <a:cs typeface="Trebuchet MS"/>
              </a:rPr>
              <a:t>η</a:t>
            </a:r>
            <a:r>
              <a:rPr lang="el-GR" sz="1400" b="1" spc="5" dirty="0" smtClean="0">
                <a:solidFill>
                  <a:srgbClr val="FFFFFF"/>
                </a:solidFill>
                <a:latin typeface="Trebuchet MS"/>
                <a:cs typeface="Trebuchet MS"/>
              </a:rPr>
              <a:t> Μελέτη </a:t>
            </a:r>
            <a:r>
              <a:rPr lang="el-GR" sz="1400" b="1" spc="5" dirty="0" err="1" smtClean="0">
                <a:solidFill>
                  <a:srgbClr val="FFFFFF"/>
                </a:solidFill>
                <a:latin typeface="Trebuchet MS"/>
                <a:cs typeface="Trebuchet MS"/>
              </a:rPr>
              <a:t>Περιπτωσης</a:t>
            </a:r>
            <a:endParaRPr sz="1400" dirty="0">
              <a:latin typeface="Trebuchet MS"/>
              <a:cs typeface="Trebuchet MS"/>
            </a:endParaRPr>
          </a:p>
        </p:txBody>
      </p:sp>
      <p:sp>
        <p:nvSpPr>
          <p:cNvPr id="7" name="object 7"/>
          <p:cNvSpPr txBox="1"/>
          <p:nvPr/>
        </p:nvSpPr>
        <p:spPr>
          <a:xfrm>
            <a:off x="1138770" y="3844726"/>
            <a:ext cx="5208270" cy="3790781"/>
          </a:xfrm>
          <a:prstGeom prst="rect">
            <a:avLst/>
          </a:prstGeom>
        </p:spPr>
        <p:txBody>
          <a:bodyPr vert="horz" wrap="square" lIns="0" tIns="12700" rIns="0" bIns="0" rtlCol="0">
            <a:spAutoFit/>
          </a:bodyPr>
          <a:lstStyle/>
          <a:p>
            <a:pPr marL="12700">
              <a:lnSpc>
                <a:spcPct val="100000"/>
              </a:lnSpc>
              <a:spcBef>
                <a:spcPts val="100"/>
              </a:spcBef>
            </a:pPr>
            <a:r>
              <a:rPr lang="pt-PT" sz="2400" spc="165" dirty="0">
                <a:solidFill>
                  <a:srgbClr val="1D1D1B"/>
                </a:solidFill>
                <a:latin typeface="Trebuchet MS"/>
                <a:cs typeface="Trebuchet MS"/>
              </a:rPr>
              <a:t>VHILS</a:t>
            </a:r>
            <a:r>
              <a:rPr lang="pt-PT" sz="2400" spc="15" dirty="0">
                <a:solidFill>
                  <a:srgbClr val="1D1D1B"/>
                </a:solidFill>
                <a:latin typeface="Trebuchet MS"/>
                <a:cs typeface="Trebuchet MS"/>
              </a:rPr>
              <a:t>, </a:t>
            </a:r>
            <a:r>
              <a:rPr lang="pt-PT" sz="2400" spc="85" dirty="0">
                <a:solidFill>
                  <a:srgbClr val="1D1D1B"/>
                </a:solidFill>
                <a:latin typeface="Trebuchet MS"/>
                <a:cs typeface="Trebuchet MS"/>
              </a:rPr>
              <a:t>LISBON</a:t>
            </a:r>
            <a:endParaRPr sz="2400" dirty="0">
              <a:latin typeface="Trebuchet MS"/>
              <a:cs typeface="Trebuchet MS"/>
            </a:endParaRPr>
          </a:p>
          <a:p>
            <a:pPr>
              <a:lnSpc>
                <a:spcPct val="100000"/>
              </a:lnSpc>
              <a:spcBef>
                <a:spcPts val="30"/>
              </a:spcBef>
            </a:pPr>
            <a:endParaRPr sz="2350" dirty="0">
              <a:latin typeface="Trebuchet MS"/>
              <a:cs typeface="Trebuchet MS"/>
            </a:endParaRPr>
          </a:p>
          <a:p>
            <a:pPr marL="12700" marR="5080">
              <a:lnSpc>
                <a:spcPct val="100000"/>
              </a:lnSpc>
            </a:pPr>
            <a:r>
              <a:rPr lang="el-GR" spc="-15" dirty="0">
                <a:solidFill>
                  <a:srgbClr val="1D1D1B"/>
                </a:solidFill>
                <a:latin typeface="Trebuchet MS"/>
                <a:cs typeface="Trebuchet MS"/>
              </a:rPr>
              <a:t>Ο </a:t>
            </a:r>
            <a:r>
              <a:rPr lang="el-GR" spc="-15" dirty="0" err="1">
                <a:solidFill>
                  <a:srgbClr val="1D1D1B"/>
                </a:solidFill>
                <a:latin typeface="Trebuchet MS"/>
                <a:cs typeface="Trebuchet MS"/>
              </a:rPr>
              <a:t>Vhils</a:t>
            </a:r>
            <a:r>
              <a:rPr lang="el-GR" spc="-15" dirty="0">
                <a:solidFill>
                  <a:srgbClr val="1D1D1B"/>
                </a:solidFill>
                <a:latin typeface="Trebuchet MS"/>
                <a:cs typeface="Trebuchet MS"/>
              </a:rPr>
              <a:t> είναι καλλιτέχνης γκράφιτι δρόμου και γλύπτης τοιχογραφιών, από το </a:t>
            </a:r>
            <a:r>
              <a:rPr lang="el-GR" spc="-15" dirty="0" err="1">
                <a:solidFill>
                  <a:srgbClr val="1D1D1B"/>
                </a:solidFill>
                <a:latin typeface="Trebuchet MS"/>
                <a:cs typeface="Trebuchet MS"/>
              </a:rPr>
              <a:t>Seixal</a:t>
            </a:r>
            <a:r>
              <a:rPr lang="el-GR" spc="-15" dirty="0">
                <a:solidFill>
                  <a:srgbClr val="1D1D1B"/>
                </a:solidFill>
                <a:latin typeface="Trebuchet MS"/>
                <a:cs typeface="Trebuchet MS"/>
              </a:rPr>
              <a:t> </a:t>
            </a:r>
            <a:r>
              <a:rPr lang="el-GR" spc="-15" dirty="0" err="1">
                <a:solidFill>
                  <a:srgbClr val="1D1D1B"/>
                </a:solidFill>
                <a:latin typeface="Trebuchet MS"/>
                <a:cs typeface="Trebuchet MS"/>
              </a:rPr>
              <a:t>Lisbon</a:t>
            </a:r>
            <a:r>
              <a:rPr lang="el-GR" spc="-15" dirty="0" smtClean="0">
                <a:solidFill>
                  <a:srgbClr val="1D1D1B"/>
                </a:solidFill>
                <a:latin typeface="Trebuchet MS"/>
                <a:cs typeface="Trebuchet MS"/>
              </a:rPr>
              <a:t>. Άρχισε </a:t>
            </a:r>
            <a:r>
              <a:rPr lang="el-GR" spc="-15" dirty="0">
                <a:solidFill>
                  <a:srgbClr val="1D1D1B"/>
                </a:solidFill>
                <a:latin typeface="Trebuchet MS"/>
                <a:cs typeface="Trebuchet MS"/>
              </a:rPr>
              <a:t>να σμιλεύει εικόνες προφίλ και προσώπων σε παλιά κτίρια σε αποσύνθεση χρησιμοποιώντας μικρούς εκρηκτικούς μηχανισμούς, οι οποίοι αμέσως προκάλεσαν αίσθηση στα μέσα ενημέρωσης και προώθηση της επωνυμίας. Γρήγορα μεγάλωσε και έγινε ένας από τους πιο γνωστούς καλλιτέχνες του δρόμου της Πορτογαλίας, γνωστός διεθνώς.</a:t>
            </a:r>
            <a:endParaRPr sz="1850" dirty="0">
              <a:latin typeface="Trebuchet MS"/>
              <a:cs typeface="Trebuchet MS"/>
            </a:endParaRPr>
          </a:p>
          <a:p>
            <a:pPr marL="12700">
              <a:lnSpc>
                <a:spcPct val="100000"/>
              </a:lnSpc>
            </a:pPr>
            <a:r>
              <a:rPr lang="en-US" sz="1800" spc="110" dirty="0">
                <a:solidFill>
                  <a:srgbClr val="1D1D1B"/>
                </a:solidFill>
                <a:latin typeface="Trebuchet MS"/>
                <a:cs typeface="Trebuchet MS"/>
                <a:hlinkClick r:id="rId4"/>
              </a:rPr>
              <a:t>https://www.vhils.com/</a:t>
            </a:r>
            <a:r>
              <a:rPr lang="en-US" sz="1800" spc="110" dirty="0">
                <a:solidFill>
                  <a:srgbClr val="1D1D1B"/>
                </a:solidFill>
                <a:latin typeface="Trebuchet MS"/>
                <a:cs typeface="Trebuchet MS"/>
              </a:rPr>
              <a:t> </a:t>
            </a:r>
            <a:endParaRPr sz="1800" dirty="0">
              <a:latin typeface="Trebuchet MS"/>
              <a:cs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3438525" cy="1120820"/>
          </a:xfrm>
          <a:prstGeom prst="rect">
            <a:avLst/>
          </a:prstGeom>
        </p:spPr>
        <p:txBody>
          <a:bodyPr vert="horz" wrap="square" lIns="0" tIns="12700" rIns="0" bIns="0" rtlCol="0">
            <a:spAutoFit/>
          </a:bodyPr>
          <a:lstStyle/>
          <a:p>
            <a:pPr marL="12700">
              <a:lnSpc>
                <a:spcPct val="100000"/>
              </a:lnSpc>
              <a:spcBef>
                <a:spcPts val="100"/>
              </a:spcBef>
            </a:pPr>
            <a:r>
              <a:rPr lang="el-GR" sz="2400" b="0" spc="-95" dirty="0" smtClean="0">
                <a:solidFill>
                  <a:srgbClr val="020304"/>
                </a:solidFill>
                <a:latin typeface="Trebuchet MS"/>
                <a:cs typeface="Trebuchet MS"/>
              </a:rPr>
              <a:t>ΕΡΓΟ </a:t>
            </a:r>
            <a:r>
              <a:rPr lang="pt-PT" sz="2400" b="0" spc="-95" dirty="0" smtClean="0">
                <a:solidFill>
                  <a:srgbClr val="020304"/>
                </a:solidFill>
                <a:latin typeface="Trebuchet MS"/>
                <a:cs typeface="Trebuchet MS"/>
              </a:rPr>
              <a:t>EMMINENT </a:t>
            </a:r>
            <a:r>
              <a:rPr lang="pt-PT" sz="2400" b="0" spc="-95" dirty="0">
                <a:solidFill>
                  <a:srgbClr val="020304"/>
                </a:solidFill>
                <a:latin typeface="Trebuchet MS"/>
                <a:cs typeface="Trebuchet MS"/>
              </a:rPr>
              <a:t/>
            </a:r>
            <a:br>
              <a:rPr lang="pt-PT" sz="2400" b="0" spc="-95" dirty="0">
                <a:solidFill>
                  <a:srgbClr val="020304"/>
                </a:solidFill>
                <a:latin typeface="Trebuchet MS"/>
                <a:cs typeface="Trebuchet MS"/>
              </a:rPr>
            </a:br>
            <a:r>
              <a:rPr lang="el-GR" sz="2400" b="0" spc="-95" dirty="0" smtClean="0">
                <a:solidFill>
                  <a:srgbClr val="020304"/>
                </a:solidFill>
                <a:latin typeface="Trebuchet MS"/>
                <a:cs typeface="Trebuchet MS"/>
              </a:rPr>
              <a:t>Ξεκινώντας την επιχείρησή σου</a:t>
            </a:r>
            <a:endParaRPr sz="2400" dirty="0">
              <a:latin typeface="Trebuchet MS"/>
              <a:cs typeface="Trebuchet MS"/>
            </a:endParaRPr>
          </a:p>
        </p:txBody>
      </p:sp>
      <p:sp>
        <p:nvSpPr>
          <p:cNvPr id="5" name="object 5"/>
          <p:cNvSpPr txBox="1">
            <a:spLocks noGrp="1"/>
          </p:cNvSpPr>
          <p:nvPr>
            <p:ph type="body" idx="1"/>
          </p:nvPr>
        </p:nvSpPr>
        <p:spPr>
          <a:xfrm>
            <a:off x="1105966" y="2461468"/>
            <a:ext cx="4056379" cy="4429418"/>
          </a:xfrm>
          <a:prstGeom prst="rect">
            <a:avLst/>
          </a:prstGeom>
        </p:spPr>
        <p:txBody>
          <a:bodyPr vert="horz" wrap="square" lIns="0" tIns="12700" rIns="0" bIns="0" rtlCol="0">
            <a:spAutoFit/>
          </a:bodyPr>
          <a:lstStyle/>
          <a:p>
            <a:pPr marL="12700" marR="5080">
              <a:lnSpc>
                <a:spcPct val="100000"/>
              </a:lnSpc>
              <a:spcBef>
                <a:spcPts val="2100"/>
              </a:spcBef>
            </a:pPr>
            <a:endParaRPr lang="pt-PT" sz="1800" spc="-70" dirty="0"/>
          </a:p>
          <a:p>
            <a:pPr marL="12700" marR="5080">
              <a:lnSpc>
                <a:spcPct val="100000"/>
              </a:lnSpc>
              <a:spcBef>
                <a:spcPts val="2100"/>
              </a:spcBef>
            </a:pPr>
            <a:r>
              <a:rPr lang="el-GR" sz="1800" spc="-70" dirty="0"/>
              <a:t>Το έργο </a:t>
            </a:r>
            <a:r>
              <a:rPr lang="el-GR" sz="1800" spc="-70" dirty="0" err="1"/>
              <a:t>Eminent</a:t>
            </a:r>
            <a:r>
              <a:rPr lang="el-GR" sz="1800" spc="-70" dirty="0"/>
              <a:t> έχει σημαντικό ρόλο στην υποστήριξη της επιχειρηματικότητας στους μετανάστες, ιδιαίτερα στις γυναίκες μετανάστριες, ώστε να είναι σε θέση να </a:t>
            </a:r>
            <a:r>
              <a:rPr lang="el-GR" sz="1800" spc="-70" dirty="0" smtClean="0"/>
              <a:t>σημειώσουν επιτυχία </a:t>
            </a:r>
            <a:r>
              <a:rPr lang="el-GR" sz="1800" spc="-70" dirty="0"/>
              <a:t>και να αναπτύξουν τις επιχειρηματικές τους ιδέες</a:t>
            </a:r>
            <a:r>
              <a:rPr lang="el-GR" sz="1800" spc="-70" dirty="0" smtClean="0"/>
              <a:t>. Αυτή </a:t>
            </a:r>
            <a:r>
              <a:rPr lang="el-GR" sz="1800" spc="-70" dirty="0"/>
              <a:t>είναι μια εργαλειοθήκη για το πώς να ξεκινήσετε την επιχείρησή σας, με πολλά εργαλεία και προσεγγίσεις για το πώς να κλιμακώσετε και να αναπτύξετε τις ιδέες σας</a:t>
            </a:r>
            <a:r>
              <a:rPr lang="el-GR" sz="1800" spc="-70" dirty="0" smtClean="0"/>
              <a:t>.</a:t>
            </a:r>
          </a:p>
          <a:p>
            <a:pPr marL="12700" marR="5080">
              <a:lnSpc>
                <a:spcPct val="100000"/>
              </a:lnSpc>
              <a:spcBef>
                <a:spcPts val="2100"/>
              </a:spcBef>
            </a:pPr>
            <a:r>
              <a:rPr lang="en-US" sz="1800" dirty="0" smtClean="0">
                <a:hlinkClick r:id="rId2"/>
              </a:rPr>
              <a:t>https</a:t>
            </a:r>
            <a:r>
              <a:rPr lang="en-US" sz="1800" dirty="0">
                <a:hlinkClick r:id="rId2"/>
              </a:rPr>
              <a:t>://www.eminentproject.eu/step-3/</a:t>
            </a:r>
            <a:r>
              <a:rPr lang="pt-PT" sz="1800" spc="-70" dirty="0"/>
              <a:t> </a:t>
            </a:r>
            <a:endParaRPr sz="1800" dirty="0"/>
          </a:p>
        </p:txBody>
      </p:sp>
      <p:sp>
        <p:nvSpPr>
          <p:cNvPr id="6" name="object 6"/>
          <p:cNvSpPr/>
          <p:nvPr/>
        </p:nvSpPr>
        <p:spPr>
          <a:xfrm>
            <a:off x="1118662" y="1090849"/>
            <a:ext cx="1813560"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1813560" cy="443711"/>
          </a:xfrm>
          <a:prstGeom prst="rect">
            <a:avLst/>
          </a:prstGeom>
        </p:spPr>
        <p:txBody>
          <a:bodyPr vert="horz" wrap="square" lIns="0" tIns="12700" rIns="0" bIns="0" rtlCol="0">
            <a:spAutoFit/>
          </a:bodyPr>
          <a:lstStyle/>
          <a:p>
            <a:pPr marL="12700">
              <a:lnSpc>
                <a:spcPct val="100000"/>
              </a:lnSpc>
              <a:spcBef>
                <a:spcPts val="100"/>
              </a:spcBef>
            </a:pPr>
            <a:r>
              <a:rPr lang="el-GR" sz="1400" b="1" spc="5" dirty="0" smtClean="0">
                <a:solidFill>
                  <a:srgbClr val="FFFFFF"/>
                </a:solidFill>
                <a:latin typeface="Trebuchet MS"/>
                <a:cs typeface="Trebuchet MS"/>
              </a:rPr>
              <a:t>3</a:t>
            </a:r>
            <a:r>
              <a:rPr lang="el-GR" sz="1400" b="1" spc="5" baseline="30000" dirty="0" smtClean="0">
                <a:solidFill>
                  <a:srgbClr val="FFFFFF"/>
                </a:solidFill>
                <a:latin typeface="Trebuchet MS"/>
                <a:cs typeface="Trebuchet MS"/>
              </a:rPr>
              <a:t>η</a:t>
            </a:r>
            <a:r>
              <a:rPr lang="el-GR" sz="1400" b="1" spc="5" dirty="0" smtClean="0">
                <a:solidFill>
                  <a:srgbClr val="FFFFFF"/>
                </a:solidFill>
                <a:latin typeface="Trebuchet MS"/>
                <a:cs typeface="Trebuchet MS"/>
              </a:rPr>
              <a:t> Μελέτη Περίπτωσης</a:t>
            </a:r>
            <a:endParaRPr sz="1400" dirty="0">
              <a:latin typeface="Trebuchet MS"/>
              <a:cs typeface="Trebuchet MS"/>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pic>
        <p:nvPicPr>
          <p:cNvPr id="12" name="Imagem 11">
            <a:extLst>
              <a:ext uri="{FF2B5EF4-FFF2-40B4-BE49-F238E27FC236}">
                <a16:creationId xmlns="" xmlns:a16="http://schemas.microsoft.com/office/drawing/2014/main" id="{D3FE3564-A411-4494-AD2D-2F1DCFD1DDF3}"/>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71352" y="6606192"/>
            <a:ext cx="2390775" cy="800100"/>
          </a:xfrm>
          <a:prstGeom prst="rect">
            <a:avLst/>
          </a:prstGeom>
        </p:spPr>
      </p:pic>
      <p:pic>
        <p:nvPicPr>
          <p:cNvPr id="9" name="object 9"/>
          <p:cNvPicPr/>
          <p:nvPr/>
        </p:nvPicPr>
        <p:blipFill>
          <a:blip r:embed="rId4" cstate="print"/>
          <a:stretch>
            <a:fillRect/>
          </a:stretch>
        </p:blipFill>
        <p:spPr>
          <a:xfrm>
            <a:off x="5137340" y="0"/>
            <a:ext cx="4921059" cy="4114368"/>
          </a:xfrm>
          <a:prstGeom prst="rect">
            <a:avLst/>
          </a:prstGeom>
        </p:spPr>
      </p:pic>
      <p:pic>
        <p:nvPicPr>
          <p:cNvPr id="16" name="Imagem 15">
            <a:extLst>
              <a:ext uri="{FF2B5EF4-FFF2-40B4-BE49-F238E27FC236}">
                <a16:creationId xmlns="" xmlns:a16="http://schemas.microsoft.com/office/drawing/2014/main" id="{33BDFA05-04DC-4FD9-9EE7-00996B404153}"/>
              </a:ext>
            </a:extLst>
          </p:cNvPr>
          <p:cNvPicPr>
            <a:picLocks noChangeAspect="1"/>
          </p:cNvPicPr>
          <p:nvPr/>
        </p:nvPicPr>
        <p:blipFill rotWithShape="1">
          <a:blip r:embed="rId5"/>
          <a:srcRect l="11260" t="29845" r="54420" b="25422"/>
          <a:stretch/>
        </p:blipFill>
        <p:spPr>
          <a:xfrm>
            <a:off x="5040758" y="3765"/>
            <a:ext cx="5627242" cy="4125781"/>
          </a:xfrm>
          <a:custGeom>
            <a:avLst/>
            <a:gdLst>
              <a:gd name="connsiteX0" fmla="*/ 344478 w 5745104"/>
              <a:gd name="connsiteY0" fmla="*/ 0 h 4212195"/>
              <a:gd name="connsiteX1" fmla="*/ 5400627 w 5745104"/>
              <a:gd name="connsiteY1" fmla="*/ 0 h 4212195"/>
              <a:gd name="connsiteX2" fmla="*/ 5519365 w 5745104"/>
              <a:gd name="connsiteY2" fmla="*/ 246485 h 4212195"/>
              <a:gd name="connsiteX3" fmla="*/ 5745104 w 5745104"/>
              <a:gd name="connsiteY3" fmla="*/ 1364612 h 4212195"/>
              <a:gd name="connsiteX4" fmla="*/ 3451472 w 5745104"/>
              <a:gd name="connsiteY4" fmla="*/ 4178804 h 4212195"/>
              <a:gd name="connsiteX5" fmla="*/ 3232684 w 5745104"/>
              <a:gd name="connsiteY5" fmla="*/ 4212195 h 4212195"/>
              <a:gd name="connsiteX6" fmla="*/ 2512421 w 5745104"/>
              <a:gd name="connsiteY6" fmla="*/ 4212195 h 4212195"/>
              <a:gd name="connsiteX7" fmla="*/ 2293633 w 5745104"/>
              <a:gd name="connsiteY7" fmla="*/ 4178804 h 4212195"/>
              <a:gd name="connsiteX8" fmla="*/ 0 w 5745104"/>
              <a:gd name="connsiteY8" fmla="*/ 1364612 h 4212195"/>
              <a:gd name="connsiteX9" fmla="*/ 225740 w 5745104"/>
              <a:gd name="connsiteY9" fmla="*/ 246485 h 421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104" h="4212195">
                <a:moveTo>
                  <a:pt x="344478" y="0"/>
                </a:moveTo>
                <a:lnTo>
                  <a:pt x="5400627" y="0"/>
                </a:lnTo>
                <a:lnTo>
                  <a:pt x="5519365" y="246485"/>
                </a:lnTo>
                <a:cubicBezTo>
                  <a:pt x="5664724" y="590152"/>
                  <a:pt x="5745104" y="967995"/>
                  <a:pt x="5745104" y="1364612"/>
                </a:cubicBezTo>
                <a:cubicBezTo>
                  <a:pt x="5745104" y="2752771"/>
                  <a:pt x="4760445" y="3910949"/>
                  <a:pt x="3451472" y="4178804"/>
                </a:cubicBezTo>
                <a:lnTo>
                  <a:pt x="3232684" y="4212195"/>
                </a:lnTo>
                <a:lnTo>
                  <a:pt x="2512421" y="4212195"/>
                </a:lnTo>
                <a:lnTo>
                  <a:pt x="2293633" y="4178804"/>
                </a:lnTo>
                <a:cubicBezTo>
                  <a:pt x="984659" y="3910949"/>
                  <a:pt x="0" y="2752771"/>
                  <a:pt x="0" y="1364612"/>
                </a:cubicBezTo>
                <a:cubicBezTo>
                  <a:pt x="0" y="967995"/>
                  <a:pt x="80381" y="590152"/>
                  <a:pt x="225740" y="246485"/>
                </a:cubicBezTo>
                <a:close/>
              </a:path>
            </a:pathLst>
          </a:cu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7131621" cy="2044149"/>
          </a:xfrm>
          <a:prstGeom prst="rect">
            <a:avLst/>
          </a:prstGeom>
        </p:spPr>
        <p:txBody>
          <a:bodyPr vert="horz" wrap="square" lIns="0" tIns="195580" rIns="0" bIns="0" rtlCol="0">
            <a:spAutoFit/>
          </a:bodyPr>
          <a:lstStyle/>
          <a:p>
            <a:pPr marL="12700" marR="5080">
              <a:lnSpc>
                <a:spcPts val="7200"/>
              </a:lnSpc>
              <a:spcBef>
                <a:spcPts val="1540"/>
              </a:spcBef>
            </a:pPr>
            <a:r>
              <a:rPr lang="el-GR" sz="4000" b="0" spc="535" dirty="0" smtClean="0">
                <a:solidFill>
                  <a:srgbClr val="1D1D1B"/>
                </a:solidFill>
                <a:latin typeface="Trebuchet MS"/>
                <a:cs typeface="Trebuchet MS"/>
              </a:rPr>
              <a:t>Εκπαιδευτικές δραστηριότητες</a:t>
            </a:r>
            <a:endParaRPr sz="4000" dirty="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50379" y="3056879"/>
            <a:ext cx="4098925" cy="1336263"/>
          </a:xfrm>
          <a:prstGeom prst="rect">
            <a:avLst/>
          </a:prstGeom>
        </p:spPr>
        <p:txBody>
          <a:bodyPr vert="horz" wrap="square" lIns="0" tIns="12700" rIns="0" bIns="0" rtlCol="0">
            <a:spAutoFit/>
          </a:bodyPr>
          <a:lstStyle/>
          <a:p>
            <a:pPr marL="160655">
              <a:lnSpc>
                <a:spcPct val="100000"/>
              </a:lnSpc>
              <a:spcBef>
                <a:spcPts val="100"/>
              </a:spcBef>
            </a:pPr>
            <a:r>
              <a:rPr lang="el-GR" sz="1600" b="1" spc="15" dirty="0" smtClean="0">
                <a:solidFill>
                  <a:srgbClr val="EEEDF3"/>
                </a:solidFill>
                <a:latin typeface="Trebuchet MS"/>
                <a:cs typeface="Trebuchet MS"/>
              </a:rPr>
              <a:t>Εισαγωγή για την ενότητα 3</a:t>
            </a:r>
            <a:endParaRPr sz="1600" dirty="0">
              <a:latin typeface="Trebuchet MS"/>
              <a:cs typeface="Trebuchet MS"/>
            </a:endParaRPr>
          </a:p>
          <a:p>
            <a:pPr marL="12700" marR="5080">
              <a:lnSpc>
                <a:spcPts val="2100"/>
              </a:lnSpc>
              <a:spcBef>
                <a:spcPts val="2100"/>
              </a:spcBef>
            </a:pPr>
            <a:r>
              <a:rPr lang="el-GR" sz="2100" b="1" i="1" spc="10" dirty="0">
                <a:solidFill>
                  <a:srgbClr val="1D1D1B"/>
                </a:solidFill>
                <a:latin typeface="Trebuchet MS"/>
                <a:cs typeface="Trebuchet MS"/>
              </a:rPr>
              <a:t>Πώς να ξεκινήσετε μια επιχείρηση κουλτούρας δρόμου από ένα </a:t>
            </a:r>
            <a:r>
              <a:rPr lang="el-GR" sz="2100" b="1" i="1" spc="10" dirty="0" err="1">
                <a:solidFill>
                  <a:srgbClr val="1D1D1B"/>
                </a:solidFill>
                <a:latin typeface="Trebuchet MS"/>
                <a:cs typeface="Trebuchet MS"/>
              </a:rPr>
              <a:t>smartphone</a:t>
            </a:r>
            <a:r>
              <a:rPr lang="el-GR" sz="2100" b="1" i="1" spc="10" dirty="0">
                <a:solidFill>
                  <a:srgbClr val="1D1D1B"/>
                </a:solidFill>
                <a:latin typeface="Trebuchet MS"/>
                <a:cs typeface="Trebuchet MS"/>
              </a:rPr>
              <a:t>;</a:t>
            </a:r>
            <a:endParaRPr lang="en-US" sz="2100" dirty="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95030" y="0"/>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pic>
        <p:nvPicPr>
          <p:cNvPr id="3" name="object 3"/>
          <p:cNvPicPr/>
          <p:nvPr/>
        </p:nvPicPr>
        <p:blipFill>
          <a:blip r:embed="rId2" cstate="print"/>
          <a:stretch>
            <a:fillRect/>
          </a:stretch>
        </p:blipFill>
        <p:spPr>
          <a:xfrm>
            <a:off x="3926070" y="5181510"/>
            <a:ext cx="72524" cy="155562"/>
          </a:xfrm>
          <a:prstGeom prst="rect">
            <a:avLst/>
          </a:prstGeom>
        </p:spPr>
      </p:pic>
      <p:pic>
        <p:nvPicPr>
          <p:cNvPr id="4" name="object 4"/>
          <p:cNvPicPr/>
          <p:nvPr/>
        </p:nvPicPr>
        <p:blipFill>
          <a:blip r:embed="rId3" cstate="print"/>
          <a:stretch>
            <a:fillRect/>
          </a:stretch>
        </p:blipFill>
        <p:spPr>
          <a:xfrm>
            <a:off x="2765081" y="5196522"/>
            <a:ext cx="74049" cy="155549"/>
          </a:xfrm>
          <a:prstGeom prst="rect">
            <a:avLst/>
          </a:prstGeom>
        </p:spPr>
      </p:pic>
      <p:pic>
        <p:nvPicPr>
          <p:cNvPr id="5" name="object 5"/>
          <p:cNvPicPr/>
          <p:nvPr/>
        </p:nvPicPr>
        <p:blipFill>
          <a:blip r:embed="rId4" cstate="print"/>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5" cstate="print"/>
            <a:stretch>
              <a:fillRect/>
            </a:stretch>
          </p:blipFill>
          <p:spPr>
            <a:xfrm>
              <a:off x="3763734" y="7683969"/>
              <a:ext cx="143027" cy="88430"/>
            </a:xfrm>
            <a:prstGeom prst="rect">
              <a:avLst/>
            </a:prstGeom>
          </p:spPr>
        </p:pic>
        <p:pic>
          <p:nvPicPr>
            <p:cNvPr id="8" name="object 8"/>
            <p:cNvPicPr/>
            <p:nvPr/>
          </p:nvPicPr>
          <p:blipFill>
            <a:blip r:embed="rId6" cstate="print"/>
            <a:stretch>
              <a:fillRect/>
            </a:stretch>
          </p:blipFill>
          <p:spPr>
            <a:xfrm>
              <a:off x="3441661" y="6528854"/>
              <a:ext cx="375411" cy="1184173"/>
            </a:xfrm>
            <a:prstGeom prst="rect">
              <a:avLst/>
            </a:prstGeom>
          </p:spPr>
        </p:pic>
        <p:pic>
          <p:nvPicPr>
            <p:cNvPr id="9" name="object 9"/>
            <p:cNvPicPr/>
            <p:nvPr/>
          </p:nvPicPr>
          <p:blipFill>
            <a:blip r:embed="rId7" cstate="print"/>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8" cstate="print"/>
            <a:stretch>
              <a:fillRect/>
            </a:stretch>
          </p:blipFill>
          <p:spPr>
            <a:xfrm>
              <a:off x="2900921" y="5722098"/>
              <a:ext cx="73475" cy="151003"/>
            </a:xfrm>
            <a:prstGeom prst="rect">
              <a:avLst/>
            </a:prstGeom>
          </p:spPr>
        </p:pic>
        <p:pic>
          <p:nvPicPr>
            <p:cNvPr id="14" name="object 14"/>
            <p:cNvPicPr/>
            <p:nvPr/>
          </p:nvPicPr>
          <p:blipFill>
            <a:blip r:embed="rId9" cstate="print"/>
            <a:stretch>
              <a:fillRect/>
            </a:stretch>
          </p:blipFill>
          <p:spPr>
            <a:xfrm>
              <a:off x="2313692" y="6547345"/>
              <a:ext cx="317722" cy="1201321"/>
            </a:xfrm>
            <a:prstGeom prst="rect">
              <a:avLst/>
            </a:prstGeom>
          </p:spPr>
        </p:pic>
        <p:pic>
          <p:nvPicPr>
            <p:cNvPr id="15" name="object 15"/>
            <p:cNvPicPr/>
            <p:nvPr/>
          </p:nvPicPr>
          <p:blipFill>
            <a:blip r:embed="rId10" cstate="print"/>
            <a:stretch>
              <a:fillRect/>
            </a:stretch>
          </p:blipFill>
          <p:spPr>
            <a:xfrm>
              <a:off x="1958083" y="6531229"/>
              <a:ext cx="552694" cy="1093529"/>
            </a:xfrm>
            <a:prstGeom prst="rect">
              <a:avLst/>
            </a:prstGeom>
          </p:spPr>
        </p:pic>
        <p:pic>
          <p:nvPicPr>
            <p:cNvPr id="16" name="object 16"/>
            <p:cNvPicPr/>
            <p:nvPr/>
          </p:nvPicPr>
          <p:blipFill>
            <a:blip r:embed="rId11" cstate="print"/>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2" cstate="print"/>
            <a:stretch>
              <a:fillRect/>
            </a:stretch>
          </p:blipFill>
          <p:spPr>
            <a:xfrm>
              <a:off x="1655089" y="6270917"/>
              <a:ext cx="968870" cy="617042"/>
            </a:xfrm>
            <a:prstGeom prst="rect">
              <a:avLst/>
            </a:prstGeom>
          </p:spPr>
        </p:pic>
        <p:pic>
          <p:nvPicPr>
            <p:cNvPr id="19" name="object 19"/>
            <p:cNvPicPr/>
            <p:nvPr/>
          </p:nvPicPr>
          <p:blipFill>
            <a:blip r:embed="rId13" cstate="print"/>
            <a:stretch>
              <a:fillRect/>
            </a:stretch>
          </p:blipFill>
          <p:spPr>
            <a:xfrm>
              <a:off x="2023799" y="5679935"/>
              <a:ext cx="28952" cy="58771"/>
            </a:xfrm>
            <a:prstGeom prst="rect">
              <a:avLst/>
            </a:prstGeom>
          </p:spPr>
        </p:pic>
        <p:pic>
          <p:nvPicPr>
            <p:cNvPr id="20" name="object 20"/>
            <p:cNvPicPr/>
            <p:nvPr/>
          </p:nvPicPr>
          <p:blipFill>
            <a:blip r:embed="rId14" cstate="print"/>
            <a:stretch>
              <a:fillRect/>
            </a:stretch>
          </p:blipFill>
          <p:spPr>
            <a:xfrm>
              <a:off x="3058312" y="5442128"/>
              <a:ext cx="173609" cy="218846"/>
            </a:xfrm>
            <a:prstGeom prst="rect">
              <a:avLst/>
            </a:prstGeom>
          </p:spPr>
        </p:pic>
        <p:pic>
          <p:nvPicPr>
            <p:cNvPr id="21" name="object 21"/>
            <p:cNvPicPr/>
            <p:nvPr/>
          </p:nvPicPr>
          <p:blipFill>
            <a:blip r:embed="rId15" cstate="print"/>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6" cstate="print"/>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7" cstate="print"/>
            <a:stretch>
              <a:fillRect/>
            </a:stretch>
          </p:blipFill>
          <p:spPr>
            <a:xfrm>
              <a:off x="2439834" y="5765177"/>
              <a:ext cx="262039" cy="198812"/>
            </a:xfrm>
            <a:prstGeom prst="rect">
              <a:avLst/>
            </a:prstGeom>
          </p:spPr>
        </p:pic>
        <p:pic>
          <p:nvPicPr>
            <p:cNvPr id="28" name="object 28"/>
            <p:cNvPicPr/>
            <p:nvPr/>
          </p:nvPicPr>
          <p:blipFill>
            <a:blip r:embed="rId18" cstate="print"/>
            <a:stretch>
              <a:fillRect/>
            </a:stretch>
          </p:blipFill>
          <p:spPr>
            <a:xfrm>
              <a:off x="970443" y="6044590"/>
              <a:ext cx="477458" cy="596290"/>
            </a:xfrm>
            <a:prstGeom prst="rect">
              <a:avLst/>
            </a:prstGeom>
          </p:spPr>
        </p:pic>
        <p:pic>
          <p:nvPicPr>
            <p:cNvPr id="29" name="object 29"/>
            <p:cNvPicPr/>
            <p:nvPr/>
          </p:nvPicPr>
          <p:blipFill>
            <a:blip r:embed="rId19" cstate="print"/>
            <a:stretch>
              <a:fillRect/>
            </a:stretch>
          </p:blipFill>
          <p:spPr>
            <a:xfrm>
              <a:off x="1639517" y="5565101"/>
              <a:ext cx="655006" cy="845248"/>
            </a:xfrm>
            <a:prstGeom prst="rect">
              <a:avLst/>
            </a:prstGeom>
          </p:spPr>
        </p:pic>
        <p:pic>
          <p:nvPicPr>
            <p:cNvPr id="30" name="object 30"/>
            <p:cNvPicPr/>
            <p:nvPr/>
          </p:nvPicPr>
          <p:blipFill>
            <a:blip r:embed="rId20" cstate="print"/>
            <a:stretch>
              <a:fillRect/>
            </a:stretch>
          </p:blipFill>
          <p:spPr>
            <a:xfrm>
              <a:off x="2170366" y="7712405"/>
              <a:ext cx="99002" cy="59994"/>
            </a:xfrm>
            <a:prstGeom prst="rect">
              <a:avLst/>
            </a:prstGeom>
          </p:spPr>
        </p:pic>
        <p:pic>
          <p:nvPicPr>
            <p:cNvPr id="31" name="object 31"/>
            <p:cNvPicPr/>
            <p:nvPr/>
          </p:nvPicPr>
          <p:blipFill>
            <a:blip r:embed="rId21" cstate="print"/>
            <a:stretch>
              <a:fillRect/>
            </a:stretch>
          </p:blipFill>
          <p:spPr>
            <a:xfrm>
              <a:off x="1331379" y="6652539"/>
              <a:ext cx="805510" cy="1119860"/>
            </a:xfrm>
            <a:prstGeom prst="rect">
              <a:avLst/>
            </a:prstGeom>
          </p:spPr>
        </p:pic>
        <p:pic>
          <p:nvPicPr>
            <p:cNvPr id="32" name="object 32"/>
            <p:cNvPicPr/>
            <p:nvPr/>
          </p:nvPicPr>
          <p:blipFill>
            <a:blip r:embed="rId22" cstate="print"/>
            <a:stretch>
              <a:fillRect/>
            </a:stretch>
          </p:blipFill>
          <p:spPr>
            <a:xfrm>
              <a:off x="525468" y="5926848"/>
              <a:ext cx="1286392" cy="1772546"/>
            </a:xfrm>
            <a:prstGeom prst="rect">
              <a:avLst/>
            </a:prstGeom>
          </p:spPr>
        </p:pic>
        <p:pic>
          <p:nvPicPr>
            <p:cNvPr id="33" name="object 33"/>
            <p:cNvPicPr/>
            <p:nvPr/>
          </p:nvPicPr>
          <p:blipFill>
            <a:blip r:embed="rId23" cstate="print"/>
            <a:stretch>
              <a:fillRect/>
            </a:stretch>
          </p:blipFill>
          <p:spPr>
            <a:xfrm>
              <a:off x="1482420" y="5815990"/>
              <a:ext cx="167128" cy="180909"/>
            </a:xfrm>
            <a:prstGeom prst="rect">
              <a:avLst/>
            </a:prstGeom>
          </p:spPr>
        </p:pic>
        <p:pic>
          <p:nvPicPr>
            <p:cNvPr id="34" name="object 34"/>
            <p:cNvPicPr/>
            <p:nvPr/>
          </p:nvPicPr>
          <p:blipFill>
            <a:blip r:embed="rId24" cstate="print"/>
            <a:stretch>
              <a:fillRect/>
            </a:stretch>
          </p:blipFill>
          <p:spPr>
            <a:xfrm>
              <a:off x="972693" y="6277432"/>
              <a:ext cx="834004" cy="781924"/>
            </a:xfrm>
            <a:prstGeom prst="rect">
              <a:avLst/>
            </a:prstGeom>
          </p:spPr>
        </p:pic>
        <p:pic>
          <p:nvPicPr>
            <p:cNvPr id="35" name="object 35"/>
            <p:cNvPicPr/>
            <p:nvPr/>
          </p:nvPicPr>
          <p:blipFill>
            <a:blip r:embed="rId25" cstate="print"/>
            <a:stretch>
              <a:fillRect/>
            </a:stretch>
          </p:blipFill>
          <p:spPr>
            <a:xfrm>
              <a:off x="1030846" y="6151880"/>
              <a:ext cx="103680" cy="110439"/>
            </a:xfrm>
            <a:prstGeom prst="rect">
              <a:avLst/>
            </a:prstGeom>
          </p:spPr>
        </p:pic>
        <p:pic>
          <p:nvPicPr>
            <p:cNvPr id="36" name="object 36"/>
            <p:cNvPicPr/>
            <p:nvPr/>
          </p:nvPicPr>
          <p:blipFill>
            <a:blip r:embed="rId26" cstate="print"/>
            <a:stretch>
              <a:fillRect/>
            </a:stretch>
          </p:blipFill>
          <p:spPr>
            <a:xfrm>
              <a:off x="834174" y="6166167"/>
              <a:ext cx="1033017" cy="656323"/>
            </a:xfrm>
            <a:prstGeom prst="rect">
              <a:avLst/>
            </a:prstGeom>
          </p:spPr>
        </p:pic>
        <p:pic>
          <p:nvPicPr>
            <p:cNvPr id="37" name="object 37"/>
            <p:cNvPicPr/>
            <p:nvPr/>
          </p:nvPicPr>
          <p:blipFill>
            <a:blip r:embed="rId27" cstate="print"/>
            <a:stretch>
              <a:fillRect/>
            </a:stretch>
          </p:blipFill>
          <p:spPr>
            <a:xfrm>
              <a:off x="965352" y="6151879"/>
              <a:ext cx="901839" cy="669366"/>
            </a:xfrm>
            <a:prstGeom prst="rect">
              <a:avLst/>
            </a:prstGeom>
          </p:spPr>
        </p:pic>
      </p:grpSp>
      <p:pic>
        <p:nvPicPr>
          <p:cNvPr id="38" name="object 38"/>
          <p:cNvPicPr/>
          <p:nvPr/>
        </p:nvPicPr>
        <p:blipFill>
          <a:blip r:embed="rId28" cstate="print"/>
          <a:stretch>
            <a:fillRect/>
          </a:stretch>
        </p:blipFill>
        <p:spPr>
          <a:xfrm>
            <a:off x="4523803" y="7707477"/>
            <a:ext cx="86055" cy="64922"/>
          </a:xfrm>
          <a:prstGeom prst="rect">
            <a:avLst/>
          </a:prstGeom>
        </p:spPr>
      </p:pic>
      <p:grpSp>
        <p:nvGrpSpPr>
          <p:cNvPr id="39" name="object 39"/>
          <p:cNvGrpSpPr/>
          <p:nvPr/>
        </p:nvGrpSpPr>
        <p:grpSpPr>
          <a:xfrm>
            <a:off x="3688359" y="5617413"/>
            <a:ext cx="1572260" cy="2155190"/>
            <a:chOff x="3688359" y="5617413"/>
            <a:chExt cx="1572260" cy="2155190"/>
          </a:xfrm>
        </p:grpSpPr>
        <p:pic>
          <p:nvPicPr>
            <p:cNvPr id="40" name="object 40"/>
            <p:cNvPicPr/>
            <p:nvPr/>
          </p:nvPicPr>
          <p:blipFill>
            <a:blip r:embed="rId29" cstate="print"/>
            <a:stretch>
              <a:fillRect/>
            </a:stretch>
          </p:blipFill>
          <p:spPr>
            <a:xfrm>
              <a:off x="4060431" y="7648321"/>
              <a:ext cx="94208" cy="124079"/>
            </a:xfrm>
            <a:prstGeom prst="rect">
              <a:avLst/>
            </a:prstGeom>
          </p:spPr>
        </p:pic>
        <p:pic>
          <p:nvPicPr>
            <p:cNvPr id="41" name="object 41"/>
            <p:cNvPicPr/>
            <p:nvPr/>
          </p:nvPicPr>
          <p:blipFill>
            <a:blip r:embed="rId30" cstate="print"/>
            <a:stretch>
              <a:fillRect/>
            </a:stretch>
          </p:blipFill>
          <p:spPr>
            <a:xfrm>
              <a:off x="3688359" y="5617413"/>
              <a:ext cx="1265072" cy="2115146"/>
            </a:xfrm>
            <a:prstGeom prst="rect">
              <a:avLst/>
            </a:prstGeom>
          </p:spPr>
        </p:pic>
        <p:pic>
          <p:nvPicPr>
            <p:cNvPr id="42" name="object 42"/>
            <p:cNvPicPr/>
            <p:nvPr/>
          </p:nvPicPr>
          <p:blipFill>
            <a:blip r:embed="rId31" cstate="print"/>
            <a:stretch>
              <a:fillRect/>
            </a:stretch>
          </p:blipFill>
          <p:spPr>
            <a:xfrm>
              <a:off x="4089057" y="6059347"/>
              <a:ext cx="1171524" cy="718134"/>
            </a:xfrm>
            <a:prstGeom prst="rect">
              <a:avLst/>
            </a:prstGeom>
          </p:spPr>
        </p:pic>
        <p:pic>
          <p:nvPicPr>
            <p:cNvPr id="43" name="object 43"/>
            <p:cNvPicPr/>
            <p:nvPr/>
          </p:nvPicPr>
          <p:blipFill>
            <a:blip r:embed="rId32" cstate="print"/>
            <a:stretch>
              <a:fillRect/>
            </a:stretch>
          </p:blipFill>
          <p:spPr>
            <a:xfrm>
              <a:off x="4234388" y="6053328"/>
              <a:ext cx="1026192" cy="722788"/>
            </a:xfrm>
            <a:prstGeom prst="rect">
              <a:avLst/>
            </a:prstGeom>
          </p:spPr>
        </p:pic>
      </p:grpSp>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3" cstate="print"/>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4" cstate="print"/>
            <a:stretch>
              <a:fillRect/>
            </a:stretch>
          </p:blipFill>
          <p:spPr>
            <a:xfrm>
              <a:off x="2765513" y="7225842"/>
              <a:ext cx="418621" cy="546557"/>
            </a:xfrm>
            <a:prstGeom prst="rect">
              <a:avLst/>
            </a:prstGeom>
          </p:spPr>
        </p:pic>
      </p:grpSp>
      <p:sp>
        <p:nvSpPr>
          <p:cNvPr id="48" name="object 48"/>
          <p:cNvSpPr/>
          <p:nvPr/>
        </p:nvSpPr>
        <p:spPr>
          <a:xfrm>
            <a:off x="5302157" y="947329"/>
            <a:ext cx="4032250" cy="3015071"/>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sp>
        <p:nvSpPr>
          <p:cNvPr id="49" name="object 49"/>
          <p:cNvSpPr txBox="1"/>
          <p:nvPr/>
        </p:nvSpPr>
        <p:spPr>
          <a:xfrm>
            <a:off x="1219200" y="1645443"/>
            <a:ext cx="3688079" cy="3039294"/>
          </a:xfrm>
          <a:prstGeom prst="rect">
            <a:avLst/>
          </a:prstGeom>
        </p:spPr>
        <p:txBody>
          <a:bodyPr vert="horz" wrap="square" lIns="0" tIns="12700" rIns="0" bIns="0" rtlCol="0">
            <a:spAutoFit/>
          </a:bodyPr>
          <a:lstStyle/>
          <a:p>
            <a:pPr marL="12700">
              <a:lnSpc>
                <a:spcPct val="100000"/>
              </a:lnSpc>
              <a:spcBef>
                <a:spcPts val="100"/>
              </a:spcBef>
            </a:pPr>
            <a:r>
              <a:rPr lang="el-GR" sz="2400" spc="150" dirty="0">
                <a:solidFill>
                  <a:srgbClr val="1D1D1B"/>
                </a:solidFill>
                <a:latin typeface="Trebuchet MS"/>
                <a:cs typeface="Trebuchet MS"/>
              </a:rPr>
              <a:t>Καθορίστε το κοινό-στόχο </a:t>
            </a:r>
            <a:r>
              <a:rPr lang="el-GR" sz="2400" spc="150" dirty="0" smtClean="0">
                <a:solidFill>
                  <a:srgbClr val="1D1D1B"/>
                </a:solidFill>
                <a:latin typeface="Trebuchet MS"/>
                <a:cs typeface="Trebuchet MS"/>
              </a:rPr>
              <a:t>σας</a:t>
            </a:r>
          </a:p>
          <a:p>
            <a:pPr marL="12700">
              <a:lnSpc>
                <a:spcPct val="100000"/>
              </a:lnSpc>
              <a:spcBef>
                <a:spcPts val="100"/>
              </a:spcBef>
            </a:pPr>
            <a:endParaRPr lang="el-GR" sz="2400" spc="150" dirty="0">
              <a:solidFill>
                <a:srgbClr val="1D1D1B"/>
              </a:solidFill>
              <a:latin typeface="Trebuchet MS"/>
              <a:cs typeface="Trebuchet MS"/>
            </a:endParaRPr>
          </a:p>
          <a:p>
            <a:pPr marL="12700">
              <a:lnSpc>
                <a:spcPct val="100000"/>
              </a:lnSpc>
              <a:spcBef>
                <a:spcPts val="100"/>
              </a:spcBef>
            </a:pPr>
            <a:r>
              <a:rPr lang="el-GR" b="1" dirty="0" smtClean="0"/>
              <a:t>• </a:t>
            </a:r>
            <a:r>
              <a:rPr lang="el-GR" b="1" dirty="0" smtClean="0"/>
              <a:t> </a:t>
            </a:r>
            <a:r>
              <a:rPr lang="el-GR" spc="130" dirty="0" smtClean="0">
                <a:solidFill>
                  <a:srgbClr val="1D1D1B"/>
                </a:solidFill>
                <a:latin typeface="Trebuchet MS"/>
                <a:cs typeface="Trebuchet MS"/>
              </a:rPr>
              <a:t>Πώς </a:t>
            </a:r>
            <a:r>
              <a:rPr lang="el-GR" spc="130" dirty="0">
                <a:solidFill>
                  <a:srgbClr val="1D1D1B"/>
                </a:solidFill>
                <a:latin typeface="Trebuchet MS"/>
                <a:cs typeface="Trebuchet MS"/>
              </a:rPr>
              <a:t>είναι το κοινό-στόχο σας</a:t>
            </a:r>
            <a:r>
              <a:rPr lang="el-GR" spc="130" dirty="0" smtClean="0">
                <a:solidFill>
                  <a:srgbClr val="1D1D1B"/>
                </a:solidFill>
                <a:latin typeface="Trebuchet MS"/>
                <a:cs typeface="Trebuchet MS"/>
              </a:rPr>
              <a:t>;</a:t>
            </a:r>
          </a:p>
          <a:p>
            <a:pPr marL="12700">
              <a:lnSpc>
                <a:spcPct val="100000"/>
              </a:lnSpc>
              <a:spcBef>
                <a:spcPts val="100"/>
              </a:spcBef>
            </a:pPr>
            <a:endParaRPr lang="el-GR" spc="130" dirty="0" smtClean="0">
              <a:solidFill>
                <a:srgbClr val="1D1D1B"/>
              </a:solidFill>
              <a:latin typeface="Trebuchet MS"/>
              <a:cs typeface="Trebuchet MS"/>
            </a:endParaRPr>
          </a:p>
          <a:p>
            <a:pPr marL="12700">
              <a:lnSpc>
                <a:spcPct val="100000"/>
              </a:lnSpc>
              <a:spcBef>
                <a:spcPts val="100"/>
              </a:spcBef>
            </a:pPr>
            <a:r>
              <a:rPr lang="el-GR" b="1" dirty="0" smtClean="0"/>
              <a:t>• </a:t>
            </a:r>
            <a:r>
              <a:rPr lang="el-GR" b="1" dirty="0" smtClean="0"/>
              <a:t> </a:t>
            </a:r>
            <a:r>
              <a:rPr lang="el-GR" spc="130" dirty="0" smtClean="0">
                <a:solidFill>
                  <a:srgbClr val="1D1D1B"/>
                </a:solidFill>
                <a:latin typeface="Trebuchet MS"/>
                <a:cs typeface="Trebuchet MS"/>
              </a:rPr>
              <a:t>Ποιες </a:t>
            </a:r>
            <a:r>
              <a:rPr lang="el-GR" spc="130" dirty="0">
                <a:solidFill>
                  <a:srgbClr val="1D1D1B"/>
                </a:solidFill>
                <a:latin typeface="Trebuchet MS"/>
                <a:cs typeface="Trebuchet MS"/>
              </a:rPr>
              <a:t>είναι οι φιλοδοξίες/στόχοι τους</a:t>
            </a:r>
            <a:r>
              <a:rPr lang="pt-PT" spc="130" dirty="0" smtClean="0">
                <a:solidFill>
                  <a:srgbClr val="1D1D1B"/>
                </a:solidFill>
                <a:latin typeface="Trebuchet MS"/>
                <a:cs typeface="Trebuchet MS"/>
              </a:rPr>
              <a:t>?</a:t>
            </a:r>
            <a:endParaRPr lang="pt-PT" spc="130" dirty="0">
              <a:solidFill>
                <a:srgbClr val="1D1D1B"/>
              </a:solidFill>
              <a:latin typeface="Trebuchet MS"/>
              <a:cs typeface="Trebuchet MS"/>
            </a:endParaRPr>
          </a:p>
          <a:p>
            <a:pPr marL="12700" marR="36830">
              <a:lnSpc>
                <a:spcPct val="100000"/>
              </a:lnSpc>
              <a:spcBef>
                <a:spcPts val="1560"/>
              </a:spcBef>
            </a:pPr>
            <a:r>
              <a:rPr lang="el-GR" b="1" dirty="0" smtClean="0"/>
              <a:t>• </a:t>
            </a:r>
            <a:r>
              <a:rPr lang="el-GR" b="1" dirty="0" smtClean="0"/>
              <a:t> </a:t>
            </a:r>
            <a:r>
              <a:rPr lang="el-GR" spc="130" dirty="0" smtClean="0">
                <a:solidFill>
                  <a:srgbClr val="1D1D1B"/>
                </a:solidFill>
                <a:latin typeface="Trebuchet MS"/>
                <a:cs typeface="Trebuchet MS"/>
              </a:rPr>
              <a:t>Ανάγκες </a:t>
            </a:r>
            <a:r>
              <a:rPr lang="el-GR" spc="130" dirty="0">
                <a:solidFill>
                  <a:srgbClr val="1D1D1B"/>
                </a:solidFill>
                <a:latin typeface="Trebuchet MS"/>
                <a:cs typeface="Trebuchet MS"/>
              </a:rPr>
              <a:t>ή </a:t>
            </a:r>
            <a:r>
              <a:rPr lang="el-GR" spc="130" dirty="0" smtClean="0">
                <a:solidFill>
                  <a:srgbClr val="1D1D1B"/>
                </a:solidFill>
                <a:latin typeface="Trebuchet MS"/>
                <a:cs typeface="Trebuchet MS"/>
              </a:rPr>
              <a:t>προβλήματα</a:t>
            </a:r>
            <a:r>
              <a:rPr lang="en-US" spc="130" dirty="0" smtClean="0">
                <a:solidFill>
                  <a:srgbClr val="1D1D1B"/>
                </a:solidFill>
                <a:latin typeface="Trebuchet MS"/>
                <a:cs typeface="Trebuchet MS"/>
              </a:rPr>
              <a:t>;</a:t>
            </a:r>
            <a:endParaRPr sz="1800" dirty="0">
              <a:latin typeface="Trebuchet MS"/>
              <a:cs typeface="Trebuchet MS"/>
            </a:endParaRPr>
          </a:p>
        </p:txBody>
      </p:sp>
      <p:sp>
        <p:nvSpPr>
          <p:cNvPr id="51" name="object 51"/>
          <p:cNvSpPr txBox="1"/>
          <p:nvPr/>
        </p:nvSpPr>
        <p:spPr>
          <a:xfrm>
            <a:off x="5790902" y="1228501"/>
            <a:ext cx="3181985" cy="2475037"/>
          </a:xfrm>
          <a:prstGeom prst="rect">
            <a:avLst/>
          </a:prstGeom>
        </p:spPr>
        <p:txBody>
          <a:bodyPr vert="horz" wrap="square" lIns="0" tIns="12700" rIns="0" bIns="0" rtlCol="0">
            <a:spAutoFit/>
          </a:bodyPr>
          <a:lstStyle/>
          <a:p>
            <a:pPr marL="12700" marR="5080">
              <a:lnSpc>
                <a:spcPct val="100000"/>
              </a:lnSpc>
              <a:spcBef>
                <a:spcPts val="100"/>
              </a:spcBef>
            </a:pPr>
            <a:r>
              <a:rPr lang="el-GR" sz="1600" spc="-70" dirty="0">
                <a:solidFill>
                  <a:srgbClr val="FFFFFF"/>
                </a:solidFill>
                <a:latin typeface="Trebuchet MS"/>
                <a:cs typeface="Trebuchet MS"/>
              </a:rPr>
              <a:t>Χρησιμοποιήστε τον χάρτη </a:t>
            </a:r>
            <a:r>
              <a:rPr lang="el-GR" sz="1600" spc="-70" dirty="0" err="1">
                <a:solidFill>
                  <a:srgbClr val="FFFFFF"/>
                </a:solidFill>
                <a:latin typeface="Trebuchet MS"/>
                <a:cs typeface="Trebuchet MS"/>
              </a:rPr>
              <a:t>ενσυναίσθησης</a:t>
            </a:r>
            <a:r>
              <a:rPr lang="el-GR" sz="1600" spc="-70" dirty="0">
                <a:solidFill>
                  <a:srgbClr val="FFFFFF"/>
                </a:solidFill>
                <a:latin typeface="Trebuchet MS"/>
                <a:cs typeface="Trebuchet MS"/>
              </a:rPr>
              <a:t> και τα εργαλεία καταιγισμού ιδεών για να </a:t>
            </a:r>
            <a:r>
              <a:rPr lang="el-GR" sz="1600" spc="-70" dirty="0" err="1">
                <a:solidFill>
                  <a:srgbClr val="FFFFFF"/>
                </a:solidFill>
                <a:latin typeface="Trebuchet MS"/>
                <a:cs typeface="Trebuchet MS"/>
              </a:rPr>
              <a:t>οπτικοποιήσετε</a:t>
            </a:r>
            <a:r>
              <a:rPr lang="el-GR" sz="1600" spc="-70" dirty="0">
                <a:solidFill>
                  <a:srgbClr val="FFFFFF"/>
                </a:solidFill>
                <a:latin typeface="Trebuchet MS"/>
                <a:cs typeface="Trebuchet MS"/>
              </a:rPr>
              <a:t> αυτές τις ερωτήσεις και πραγματοποιήστε Συνεντεύξεις για τη συλλογή δεδομένων για τους </a:t>
            </a:r>
            <a:r>
              <a:rPr lang="el-GR" sz="1600" spc="-70" dirty="0" err="1">
                <a:solidFill>
                  <a:srgbClr val="FFFFFF"/>
                </a:solidFill>
                <a:latin typeface="Trebuchet MS"/>
                <a:cs typeface="Trebuchet MS"/>
              </a:rPr>
              <a:t>καταναλωτές.Είναι</a:t>
            </a:r>
            <a:r>
              <a:rPr lang="el-GR" sz="1600" spc="-70" dirty="0">
                <a:solidFill>
                  <a:srgbClr val="FFFFFF"/>
                </a:solidFill>
                <a:latin typeface="Trebuchet MS"/>
                <a:cs typeface="Trebuchet MS"/>
              </a:rPr>
              <a:t> σημαντικό να συγκεντρωθούν όσο το δυνατόν περισσότερα δεδομένα και να οργανωθούν σωστά οι πληροφορίες.</a:t>
            </a:r>
            <a:endParaRPr sz="1600" dirty="0">
              <a:latin typeface="Trebuchet MS"/>
              <a:cs typeface="Trebuchet MS"/>
            </a:endParaRPr>
          </a:p>
        </p:txBody>
      </p:sp>
      <p:sp>
        <p:nvSpPr>
          <p:cNvPr id="53" name="object 53"/>
          <p:cNvSpPr/>
          <p:nvPr/>
        </p:nvSpPr>
        <p:spPr>
          <a:xfrm>
            <a:off x="1231902" y="977524"/>
            <a:ext cx="1469972"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54" name="object 54"/>
          <p:cNvSpPr txBox="1"/>
          <p:nvPr/>
        </p:nvSpPr>
        <p:spPr>
          <a:xfrm>
            <a:off x="1284495" y="1082465"/>
            <a:ext cx="1813560" cy="228268"/>
          </a:xfrm>
          <a:prstGeom prst="rect">
            <a:avLst/>
          </a:prstGeom>
        </p:spPr>
        <p:txBody>
          <a:bodyPr vert="horz" wrap="square" lIns="0" tIns="12700" rIns="0" bIns="0" rtlCol="0">
            <a:spAutoFit/>
          </a:bodyPr>
          <a:lstStyle/>
          <a:p>
            <a:pPr marL="12700">
              <a:lnSpc>
                <a:spcPct val="100000"/>
              </a:lnSpc>
              <a:spcBef>
                <a:spcPts val="100"/>
              </a:spcBef>
            </a:pPr>
            <a:r>
              <a:rPr lang="el-GR" sz="1400" b="1" spc="-30" dirty="0" smtClean="0">
                <a:solidFill>
                  <a:srgbClr val="FFFFFF"/>
                </a:solidFill>
                <a:latin typeface="Trebuchet MS"/>
                <a:cs typeface="Trebuchet MS"/>
              </a:rPr>
              <a:t>Δραστηριότητα 1</a:t>
            </a:r>
            <a:endParaRPr sz="1400" dirty="0">
              <a:latin typeface="Trebuchet MS"/>
              <a:cs typeface="Trebuchet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400" cy="4671695"/>
            <a:chOff x="0" y="3101108"/>
            <a:chExt cx="10058400" cy="4671695"/>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60994" y="3140214"/>
              <a:ext cx="7197405" cy="4632185"/>
            </a:xfrm>
            <a:prstGeom prst="rect">
              <a:avLst/>
            </a:prstGeom>
          </p:spPr>
        </p:pic>
        <p:sp>
          <p:nvSpPr>
            <p:cNvPr id="7" name="object 7"/>
            <p:cNvSpPr/>
            <p:nvPr/>
          </p:nvSpPr>
          <p:spPr>
            <a:xfrm>
              <a:off x="1133783" y="3101108"/>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5595"/>
          </a:xfrm>
          <a:prstGeom prst="rect">
            <a:avLst/>
          </a:prstGeom>
        </p:spPr>
        <p:txBody>
          <a:bodyPr vert="horz" wrap="square" lIns="0" tIns="165100" rIns="0" bIns="0" rtlCol="0">
            <a:spAutoFit/>
          </a:bodyPr>
          <a:lstStyle/>
          <a:p>
            <a:pPr marL="12700" marR="5080">
              <a:lnSpc>
                <a:spcPts val="6000"/>
              </a:lnSpc>
              <a:spcBef>
                <a:spcPts val="1300"/>
              </a:spcBef>
            </a:pPr>
            <a:r>
              <a:rPr lang="el-GR" sz="6000" b="0" spc="375" dirty="0" smtClean="0">
                <a:solidFill>
                  <a:srgbClr val="1D1D1B"/>
                </a:solidFill>
                <a:latin typeface="Trebuchet MS"/>
                <a:cs typeface="Trebuchet MS"/>
              </a:rPr>
              <a:t>Άσκηση </a:t>
            </a:r>
            <a:r>
              <a:rPr lang="el-GR" sz="6000" b="0" spc="375" dirty="0" err="1" smtClean="0">
                <a:solidFill>
                  <a:srgbClr val="1D1D1B"/>
                </a:solidFill>
                <a:latin typeface="Trebuchet MS"/>
                <a:cs typeface="Trebuchet MS"/>
              </a:rPr>
              <a:t>αυτοαξιολόγησης</a:t>
            </a:r>
            <a:endParaRPr sz="6000" dirty="0">
              <a:latin typeface="Trebuchet MS"/>
              <a:cs typeface="Trebuchet MS"/>
            </a:endParaRPr>
          </a:p>
        </p:txBody>
      </p:sp>
      <p:sp>
        <p:nvSpPr>
          <p:cNvPr id="9" name="object 9"/>
          <p:cNvSpPr txBox="1"/>
          <p:nvPr/>
        </p:nvSpPr>
        <p:spPr>
          <a:xfrm>
            <a:off x="1121072" y="3125030"/>
            <a:ext cx="4098925" cy="1367041"/>
          </a:xfrm>
          <a:prstGeom prst="rect">
            <a:avLst/>
          </a:prstGeom>
        </p:spPr>
        <p:txBody>
          <a:bodyPr vert="horz" wrap="square" lIns="0" tIns="12700" rIns="0" bIns="0" rtlCol="0">
            <a:spAutoFit/>
          </a:bodyPr>
          <a:lstStyle/>
          <a:p>
            <a:pPr marL="160655">
              <a:lnSpc>
                <a:spcPct val="100000"/>
              </a:lnSpc>
              <a:spcBef>
                <a:spcPts val="100"/>
              </a:spcBef>
            </a:pPr>
            <a:r>
              <a:rPr lang="el-GR" b="1" spc="15" dirty="0" smtClean="0">
                <a:solidFill>
                  <a:srgbClr val="EEEDF3"/>
                </a:solidFill>
                <a:latin typeface="Trebuchet MS"/>
                <a:cs typeface="Trebuchet MS"/>
              </a:rPr>
              <a:t>Εισαγωγή για την Ενότητα 3</a:t>
            </a:r>
            <a:endParaRPr dirty="0">
              <a:latin typeface="Trebuchet MS"/>
              <a:cs typeface="Trebuchet MS"/>
            </a:endParaRPr>
          </a:p>
          <a:p>
            <a:pPr marL="12700" marR="5080">
              <a:lnSpc>
                <a:spcPts val="2100"/>
              </a:lnSpc>
              <a:spcBef>
                <a:spcPts val="2100"/>
              </a:spcBef>
            </a:pPr>
            <a:r>
              <a:rPr lang="el-GR" sz="2100" b="1" i="1" spc="10" dirty="0">
                <a:solidFill>
                  <a:srgbClr val="1D1D1B"/>
                </a:solidFill>
                <a:latin typeface="Trebuchet MS"/>
                <a:cs typeface="Trebuchet MS"/>
              </a:rPr>
              <a:t>Πώς να ξεκινήσετε μια επιχείρηση κουλτούρας δρόμου από ένα </a:t>
            </a:r>
            <a:r>
              <a:rPr lang="el-GR" sz="2100" b="1" i="1" spc="10" dirty="0" err="1">
                <a:solidFill>
                  <a:srgbClr val="1D1D1B"/>
                </a:solidFill>
                <a:latin typeface="Trebuchet MS"/>
                <a:cs typeface="Trebuchet MS"/>
              </a:rPr>
              <a:t>smartphone</a:t>
            </a:r>
            <a:r>
              <a:rPr lang="el-GR" sz="2100" b="1" i="1" spc="10" dirty="0">
                <a:solidFill>
                  <a:srgbClr val="1D1D1B"/>
                </a:solidFill>
                <a:latin typeface="Trebuchet MS"/>
                <a:cs typeface="Trebuchet MS"/>
              </a:rPr>
              <a:t>;</a:t>
            </a:r>
            <a:endParaRPr lang="en-US" sz="2100" dirty="0">
              <a:latin typeface="Trebuchet MS"/>
              <a:cs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7019111" y="5866447"/>
              <a:ext cx="1503172" cy="1424305"/>
            </a:xfrm>
            <a:prstGeom prst="rect">
              <a:avLst/>
            </a:prstGeom>
          </p:spPr>
        </p:pic>
        <p:pic>
          <p:nvPicPr>
            <p:cNvPr id="5" name="object 5"/>
            <p:cNvPicPr/>
            <p:nvPr/>
          </p:nvPicPr>
          <p:blipFill>
            <a:blip r:embed="rId3" cstate="print"/>
            <a:stretch>
              <a:fillRect/>
            </a:stretch>
          </p:blipFill>
          <p:spPr>
            <a:xfrm>
              <a:off x="5785983" y="1130317"/>
              <a:ext cx="3983688" cy="5063960"/>
            </a:xfrm>
            <a:prstGeom prst="rect">
              <a:avLst/>
            </a:prstGeom>
          </p:spPr>
        </p:pic>
        <p:pic>
          <p:nvPicPr>
            <p:cNvPr id="6" name="object 6"/>
            <p:cNvPicPr/>
            <p:nvPr/>
          </p:nvPicPr>
          <p:blipFill>
            <a:blip r:embed="rId4" cstate="print"/>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stretch>
              <a:fillRect/>
            </a:stretch>
          </p:blipFill>
          <p:spPr>
            <a:xfrm>
              <a:off x="7750010" y="1784908"/>
              <a:ext cx="926795" cy="926261"/>
            </a:xfrm>
            <a:prstGeom prst="rect">
              <a:avLst/>
            </a:prstGeom>
          </p:spPr>
        </p:pic>
        <p:pic>
          <p:nvPicPr>
            <p:cNvPr id="9" name="object 9"/>
            <p:cNvPicPr/>
            <p:nvPr/>
          </p:nvPicPr>
          <p:blipFill>
            <a:blip r:embed="rId6" cstate="print"/>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stretch>
              <a:fillRect/>
            </a:stretch>
          </p:blipFill>
          <p:spPr>
            <a:xfrm>
              <a:off x="9217787" y="2696718"/>
              <a:ext cx="485660" cy="715777"/>
            </a:xfrm>
            <a:prstGeom prst="rect">
              <a:avLst/>
            </a:prstGeom>
          </p:spPr>
        </p:pic>
        <p:pic>
          <p:nvPicPr>
            <p:cNvPr id="12" name="object 12"/>
            <p:cNvPicPr/>
            <p:nvPr/>
          </p:nvPicPr>
          <p:blipFill>
            <a:blip r:embed="rId8" cstate="print"/>
            <a:stretch>
              <a:fillRect/>
            </a:stretch>
          </p:blipFill>
          <p:spPr>
            <a:xfrm>
              <a:off x="8735466" y="2453169"/>
              <a:ext cx="715187" cy="1284505"/>
            </a:xfrm>
            <a:prstGeom prst="rect">
              <a:avLst/>
            </a:prstGeom>
          </p:spPr>
        </p:pic>
        <p:pic>
          <p:nvPicPr>
            <p:cNvPr id="13" name="object 13"/>
            <p:cNvPicPr/>
            <p:nvPr/>
          </p:nvPicPr>
          <p:blipFill>
            <a:blip r:embed="rId9" cstate="print"/>
            <a:stretch>
              <a:fillRect/>
            </a:stretch>
          </p:blipFill>
          <p:spPr>
            <a:xfrm>
              <a:off x="9097954" y="3679469"/>
              <a:ext cx="554769" cy="852190"/>
            </a:xfrm>
            <a:prstGeom prst="rect">
              <a:avLst/>
            </a:prstGeom>
          </p:spPr>
        </p:pic>
        <p:pic>
          <p:nvPicPr>
            <p:cNvPr id="14" name="object 14"/>
            <p:cNvPicPr/>
            <p:nvPr/>
          </p:nvPicPr>
          <p:blipFill>
            <a:blip r:embed="rId10" cstate="print"/>
            <a:stretch>
              <a:fillRect/>
            </a:stretch>
          </p:blipFill>
          <p:spPr>
            <a:xfrm>
              <a:off x="9143859" y="4445330"/>
              <a:ext cx="255554" cy="3327070"/>
            </a:xfrm>
            <a:prstGeom prst="rect">
              <a:avLst/>
            </a:prstGeom>
          </p:spPr>
        </p:pic>
        <p:pic>
          <p:nvPicPr>
            <p:cNvPr id="15" name="object 15"/>
            <p:cNvPicPr/>
            <p:nvPr/>
          </p:nvPicPr>
          <p:blipFill>
            <a:blip r:embed="rId11" cstate="print"/>
            <a:stretch>
              <a:fillRect/>
            </a:stretch>
          </p:blipFill>
          <p:spPr>
            <a:xfrm>
              <a:off x="9511638" y="4449927"/>
              <a:ext cx="546761" cy="3322472"/>
            </a:xfrm>
            <a:prstGeom prst="rect">
              <a:avLst/>
            </a:prstGeom>
          </p:spPr>
        </p:pic>
        <p:pic>
          <p:nvPicPr>
            <p:cNvPr id="16" name="object 16"/>
            <p:cNvPicPr/>
            <p:nvPr/>
          </p:nvPicPr>
          <p:blipFill>
            <a:blip r:embed="rId12" cstate="print"/>
            <a:stretch>
              <a:fillRect/>
            </a:stretch>
          </p:blipFill>
          <p:spPr>
            <a:xfrm>
              <a:off x="9080406" y="2584221"/>
              <a:ext cx="311496" cy="349907"/>
            </a:xfrm>
            <a:prstGeom prst="rect">
              <a:avLst/>
            </a:prstGeom>
          </p:spPr>
        </p:pic>
        <p:pic>
          <p:nvPicPr>
            <p:cNvPr id="17" name="object 17"/>
            <p:cNvPicPr/>
            <p:nvPr/>
          </p:nvPicPr>
          <p:blipFill>
            <a:blip r:embed="rId13" cstate="print"/>
            <a:stretch>
              <a:fillRect/>
            </a:stretch>
          </p:blipFill>
          <p:spPr>
            <a:xfrm>
              <a:off x="9266542" y="2793949"/>
              <a:ext cx="66374" cy="82956"/>
            </a:xfrm>
            <a:prstGeom prst="rect">
              <a:avLst/>
            </a:prstGeom>
          </p:spPr>
        </p:pic>
        <p:pic>
          <p:nvPicPr>
            <p:cNvPr id="18" name="object 18"/>
            <p:cNvPicPr/>
            <p:nvPr/>
          </p:nvPicPr>
          <p:blipFill>
            <a:blip r:embed="rId14" cstate="print"/>
            <a:stretch>
              <a:fillRect/>
            </a:stretch>
          </p:blipFill>
          <p:spPr>
            <a:xfrm>
              <a:off x="8665486" y="2344267"/>
              <a:ext cx="137632" cy="201950"/>
            </a:xfrm>
            <a:prstGeom prst="rect">
              <a:avLst/>
            </a:prstGeom>
          </p:spPr>
        </p:pic>
        <p:pic>
          <p:nvPicPr>
            <p:cNvPr id="19" name="object 19"/>
            <p:cNvPicPr/>
            <p:nvPr/>
          </p:nvPicPr>
          <p:blipFill>
            <a:blip r:embed="rId15" cstate="print"/>
            <a:stretch>
              <a:fillRect/>
            </a:stretch>
          </p:blipFill>
          <p:spPr>
            <a:xfrm>
              <a:off x="8600008" y="3088830"/>
              <a:ext cx="884084" cy="443672"/>
            </a:xfrm>
            <a:prstGeom prst="rect">
              <a:avLst/>
            </a:prstGeom>
          </p:spPr>
        </p:pic>
        <p:pic>
          <p:nvPicPr>
            <p:cNvPr id="20" name="object 20"/>
            <p:cNvPicPr/>
            <p:nvPr/>
          </p:nvPicPr>
          <p:blipFill>
            <a:blip r:embed="rId16" cstate="print"/>
            <a:stretch>
              <a:fillRect/>
            </a:stretch>
          </p:blipFill>
          <p:spPr>
            <a:xfrm>
              <a:off x="9104324" y="5355412"/>
              <a:ext cx="954075" cy="1670634"/>
            </a:xfrm>
            <a:prstGeom prst="rect">
              <a:avLst/>
            </a:prstGeom>
          </p:spPr>
        </p:pic>
        <p:pic>
          <p:nvPicPr>
            <p:cNvPr id="21" name="object 21"/>
            <p:cNvPicPr/>
            <p:nvPr/>
          </p:nvPicPr>
          <p:blipFill>
            <a:blip r:embed="rId17" cstate="print"/>
            <a:stretch>
              <a:fillRect/>
            </a:stretch>
          </p:blipFill>
          <p:spPr>
            <a:xfrm>
              <a:off x="6375234" y="4890617"/>
              <a:ext cx="47231" cy="2881782"/>
            </a:xfrm>
            <a:prstGeom prst="rect">
              <a:avLst/>
            </a:prstGeom>
          </p:spPr>
        </p:pic>
        <p:pic>
          <p:nvPicPr>
            <p:cNvPr id="22" name="object 22"/>
            <p:cNvPicPr/>
            <p:nvPr/>
          </p:nvPicPr>
          <p:blipFill>
            <a:blip r:embed="rId18" cstate="print"/>
            <a:stretch>
              <a:fillRect/>
            </a:stretch>
          </p:blipFill>
          <p:spPr>
            <a:xfrm>
              <a:off x="4399051" y="4890617"/>
              <a:ext cx="1542389" cy="2881782"/>
            </a:xfrm>
            <a:prstGeom prst="rect">
              <a:avLst/>
            </a:prstGeom>
          </p:spPr>
        </p:pic>
        <p:pic>
          <p:nvPicPr>
            <p:cNvPr id="23" name="object 23"/>
            <p:cNvPicPr/>
            <p:nvPr/>
          </p:nvPicPr>
          <p:blipFill>
            <a:blip r:embed="rId19" cstate="print"/>
            <a:stretch>
              <a:fillRect/>
            </a:stretch>
          </p:blipFill>
          <p:spPr>
            <a:xfrm>
              <a:off x="4862804" y="4879416"/>
              <a:ext cx="1556698" cy="2892983"/>
            </a:xfrm>
            <a:prstGeom prst="rect">
              <a:avLst/>
            </a:prstGeom>
          </p:spPr>
        </p:pic>
        <p:pic>
          <p:nvPicPr>
            <p:cNvPr id="24" name="object 24"/>
            <p:cNvPicPr/>
            <p:nvPr/>
          </p:nvPicPr>
          <p:blipFill>
            <a:blip r:embed="rId20" cstate="print"/>
            <a:stretch>
              <a:fillRect/>
            </a:stretch>
          </p:blipFill>
          <p:spPr>
            <a:xfrm>
              <a:off x="5445953" y="5881598"/>
              <a:ext cx="254286" cy="277825"/>
            </a:xfrm>
            <a:prstGeom prst="rect">
              <a:avLst/>
            </a:prstGeom>
          </p:spPr>
        </p:pic>
        <p:pic>
          <p:nvPicPr>
            <p:cNvPr id="25" name="object 25"/>
            <p:cNvPicPr/>
            <p:nvPr/>
          </p:nvPicPr>
          <p:blipFill>
            <a:blip r:embed="rId21" cstate="print"/>
            <a:stretch>
              <a:fillRect/>
            </a:stretch>
          </p:blipFill>
          <p:spPr>
            <a:xfrm>
              <a:off x="5091429" y="4501489"/>
              <a:ext cx="1118108" cy="1874736"/>
            </a:xfrm>
            <a:prstGeom prst="rect">
              <a:avLst/>
            </a:prstGeom>
          </p:spPr>
        </p:pic>
        <p:pic>
          <p:nvPicPr>
            <p:cNvPr id="26" name="object 26"/>
            <p:cNvPicPr/>
            <p:nvPr/>
          </p:nvPicPr>
          <p:blipFill>
            <a:blip r:embed="rId22" cstate="print"/>
            <a:stretch>
              <a:fillRect/>
            </a:stretch>
          </p:blipFill>
          <p:spPr>
            <a:xfrm>
              <a:off x="6543344" y="3966959"/>
              <a:ext cx="376313" cy="131711"/>
            </a:xfrm>
            <a:prstGeom prst="rect">
              <a:avLst/>
            </a:prstGeom>
          </p:spPr>
        </p:pic>
        <p:pic>
          <p:nvPicPr>
            <p:cNvPr id="27" name="object 27"/>
            <p:cNvPicPr/>
            <p:nvPr/>
          </p:nvPicPr>
          <p:blipFill>
            <a:blip r:embed="rId23" cstate="print"/>
            <a:stretch>
              <a:fillRect/>
            </a:stretch>
          </p:blipFill>
          <p:spPr>
            <a:xfrm>
              <a:off x="5580626" y="3757714"/>
              <a:ext cx="365098" cy="542036"/>
            </a:xfrm>
            <a:prstGeom prst="rect">
              <a:avLst/>
            </a:prstGeom>
          </p:spPr>
        </p:pic>
        <p:pic>
          <p:nvPicPr>
            <p:cNvPr id="28" name="object 28"/>
            <p:cNvPicPr/>
            <p:nvPr/>
          </p:nvPicPr>
          <p:blipFill>
            <a:blip r:embed="rId24" cstate="print"/>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1120820"/>
          </a:xfrm>
          <a:prstGeom prst="rect">
            <a:avLst/>
          </a:prstGeom>
        </p:spPr>
        <p:txBody>
          <a:bodyPr vert="horz" wrap="square" lIns="0" tIns="12700" rIns="0" bIns="0" rtlCol="0">
            <a:spAutoFit/>
          </a:bodyPr>
          <a:lstStyle/>
          <a:p>
            <a:pPr marL="12700" marR="5080">
              <a:lnSpc>
                <a:spcPct val="100000"/>
              </a:lnSpc>
              <a:spcBef>
                <a:spcPts val="100"/>
              </a:spcBef>
            </a:pPr>
            <a:r>
              <a:rPr lang="el-GR" sz="2400" b="0" spc="150" dirty="0">
                <a:solidFill>
                  <a:srgbClr val="1D1D1B"/>
                </a:solidFill>
                <a:latin typeface="Trebuchet MS"/>
                <a:cs typeface="Trebuchet MS"/>
              </a:rPr>
              <a:t>Καθορίστε τον πυρήνα της επιχείρησής σας.</a:t>
            </a:r>
            <a:endParaRPr sz="2400" dirty="0">
              <a:latin typeface="Trebuchet MS"/>
              <a:cs typeface="Trebuchet MS"/>
            </a:endParaRPr>
          </a:p>
        </p:txBody>
      </p:sp>
      <p:sp>
        <p:nvSpPr>
          <p:cNvPr id="30" name="object 30"/>
          <p:cNvSpPr txBox="1"/>
          <p:nvPr/>
        </p:nvSpPr>
        <p:spPr>
          <a:xfrm>
            <a:off x="1232383" y="3102557"/>
            <a:ext cx="3621404" cy="2834109"/>
          </a:xfrm>
          <a:prstGeom prst="rect">
            <a:avLst/>
          </a:prstGeom>
        </p:spPr>
        <p:txBody>
          <a:bodyPr vert="horz" wrap="square" lIns="0" tIns="12700" rIns="0" bIns="0" rtlCol="0">
            <a:spAutoFit/>
          </a:bodyPr>
          <a:lstStyle/>
          <a:p>
            <a:pPr marL="12700" marR="30480">
              <a:lnSpc>
                <a:spcPct val="100000"/>
              </a:lnSpc>
              <a:spcBef>
                <a:spcPts val="100"/>
              </a:spcBef>
            </a:pPr>
            <a:r>
              <a:rPr lang="el-GR" spc="-70" dirty="0">
                <a:solidFill>
                  <a:srgbClr val="1D1D1B"/>
                </a:solidFill>
                <a:latin typeface="Trebuchet MS"/>
                <a:cs typeface="Trebuchet MS"/>
              </a:rPr>
              <a:t>Καθορίστε την προτροπή σας, την ιδέα σας και απαντήστε σε αυτές τις ερωτήσεις</a:t>
            </a:r>
            <a:r>
              <a:rPr lang="el-GR" spc="-70" dirty="0" smtClean="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el-GR" spc="-70" dirty="0" smtClean="0">
                <a:solidFill>
                  <a:srgbClr val="1D1D1B"/>
                </a:solidFill>
                <a:latin typeface="Trebuchet MS"/>
                <a:cs typeface="Trebuchet MS"/>
              </a:rPr>
              <a:t>Ποιος </a:t>
            </a:r>
            <a:r>
              <a:rPr lang="el-GR" spc="-70" dirty="0">
                <a:solidFill>
                  <a:srgbClr val="1D1D1B"/>
                </a:solidFill>
                <a:latin typeface="Trebuchet MS"/>
                <a:cs typeface="Trebuchet MS"/>
              </a:rPr>
              <a:t>είναι ο πυρήνας της ιδέας/της δουλειάς μου</a:t>
            </a:r>
            <a:r>
              <a:rPr lang="el-GR" spc="-70" dirty="0" smtClean="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el-GR" spc="-70" dirty="0" smtClean="0">
                <a:solidFill>
                  <a:srgbClr val="1D1D1B"/>
                </a:solidFill>
                <a:latin typeface="Trebuchet MS"/>
                <a:cs typeface="Trebuchet MS"/>
              </a:rPr>
              <a:t>Πώς </a:t>
            </a:r>
            <a:r>
              <a:rPr lang="el-GR" spc="-70" dirty="0">
                <a:solidFill>
                  <a:srgbClr val="1D1D1B"/>
                </a:solidFill>
                <a:latin typeface="Trebuchet MS"/>
                <a:cs typeface="Trebuchet MS"/>
              </a:rPr>
              <a:t>θα διεισδύσει στην </a:t>
            </a:r>
            <a:r>
              <a:rPr lang="el-GR" spc="-70" dirty="0" smtClean="0">
                <a:solidFill>
                  <a:srgbClr val="1D1D1B"/>
                </a:solidFill>
                <a:latin typeface="Trebuchet MS"/>
                <a:cs typeface="Trebuchet MS"/>
              </a:rPr>
              <a:t>αγορά</a:t>
            </a:r>
            <a:r>
              <a:rPr lang="en-US" spc="-70" dirty="0" smtClean="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el-GR" spc="-70" dirty="0" smtClean="0">
                <a:solidFill>
                  <a:srgbClr val="1D1D1B"/>
                </a:solidFill>
                <a:latin typeface="Trebuchet MS"/>
                <a:cs typeface="Trebuchet MS"/>
              </a:rPr>
              <a:t>Τι </a:t>
            </a:r>
            <a:r>
              <a:rPr lang="el-GR" spc="-70" dirty="0">
                <a:solidFill>
                  <a:srgbClr val="1D1D1B"/>
                </a:solidFill>
                <a:latin typeface="Trebuchet MS"/>
                <a:cs typeface="Trebuchet MS"/>
              </a:rPr>
              <a:t>προϊόντα/υπηρεσίες μπορώ να φτιάξω</a:t>
            </a:r>
            <a:r>
              <a:rPr lang="el-GR" spc="-70" dirty="0" smtClean="0">
                <a:solidFill>
                  <a:srgbClr val="1D1D1B"/>
                </a:solidFill>
                <a:latin typeface="Trebuchet MS"/>
                <a:cs typeface="Trebuchet MS"/>
              </a:rPr>
              <a:t>;</a:t>
            </a:r>
          </a:p>
          <a:p>
            <a:pPr marL="298450" marR="30480" indent="-285750">
              <a:lnSpc>
                <a:spcPct val="100000"/>
              </a:lnSpc>
              <a:spcBef>
                <a:spcPts val="100"/>
              </a:spcBef>
              <a:buFont typeface="Arial" panose="020B0604020202020204" pitchFamily="34" charset="0"/>
              <a:buChar char="•"/>
            </a:pPr>
            <a:r>
              <a:rPr lang="el-GR" spc="-70" dirty="0" smtClean="0">
                <a:solidFill>
                  <a:srgbClr val="1D1D1B"/>
                </a:solidFill>
                <a:latin typeface="Trebuchet MS"/>
                <a:cs typeface="Trebuchet MS"/>
              </a:rPr>
              <a:t>Τι </a:t>
            </a:r>
            <a:r>
              <a:rPr lang="el-GR" spc="-70" dirty="0">
                <a:solidFill>
                  <a:srgbClr val="1D1D1B"/>
                </a:solidFill>
                <a:latin typeface="Trebuchet MS"/>
                <a:cs typeface="Trebuchet MS"/>
              </a:rPr>
              <a:t>εμπειρία μπορώ να προσφέρω στους συγκεκριμένους;</a:t>
            </a:r>
            <a:endParaRPr sz="185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59045"/>
          </a:xfrm>
          <a:prstGeom prst="rect">
            <a:avLst/>
          </a:prstGeom>
        </p:spPr>
        <p:txBody>
          <a:bodyPr vert="horz" wrap="square" lIns="0" tIns="12700" rIns="0" bIns="0" rtlCol="0">
            <a:spAutoFit/>
          </a:bodyPr>
          <a:lstStyle/>
          <a:p>
            <a:pPr marL="12700">
              <a:lnSpc>
                <a:spcPct val="100000"/>
              </a:lnSpc>
              <a:spcBef>
                <a:spcPts val="100"/>
              </a:spcBef>
            </a:pPr>
            <a:r>
              <a:rPr lang="el-GR" sz="1600" b="1" spc="10" dirty="0" err="1" smtClean="0">
                <a:solidFill>
                  <a:srgbClr val="FFFFFF"/>
                </a:solidFill>
                <a:latin typeface="Trebuchet MS"/>
                <a:cs typeface="Trebuchet MS"/>
              </a:rPr>
              <a:t>Αυτοαξιολόγηση</a:t>
            </a:r>
            <a:endParaRPr sz="1600" dirty="0">
              <a:latin typeface="Trebuchet MS"/>
              <a:cs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7019111" y="5866447"/>
              <a:ext cx="1503172" cy="1424305"/>
            </a:xfrm>
            <a:prstGeom prst="rect">
              <a:avLst/>
            </a:prstGeom>
          </p:spPr>
        </p:pic>
        <p:pic>
          <p:nvPicPr>
            <p:cNvPr id="5" name="object 5"/>
            <p:cNvPicPr/>
            <p:nvPr/>
          </p:nvPicPr>
          <p:blipFill>
            <a:blip r:embed="rId3" cstate="print"/>
            <a:stretch>
              <a:fillRect/>
            </a:stretch>
          </p:blipFill>
          <p:spPr>
            <a:xfrm>
              <a:off x="5785983" y="1130317"/>
              <a:ext cx="3983688" cy="5063960"/>
            </a:xfrm>
            <a:prstGeom prst="rect">
              <a:avLst/>
            </a:prstGeom>
          </p:spPr>
        </p:pic>
        <p:pic>
          <p:nvPicPr>
            <p:cNvPr id="6" name="object 6"/>
            <p:cNvPicPr/>
            <p:nvPr/>
          </p:nvPicPr>
          <p:blipFill>
            <a:blip r:embed="rId4" cstate="print"/>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stretch>
              <a:fillRect/>
            </a:stretch>
          </p:blipFill>
          <p:spPr>
            <a:xfrm>
              <a:off x="7750010" y="1784908"/>
              <a:ext cx="926795" cy="926261"/>
            </a:xfrm>
            <a:prstGeom prst="rect">
              <a:avLst/>
            </a:prstGeom>
          </p:spPr>
        </p:pic>
        <p:pic>
          <p:nvPicPr>
            <p:cNvPr id="9" name="object 9"/>
            <p:cNvPicPr/>
            <p:nvPr/>
          </p:nvPicPr>
          <p:blipFill>
            <a:blip r:embed="rId6" cstate="print"/>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stretch>
              <a:fillRect/>
            </a:stretch>
          </p:blipFill>
          <p:spPr>
            <a:xfrm>
              <a:off x="9217787" y="2696718"/>
              <a:ext cx="485660" cy="715777"/>
            </a:xfrm>
            <a:prstGeom prst="rect">
              <a:avLst/>
            </a:prstGeom>
          </p:spPr>
        </p:pic>
        <p:pic>
          <p:nvPicPr>
            <p:cNvPr id="12" name="object 12"/>
            <p:cNvPicPr/>
            <p:nvPr/>
          </p:nvPicPr>
          <p:blipFill>
            <a:blip r:embed="rId8" cstate="print"/>
            <a:stretch>
              <a:fillRect/>
            </a:stretch>
          </p:blipFill>
          <p:spPr>
            <a:xfrm>
              <a:off x="8735466" y="2453169"/>
              <a:ext cx="715187" cy="1284505"/>
            </a:xfrm>
            <a:prstGeom prst="rect">
              <a:avLst/>
            </a:prstGeom>
          </p:spPr>
        </p:pic>
        <p:pic>
          <p:nvPicPr>
            <p:cNvPr id="13" name="object 13"/>
            <p:cNvPicPr/>
            <p:nvPr/>
          </p:nvPicPr>
          <p:blipFill>
            <a:blip r:embed="rId9" cstate="print"/>
            <a:stretch>
              <a:fillRect/>
            </a:stretch>
          </p:blipFill>
          <p:spPr>
            <a:xfrm>
              <a:off x="9097954" y="3679469"/>
              <a:ext cx="554769" cy="852190"/>
            </a:xfrm>
            <a:prstGeom prst="rect">
              <a:avLst/>
            </a:prstGeom>
          </p:spPr>
        </p:pic>
        <p:pic>
          <p:nvPicPr>
            <p:cNvPr id="14" name="object 14"/>
            <p:cNvPicPr/>
            <p:nvPr/>
          </p:nvPicPr>
          <p:blipFill>
            <a:blip r:embed="rId10" cstate="print"/>
            <a:stretch>
              <a:fillRect/>
            </a:stretch>
          </p:blipFill>
          <p:spPr>
            <a:xfrm>
              <a:off x="9143859" y="4445330"/>
              <a:ext cx="255554" cy="3327070"/>
            </a:xfrm>
            <a:prstGeom prst="rect">
              <a:avLst/>
            </a:prstGeom>
          </p:spPr>
        </p:pic>
        <p:pic>
          <p:nvPicPr>
            <p:cNvPr id="15" name="object 15"/>
            <p:cNvPicPr/>
            <p:nvPr/>
          </p:nvPicPr>
          <p:blipFill>
            <a:blip r:embed="rId11" cstate="print"/>
            <a:stretch>
              <a:fillRect/>
            </a:stretch>
          </p:blipFill>
          <p:spPr>
            <a:xfrm>
              <a:off x="9511638" y="4449927"/>
              <a:ext cx="546761" cy="3322472"/>
            </a:xfrm>
            <a:prstGeom prst="rect">
              <a:avLst/>
            </a:prstGeom>
          </p:spPr>
        </p:pic>
        <p:pic>
          <p:nvPicPr>
            <p:cNvPr id="16" name="object 16"/>
            <p:cNvPicPr/>
            <p:nvPr/>
          </p:nvPicPr>
          <p:blipFill>
            <a:blip r:embed="rId12" cstate="print"/>
            <a:stretch>
              <a:fillRect/>
            </a:stretch>
          </p:blipFill>
          <p:spPr>
            <a:xfrm>
              <a:off x="9080406" y="2584221"/>
              <a:ext cx="311496" cy="349907"/>
            </a:xfrm>
            <a:prstGeom prst="rect">
              <a:avLst/>
            </a:prstGeom>
          </p:spPr>
        </p:pic>
        <p:pic>
          <p:nvPicPr>
            <p:cNvPr id="17" name="object 17"/>
            <p:cNvPicPr/>
            <p:nvPr/>
          </p:nvPicPr>
          <p:blipFill>
            <a:blip r:embed="rId13" cstate="print"/>
            <a:stretch>
              <a:fillRect/>
            </a:stretch>
          </p:blipFill>
          <p:spPr>
            <a:xfrm>
              <a:off x="9266542" y="2793949"/>
              <a:ext cx="66374" cy="82956"/>
            </a:xfrm>
            <a:prstGeom prst="rect">
              <a:avLst/>
            </a:prstGeom>
          </p:spPr>
        </p:pic>
        <p:pic>
          <p:nvPicPr>
            <p:cNvPr id="18" name="object 18"/>
            <p:cNvPicPr/>
            <p:nvPr/>
          </p:nvPicPr>
          <p:blipFill>
            <a:blip r:embed="rId14" cstate="print"/>
            <a:stretch>
              <a:fillRect/>
            </a:stretch>
          </p:blipFill>
          <p:spPr>
            <a:xfrm>
              <a:off x="8665486" y="2344267"/>
              <a:ext cx="137632" cy="201950"/>
            </a:xfrm>
            <a:prstGeom prst="rect">
              <a:avLst/>
            </a:prstGeom>
          </p:spPr>
        </p:pic>
        <p:pic>
          <p:nvPicPr>
            <p:cNvPr id="19" name="object 19"/>
            <p:cNvPicPr/>
            <p:nvPr/>
          </p:nvPicPr>
          <p:blipFill>
            <a:blip r:embed="rId15" cstate="print"/>
            <a:stretch>
              <a:fillRect/>
            </a:stretch>
          </p:blipFill>
          <p:spPr>
            <a:xfrm>
              <a:off x="8600008" y="3088830"/>
              <a:ext cx="884084" cy="443672"/>
            </a:xfrm>
            <a:prstGeom prst="rect">
              <a:avLst/>
            </a:prstGeom>
          </p:spPr>
        </p:pic>
        <p:pic>
          <p:nvPicPr>
            <p:cNvPr id="20" name="object 20"/>
            <p:cNvPicPr/>
            <p:nvPr/>
          </p:nvPicPr>
          <p:blipFill>
            <a:blip r:embed="rId16" cstate="print"/>
            <a:stretch>
              <a:fillRect/>
            </a:stretch>
          </p:blipFill>
          <p:spPr>
            <a:xfrm>
              <a:off x="9104324" y="5355412"/>
              <a:ext cx="954075" cy="1670634"/>
            </a:xfrm>
            <a:prstGeom prst="rect">
              <a:avLst/>
            </a:prstGeom>
          </p:spPr>
        </p:pic>
        <p:pic>
          <p:nvPicPr>
            <p:cNvPr id="21" name="object 21"/>
            <p:cNvPicPr/>
            <p:nvPr/>
          </p:nvPicPr>
          <p:blipFill>
            <a:blip r:embed="rId17" cstate="print"/>
            <a:stretch>
              <a:fillRect/>
            </a:stretch>
          </p:blipFill>
          <p:spPr>
            <a:xfrm>
              <a:off x="6375234" y="4890617"/>
              <a:ext cx="47231" cy="2881782"/>
            </a:xfrm>
            <a:prstGeom prst="rect">
              <a:avLst/>
            </a:prstGeom>
          </p:spPr>
        </p:pic>
        <p:pic>
          <p:nvPicPr>
            <p:cNvPr id="22" name="object 22"/>
            <p:cNvPicPr/>
            <p:nvPr/>
          </p:nvPicPr>
          <p:blipFill>
            <a:blip r:embed="rId18" cstate="print"/>
            <a:stretch>
              <a:fillRect/>
            </a:stretch>
          </p:blipFill>
          <p:spPr>
            <a:xfrm>
              <a:off x="4399051" y="4890617"/>
              <a:ext cx="1542389" cy="2881782"/>
            </a:xfrm>
            <a:prstGeom prst="rect">
              <a:avLst/>
            </a:prstGeom>
          </p:spPr>
        </p:pic>
        <p:pic>
          <p:nvPicPr>
            <p:cNvPr id="23" name="object 23"/>
            <p:cNvPicPr/>
            <p:nvPr/>
          </p:nvPicPr>
          <p:blipFill>
            <a:blip r:embed="rId19" cstate="print"/>
            <a:stretch>
              <a:fillRect/>
            </a:stretch>
          </p:blipFill>
          <p:spPr>
            <a:xfrm>
              <a:off x="4862804" y="4879416"/>
              <a:ext cx="1556698" cy="2892983"/>
            </a:xfrm>
            <a:prstGeom prst="rect">
              <a:avLst/>
            </a:prstGeom>
          </p:spPr>
        </p:pic>
        <p:pic>
          <p:nvPicPr>
            <p:cNvPr id="24" name="object 24"/>
            <p:cNvPicPr/>
            <p:nvPr/>
          </p:nvPicPr>
          <p:blipFill>
            <a:blip r:embed="rId20" cstate="print"/>
            <a:stretch>
              <a:fillRect/>
            </a:stretch>
          </p:blipFill>
          <p:spPr>
            <a:xfrm>
              <a:off x="5445953" y="5881598"/>
              <a:ext cx="254286" cy="277825"/>
            </a:xfrm>
            <a:prstGeom prst="rect">
              <a:avLst/>
            </a:prstGeom>
          </p:spPr>
        </p:pic>
        <p:pic>
          <p:nvPicPr>
            <p:cNvPr id="25" name="object 25"/>
            <p:cNvPicPr/>
            <p:nvPr/>
          </p:nvPicPr>
          <p:blipFill>
            <a:blip r:embed="rId21" cstate="print"/>
            <a:stretch>
              <a:fillRect/>
            </a:stretch>
          </p:blipFill>
          <p:spPr>
            <a:xfrm>
              <a:off x="5091429" y="4501489"/>
              <a:ext cx="1118108" cy="1874736"/>
            </a:xfrm>
            <a:prstGeom prst="rect">
              <a:avLst/>
            </a:prstGeom>
          </p:spPr>
        </p:pic>
        <p:pic>
          <p:nvPicPr>
            <p:cNvPr id="26" name="object 26"/>
            <p:cNvPicPr/>
            <p:nvPr/>
          </p:nvPicPr>
          <p:blipFill>
            <a:blip r:embed="rId22" cstate="print"/>
            <a:stretch>
              <a:fillRect/>
            </a:stretch>
          </p:blipFill>
          <p:spPr>
            <a:xfrm>
              <a:off x="6543344" y="3966959"/>
              <a:ext cx="376313" cy="131711"/>
            </a:xfrm>
            <a:prstGeom prst="rect">
              <a:avLst/>
            </a:prstGeom>
          </p:spPr>
        </p:pic>
        <p:pic>
          <p:nvPicPr>
            <p:cNvPr id="27" name="object 27"/>
            <p:cNvPicPr/>
            <p:nvPr/>
          </p:nvPicPr>
          <p:blipFill>
            <a:blip r:embed="rId23" cstate="print"/>
            <a:stretch>
              <a:fillRect/>
            </a:stretch>
          </p:blipFill>
          <p:spPr>
            <a:xfrm>
              <a:off x="5580626" y="3757714"/>
              <a:ext cx="365098" cy="542036"/>
            </a:xfrm>
            <a:prstGeom prst="rect">
              <a:avLst/>
            </a:prstGeom>
          </p:spPr>
        </p:pic>
        <p:pic>
          <p:nvPicPr>
            <p:cNvPr id="28" name="object 28"/>
            <p:cNvPicPr/>
            <p:nvPr/>
          </p:nvPicPr>
          <p:blipFill>
            <a:blip r:embed="rId24" cstate="print"/>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751488"/>
          </a:xfrm>
          <a:prstGeom prst="rect">
            <a:avLst/>
          </a:prstGeom>
        </p:spPr>
        <p:txBody>
          <a:bodyPr vert="horz" wrap="square" lIns="0" tIns="12700" rIns="0" bIns="0" rtlCol="0">
            <a:spAutoFit/>
          </a:bodyPr>
          <a:lstStyle/>
          <a:p>
            <a:pPr marL="12700" marR="5080">
              <a:lnSpc>
                <a:spcPct val="100000"/>
              </a:lnSpc>
              <a:spcBef>
                <a:spcPts val="100"/>
              </a:spcBef>
            </a:pPr>
            <a:r>
              <a:rPr lang="el-GR" sz="2400" b="0" spc="150" dirty="0">
                <a:solidFill>
                  <a:srgbClr val="1D1D1B"/>
                </a:solidFill>
                <a:latin typeface="Trebuchet MS"/>
                <a:cs typeface="Trebuchet MS"/>
              </a:rPr>
              <a:t>Πώς μοιάζει ο πελάτης-στόχος σας;</a:t>
            </a:r>
            <a:endParaRPr sz="2400" dirty="0">
              <a:latin typeface="Trebuchet MS"/>
              <a:cs typeface="Trebuchet MS"/>
            </a:endParaRPr>
          </a:p>
        </p:txBody>
      </p:sp>
      <p:sp>
        <p:nvSpPr>
          <p:cNvPr id="30" name="object 30"/>
          <p:cNvSpPr txBox="1"/>
          <p:nvPr/>
        </p:nvSpPr>
        <p:spPr>
          <a:xfrm>
            <a:off x="1232383" y="3102557"/>
            <a:ext cx="3621404" cy="2544286"/>
          </a:xfrm>
          <a:prstGeom prst="rect">
            <a:avLst/>
          </a:prstGeom>
        </p:spPr>
        <p:txBody>
          <a:bodyPr vert="horz" wrap="square" lIns="0" tIns="12700" rIns="0" bIns="0" rtlCol="0">
            <a:spAutoFit/>
          </a:bodyPr>
          <a:lstStyle/>
          <a:p>
            <a:pPr marL="12700" marR="30480">
              <a:lnSpc>
                <a:spcPct val="100000"/>
              </a:lnSpc>
              <a:spcBef>
                <a:spcPts val="100"/>
              </a:spcBef>
            </a:pPr>
            <a:r>
              <a:rPr lang="el-GR" spc="-70" dirty="0">
                <a:solidFill>
                  <a:srgbClr val="1D1D1B"/>
                </a:solidFill>
                <a:latin typeface="Trebuchet MS"/>
                <a:cs typeface="Trebuchet MS"/>
              </a:rPr>
              <a:t>Καθορίστε έναν μέσο καταναλωτή/πελάτη της εργασίας </a:t>
            </a:r>
            <a:r>
              <a:rPr lang="el-GR" spc="-70" dirty="0" smtClean="0">
                <a:solidFill>
                  <a:srgbClr val="1D1D1B"/>
                </a:solidFill>
                <a:latin typeface="Trebuchet MS"/>
                <a:cs typeface="Trebuchet MS"/>
              </a:rPr>
              <a:t>σας</a:t>
            </a:r>
            <a:r>
              <a:rPr lang="en-US" spc="-70" dirty="0" smtClean="0">
                <a:solidFill>
                  <a:srgbClr val="1D1D1B"/>
                </a:solidFill>
                <a:latin typeface="Trebuchet MS"/>
                <a:cs typeface="Trebuchet MS"/>
              </a:rPr>
              <a:t>:</a:t>
            </a:r>
            <a:endParaRPr lang="el-GR" spc="-70" dirty="0" smtClean="0">
              <a:solidFill>
                <a:srgbClr val="1D1D1B"/>
              </a:solidFill>
              <a:latin typeface="Trebuchet MS"/>
              <a:cs typeface="Trebuchet MS"/>
            </a:endParaRPr>
          </a:p>
          <a:p>
            <a:pPr marL="12700" marR="30480">
              <a:lnSpc>
                <a:spcPct val="100000"/>
              </a:lnSpc>
              <a:spcBef>
                <a:spcPts val="100"/>
              </a:spcBef>
            </a:pPr>
            <a:r>
              <a:rPr lang="el-GR" spc="-70" dirty="0" smtClean="0">
                <a:solidFill>
                  <a:srgbClr val="1D1D1B"/>
                </a:solidFill>
                <a:latin typeface="Trebuchet MS"/>
                <a:cs typeface="Trebuchet MS"/>
              </a:rPr>
              <a:t>Πώς μοιάζε</a:t>
            </a:r>
            <a:r>
              <a:rPr lang="en-US" spc="-70" dirty="0" err="1" smtClean="0">
                <a:solidFill>
                  <a:srgbClr val="1D1D1B"/>
                </a:solidFill>
                <a:latin typeface="Trebuchet MS"/>
                <a:cs typeface="Trebuchet MS"/>
              </a:rPr>
              <a:t>i</a:t>
            </a:r>
            <a:r>
              <a:rPr lang="en-US" spc="-70" dirty="0" smtClean="0">
                <a:solidFill>
                  <a:srgbClr val="1D1D1B"/>
                </a:solidFill>
                <a:latin typeface="Trebuchet MS"/>
                <a:cs typeface="Trebuchet MS"/>
              </a:rPr>
              <a:t>;</a:t>
            </a:r>
          </a:p>
          <a:p>
            <a:pPr marL="12700" marR="30480">
              <a:lnSpc>
                <a:spcPct val="100000"/>
              </a:lnSpc>
              <a:spcBef>
                <a:spcPts val="100"/>
              </a:spcBef>
            </a:pPr>
            <a:r>
              <a:rPr lang="el-GR" spc="-70" dirty="0" smtClean="0">
                <a:solidFill>
                  <a:srgbClr val="1D1D1B"/>
                </a:solidFill>
                <a:latin typeface="Trebuchet MS"/>
                <a:cs typeface="Trebuchet MS"/>
              </a:rPr>
              <a:t>Ποιοι </a:t>
            </a:r>
            <a:r>
              <a:rPr lang="el-GR" spc="-70" dirty="0">
                <a:solidFill>
                  <a:srgbClr val="1D1D1B"/>
                </a:solidFill>
                <a:latin typeface="Trebuchet MS"/>
                <a:cs typeface="Trebuchet MS"/>
              </a:rPr>
              <a:t>είναι οι Στόχοι τους</a:t>
            </a:r>
            <a:r>
              <a:rPr lang="el-GR" spc="-70" dirty="0" smtClean="0">
                <a:solidFill>
                  <a:srgbClr val="1D1D1B"/>
                </a:solidFill>
                <a:latin typeface="Trebuchet MS"/>
                <a:cs typeface="Trebuchet MS"/>
              </a:rPr>
              <a:t>;</a:t>
            </a:r>
          </a:p>
          <a:p>
            <a:pPr marL="12700" marR="30480">
              <a:lnSpc>
                <a:spcPct val="100000"/>
              </a:lnSpc>
              <a:spcBef>
                <a:spcPts val="100"/>
              </a:spcBef>
            </a:pPr>
            <a:r>
              <a:rPr lang="el-GR" spc="-70" dirty="0" smtClean="0">
                <a:solidFill>
                  <a:srgbClr val="1D1D1B"/>
                </a:solidFill>
                <a:latin typeface="Trebuchet MS"/>
                <a:cs typeface="Trebuchet MS"/>
              </a:rPr>
              <a:t>Ποιες </a:t>
            </a:r>
            <a:r>
              <a:rPr lang="el-GR" spc="-70" dirty="0">
                <a:solidFill>
                  <a:srgbClr val="1D1D1B"/>
                </a:solidFill>
                <a:latin typeface="Trebuchet MS"/>
                <a:cs typeface="Trebuchet MS"/>
              </a:rPr>
              <a:t>είναι οι ανάγκες τους</a:t>
            </a:r>
            <a:r>
              <a:rPr lang="el-GR" spc="-70" dirty="0" smtClean="0">
                <a:solidFill>
                  <a:srgbClr val="1D1D1B"/>
                </a:solidFill>
                <a:latin typeface="Trebuchet MS"/>
                <a:cs typeface="Trebuchet MS"/>
              </a:rPr>
              <a:t>;</a:t>
            </a:r>
          </a:p>
          <a:p>
            <a:pPr marL="12700" marR="30480">
              <a:lnSpc>
                <a:spcPct val="100000"/>
              </a:lnSpc>
              <a:spcBef>
                <a:spcPts val="100"/>
              </a:spcBef>
            </a:pPr>
            <a:r>
              <a:rPr lang="el-GR" spc="-70" dirty="0" smtClean="0">
                <a:solidFill>
                  <a:srgbClr val="1D1D1B"/>
                </a:solidFill>
                <a:latin typeface="Trebuchet MS"/>
                <a:cs typeface="Trebuchet MS"/>
              </a:rPr>
              <a:t>Πώς </a:t>
            </a:r>
            <a:r>
              <a:rPr lang="el-GR" spc="-70" dirty="0">
                <a:solidFill>
                  <a:srgbClr val="1D1D1B"/>
                </a:solidFill>
                <a:latin typeface="Trebuchet MS"/>
                <a:cs typeface="Trebuchet MS"/>
              </a:rPr>
              <a:t>είναι η καθημερινότητά τους; Πώς μπορούν να εντάξουν τη δουλειά σας στη ρουτίνα τους;</a:t>
            </a:r>
            <a:endParaRPr sz="185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59045"/>
          </a:xfrm>
          <a:prstGeom prst="rect">
            <a:avLst/>
          </a:prstGeom>
        </p:spPr>
        <p:txBody>
          <a:bodyPr vert="horz" wrap="square" lIns="0" tIns="12700" rIns="0" bIns="0" rtlCol="0">
            <a:spAutoFit/>
          </a:bodyPr>
          <a:lstStyle/>
          <a:p>
            <a:pPr marL="12700">
              <a:lnSpc>
                <a:spcPct val="100000"/>
              </a:lnSpc>
              <a:spcBef>
                <a:spcPts val="100"/>
              </a:spcBef>
            </a:pPr>
            <a:r>
              <a:rPr lang="el-GR" sz="1600" b="1" spc="10" dirty="0" err="1" smtClean="0">
                <a:solidFill>
                  <a:srgbClr val="FFFFFF"/>
                </a:solidFill>
                <a:latin typeface="Trebuchet MS"/>
                <a:cs typeface="Trebuchet MS"/>
              </a:rPr>
              <a:t>Αυτοαξιολόγηση</a:t>
            </a:r>
            <a:endParaRPr sz="1600" dirty="0">
              <a:latin typeface="Trebuchet MS"/>
              <a:cs typeface="Trebuchet MS"/>
            </a:endParaRPr>
          </a:p>
        </p:txBody>
      </p:sp>
    </p:spTree>
    <p:extLst>
      <p:ext uri="{BB962C8B-B14F-4D97-AF65-F5344CB8AC3E}">
        <p14:creationId xmlns:p14="http://schemas.microsoft.com/office/powerpoint/2010/main" xmlns="" val="3494925990"/>
      </p:ext>
    </p:extLst>
  </p:cSld>
  <p:clrMapOvr>
    <a:masterClrMapping/>
  </p:clrMapOvr>
  <p:extLst mod="1">
    <p:ext uri="{6950BFC3-D8DA-4A85-94F7-54DA5524770B}">
      <p188:commentRel xmlns="" xmlns:p188="http://schemas.microsoft.com/office/powerpoint/2018/8/main" r:id="rId25"/>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7400" y="2772697"/>
            <a:ext cx="6553200" cy="3059812"/>
          </a:xfrm>
          <a:prstGeom prst="rect">
            <a:avLst/>
          </a:prstGeom>
        </p:spPr>
        <p:txBody>
          <a:bodyPr vert="horz" wrap="square" lIns="0" tIns="12700" rIns="0" bIns="0" rtlCol="0">
            <a:spAutoFit/>
          </a:bodyPr>
          <a:lstStyle/>
          <a:p>
            <a:pPr marL="49530" marR="5080" algn="ctr">
              <a:lnSpc>
                <a:spcPct val="100000"/>
              </a:lnSpc>
              <a:spcBef>
                <a:spcPts val="100"/>
              </a:spcBef>
            </a:pPr>
            <a:r>
              <a:rPr lang="el-GR" spc="370" dirty="0"/>
              <a:t>Ε</a:t>
            </a:r>
            <a:r>
              <a:rPr lang="el-GR" spc="370" dirty="0" smtClean="0"/>
              <a:t>υχαριστούμε πολύ</a:t>
            </a:r>
            <a:r>
              <a:rPr spc="390" dirty="0" smtClean="0"/>
              <a:t>!</a:t>
            </a:r>
            <a:endParaRPr spc="390" dirty="0"/>
          </a:p>
          <a:p>
            <a:pPr marL="36830" algn="ctr">
              <a:lnSpc>
                <a:spcPct val="100000"/>
              </a:lnSpc>
            </a:pPr>
            <a:r>
              <a:rPr spc="130" dirty="0"/>
              <a:t>:)</a:t>
            </a:r>
          </a:p>
        </p:txBody>
      </p:sp>
    </p:spTree>
    <p:extLst>
      <p:ext uri="{BB962C8B-B14F-4D97-AF65-F5344CB8AC3E}">
        <p14:creationId xmlns:p14="http://schemas.microsoft.com/office/powerpoint/2010/main" xmlns="" val="3745204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3"/>
              </a:rPr>
              <a:t>https://www</a:t>
            </a:r>
            <a:r>
              <a:rPr sz="1800" spc="-85" dirty="0">
                <a:solidFill>
                  <a:srgbClr val="1D1D1B"/>
                </a:solidFill>
                <a:latin typeface="Trebuchet MS"/>
                <a:cs typeface="Trebuchet MS"/>
              </a:rPr>
              <a:t>.str</a:t>
            </a:r>
            <a:r>
              <a:rPr sz="1800" spc="-85" dirty="0">
                <a:solidFill>
                  <a:srgbClr val="1D1D1B"/>
                </a:solidFill>
                <a:latin typeface="Trebuchet MS"/>
                <a:cs typeface="Trebuchet MS"/>
                <a:hlinkClick r:id="rId3"/>
              </a:rPr>
              <a:t>eet-cultur</a:t>
            </a:r>
            <a:r>
              <a:rPr sz="1800" spc="-85" dirty="0">
                <a:solidFill>
                  <a:srgbClr val="1D1D1B"/>
                </a:solidFill>
                <a:latin typeface="Trebuchet MS"/>
                <a:cs typeface="Trebuchet MS"/>
              </a:rPr>
              <a:t>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4"/>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10" name="object 10"/>
          <p:cNvSpPr/>
          <p:nvPr/>
        </p:nvSpPr>
        <p:spPr>
          <a:xfrm>
            <a:off x="629158" y="4739348"/>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4743867"/>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4743871"/>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4743869"/>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4740243"/>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4743418"/>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4743869"/>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4743418"/>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4743867"/>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4743871"/>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5236845"/>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5241369"/>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5241369"/>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5236845"/>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5241373"/>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5236843"/>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5241369"/>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5236841"/>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2336165"/>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5"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6"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3" name="TextBox 42">
            <a:extLst>
              <a:ext uri="{FF2B5EF4-FFF2-40B4-BE49-F238E27FC236}">
                <a16:creationId xmlns="" xmlns:a16="http://schemas.microsoft.com/office/drawing/2014/main" id="{A0F54558-98B1-C19E-2F01-FFBF78B5F4D9}"/>
              </a:ext>
            </a:extLst>
          </p:cNvPr>
          <p:cNvSpPr txBox="1"/>
          <p:nvPr/>
        </p:nvSpPr>
        <p:spPr>
          <a:xfrm>
            <a:off x="5957894" y="6457968"/>
            <a:ext cx="3643338" cy="830997"/>
          </a:xfrm>
          <a:prstGeom prst="rect">
            <a:avLst/>
          </a:prstGeom>
          <a:noFill/>
        </p:spPr>
        <p:txBody>
          <a:bodyPr wrap="square" rtlCol="0">
            <a:spAutoFit/>
          </a:bodyPr>
          <a:lstStyle/>
          <a:p>
            <a:r>
              <a:rPr lang="en-GB"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4" name="Picture 43" descr="Graphical user interface, text, application&#10;&#10;Description automatically generated">
            <a:extLst>
              <a:ext uri="{FF2B5EF4-FFF2-40B4-BE49-F238E27FC236}">
                <a16:creationId xmlns="" xmlns:a16="http://schemas.microsoft.com/office/drawing/2014/main" id="{F724E2F6-38AF-A11C-A53E-89534EFB89A9}"/>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528870" y="6672282"/>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stretch>
              <a:fillRect/>
            </a:stretch>
          </p:blipFill>
          <p:spPr>
            <a:xfrm>
              <a:off x="8248105" y="440234"/>
              <a:ext cx="1400112" cy="1261512"/>
            </a:xfrm>
            <a:prstGeom prst="rect">
              <a:avLst/>
            </a:prstGeom>
          </p:spPr>
        </p:pic>
        <p:pic>
          <p:nvPicPr>
            <p:cNvPr id="15" name="object 15"/>
            <p:cNvPicPr/>
            <p:nvPr/>
          </p:nvPicPr>
          <p:blipFill>
            <a:blip r:embed="rId6" cstate="print"/>
            <a:stretch>
              <a:fillRect/>
            </a:stretch>
          </p:blipFill>
          <p:spPr>
            <a:xfrm>
              <a:off x="7152119" y="1637068"/>
              <a:ext cx="1521894" cy="1507791"/>
            </a:xfrm>
            <a:prstGeom prst="rect">
              <a:avLst/>
            </a:prstGeom>
          </p:spPr>
        </p:pic>
        <p:pic>
          <p:nvPicPr>
            <p:cNvPr id="16" name="object 16"/>
            <p:cNvPicPr/>
            <p:nvPr/>
          </p:nvPicPr>
          <p:blipFill>
            <a:blip r:embed="rId7" cstate="print"/>
            <a:stretch>
              <a:fillRect/>
            </a:stretch>
          </p:blipFill>
          <p:spPr>
            <a:xfrm>
              <a:off x="8178914" y="4517681"/>
              <a:ext cx="331812" cy="145572"/>
            </a:xfrm>
            <a:prstGeom prst="rect">
              <a:avLst/>
            </a:prstGeom>
          </p:spPr>
        </p:pic>
        <p:pic>
          <p:nvPicPr>
            <p:cNvPr id="17" name="object 17"/>
            <p:cNvPicPr/>
            <p:nvPr/>
          </p:nvPicPr>
          <p:blipFill>
            <a:blip r:embed="rId8" cstate="print"/>
            <a:stretch>
              <a:fillRect/>
            </a:stretch>
          </p:blipFill>
          <p:spPr>
            <a:xfrm>
              <a:off x="8387664" y="4436579"/>
              <a:ext cx="92697" cy="112536"/>
            </a:xfrm>
            <a:prstGeom prst="rect">
              <a:avLst/>
            </a:prstGeom>
          </p:spPr>
        </p:pic>
        <p:pic>
          <p:nvPicPr>
            <p:cNvPr id="18" name="object 18"/>
            <p:cNvPicPr/>
            <p:nvPr/>
          </p:nvPicPr>
          <p:blipFill>
            <a:blip r:embed="rId9" cstate="print"/>
            <a:stretch>
              <a:fillRect/>
            </a:stretch>
          </p:blipFill>
          <p:spPr>
            <a:xfrm>
              <a:off x="8977473" y="4435969"/>
              <a:ext cx="188954" cy="227267"/>
            </a:xfrm>
            <a:prstGeom prst="rect">
              <a:avLst/>
            </a:prstGeom>
          </p:spPr>
        </p:pic>
        <p:pic>
          <p:nvPicPr>
            <p:cNvPr id="19" name="object 19"/>
            <p:cNvPicPr/>
            <p:nvPr/>
          </p:nvPicPr>
          <p:blipFill>
            <a:blip r:embed="rId10"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stretch>
              <a:fillRect/>
            </a:stretch>
          </p:blipFill>
          <p:spPr>
            <a:xfrm>
              <a:off x="8304682" y="3013570"/>
              <a:ext cx="107772" cy="101828"/>
            </a:xfrm>
            <a:prstGeom prst="rect">
              <a:avLst/>
            </a:prstGeom>
          </p:spPr>
        </p:pic>
        <p:pic>
          <p:nvPicPr>
            <p:cNvPr id="22" name="object 22"/>
            <p:cNvPicPr/>
            <p:nvPr/>
          </p:nvPicPr>
          <p:blipFill>
            <a:blip r:embed="rId12" cstate="print"/>
            <a:stretch>
              <a:fillRect/>
            </a:stretch>
          </p:blipFill>
          <p:spPr>
            <a:xfrm>
              <a:off x="8611310" y="3036023"/>
              <a:ext cx="107772" cy="40131"/>
            </a:xfrm>
            <a:prstGeom prst="rect">
              <a:avLst/>
            </a:prstGeom>
          </p:spPr>
        </p:pic>
        <p:pic>
          <p:nvPicPr>
            <p:cNvPr id="23" name="object 23"/>
            <p:cNvPicPr/>
            <p:nvPr/>
          </p:nvPicPr>
          <p:blipFill>
            <a:blip r:embed="rId13" cstate="print"/>
            <a:stretch>
              <a:fillRect/>
            </a:stretch>
          </p:blipFill>
          <p:spPr>
            <a:xfrm>
              <a:off x="8309402" y="2891079"/>
              <a:ext cx="373518" cy="160489"/>
            </a:xfrm>
            <a:prstGeom prst="rect">
              <a:avLst/>
            </a:prstGeom>
          </p:spPr>
        </p:pic>
        <p:pic>
          <p:nvPicPr>
            <p:cNvPr id="24" name="object 24"/>
            <p:cNvPicPr/>
            <p:nvPr/>
          </p:nvPicPr>
          <p:blipFill>
            <a:blip r:embed="rId14" cstate="print"/>
            <a:stretch>
              <a:fillRect/>
            </a:stretch>
          </p:blipFill>
          <p:spPr>
            <a:xfrm>
              <a:off x="8314975" y="2936915"/>
              <a:ext cx="108620" cy="82613"/>
            </a:xfrm>
            <a:prstGeom prst="rect">
              <a:avLst/>
            </a:prstGeom>
          </p:spPr>
        </p:pic>
        <p:pic>
          <p:nvPicPr>
            <p:cNvPr id="25" name="object 25"/>
            <p:cNvPicPr/>
            <p:nvPr/>
          </p:nvPicPr>
          <p:blipFill>
            <a:blip r:embed="rId15"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stretch>
              <a:fillRect/>
            </a:stretch>
          </p:blipFill>
          <p:spPr>
            <a:xfrm>
              <a:off x="8468374" y="3297212"/>
              <a:ext cx="172400" cy="158902"/>
            </a:xfrm>
            <a:prstGeom prst="rect">
              <a:avLst/>
            </a:prstGeom>
          </p:spPr>
        </p:pic>
        <p:pic>
          <p:nvPicPr>
            <p:cNvPr id="28" name="object 28"/>
            <p:cNvPicPr/>
            <p:nvPr/>
          </p:nvPicPr>
          <p:blipFill>
            <a:blip r:embed="rId17" cstate="print"/>
            <a:stretch>
              <a:fillRect/>
            </a:stretch>
          </p:blipFill>
          <p:spPr>
            <a:xfrm>
              <a:off x="8340382" y="2131453"/>
              <a:ext cx="375729" cy="926295"/>
            </a:xfrm>
            <a:prstGeom prst="rect">
              <a:avLst/>
            </a:prstGeom>
          </p:spPr>
        </p:pic>
        <p:pic>
          <p:nvPicPr>
            <p:cNvPr id="29" name="object 29"/>
            <p:cNvPicPr/>
            <p:nvPr/>
          </p:nvPicPr>
          <p:blipFill>
            <a:blip r:embed="rId18" cstate="print"/>
            <a:stretch>
              <a:fillRect/>
            </a:stretch>
          </p:blipFill>
          <p:spPr>
            <a:xfrm>
              <a:off x="6282278" y="4408957"/>
              <a:ext cx="215510" cy="253971"/>
            </a:xfrm>
            <a:prstGeom prst="rect">
              <a:avLst/>
            </a:prstGeom>
          </p:spPr>
        </p:pic>
        <p:pic>
          <p:nvPicPr>
            <p:cNvPr id="30" name="object 30"/>
            <p:cNvPicPr/>
            <p:nvPr/>
          </p:nvPicPr>
          <p:blipFill>
            <a:blip r:embed="rId19" cstate="print"/>
            <a:stretch>
              <a:fillRect/>
            </a:stretch>
          </p:blipFill>
          <p:spPr>
            <a:xfrm>
              <a:off x="6610629" y="4491151"/>
              <a:ext cx="312068" cy="163258"/>
            </a:xfrm>
            <a:prstGeom prst="rect">
              <a:avLst/>
            </a:prstGeom>
          </p:spPr>
        </p:pic>
        <p:pic>
          <p:nvPicPr>
            <p:cNvPr id="31" name="object 31"/>
            <p:cNvPicPr/>
            <p:nvPr/>
          </p:nvPicPr>
          <p:blipFill>
            <a:blip r:embed="rId20" cstate="print"/>
            <a:stretch>
              <a:fillRect/>
            </a:stretch>
          </p:blipFill>
          <p:spPr>
            <a:xfrm>
              <a:off x="6175774" y="1859076"/>
              <a:ext cx="567574" cy="2653792"/>
            </a:xfrm>
            <a:prstGeom prst="rect">
              <a:avLst/>
            </a:prstGeom>
          </p:spPr>
        </p:pic>
        <p:pic>
          <p:nvPicPr>
            <p:cNvPr id="32" name="object 32"/>
            <p:cNvPicPr/>
            <p:nvPr/>
          </p:nvPicPr>
          <p:blipFill>
            <a:blip r:embed="rId21" cstate="print"/>
            <a:stretch>
              <a:fillRect/>
            </a:stretch>
          </p:blipFill>
          <p:spPr>
            <a:xfrm>
              <a:off x="6424653" y="1623554"/>
              <a:ext cx="347658" cy="405455"/>
            </a:xfrm>
            <a:prstGeom prst="rect">
              <a:avLst/>
            </a:prstGeom>
          </p:spPr>
        </p:pic>
        <p:pic>
          <p:nvPicPr>
            <p:cNvPr id="33" name="object 33"/>
            <p:cNvPicPr/>
            <p:nvPr/>
          </p:nvPicPr>
          <p:blipFill>
            <a:blip r:embed="rId22" cstate="print"/>
            <a:stretch>
              <a:fillRect/>
            </a:stretch>
          </p:blipFill>
          <p:spPr>
            <a:xfrm>
              <a:off x="6515386" y="1860143"/>
              <a:ext cx="61664" cy="87033"/>
            </a:xfrm>
            <a:prstGeom prst="rect">
              <a:avLst/>
            </a:prstGeom>
          </p:spPr>
        </p:pic>
        <p:pic>
          <p:nvPicPr>
            <p:cNvPr id="34" name="object 34"/>
            <p:cNvPicPr/>
            <p:nvPr/>
          </p:nvPicPr>
          <p:blipFill>
            <a:blip r:embed="rId23" cstate="print"/>
            <a:stretch>
              <a:fillRect/>
            </a:stretch>
          </p:blipFill>
          <p:spPr>
            <a:xfrm>
              <a:off x="6700608" y="2193391"/>
              <a:ext cx="546443" cy="281927"/>
            </a:xfrm>
            <a:prstGeom prst="rect">
              <a:avLst/>
            </a:prstGeom>
          </p:spPr>
        </p:pic>
        <p:pic>
          <p:nvPicPr>
            <p:cNvPr id="35" name="object 35"/>
            <p:cNvPicPr/>
            <p:nvPr/>
          </p:nvPicPr>
          <p:blipFill>
            <a:blip r:embed="rId24" cstate="print"/>
            <a:stretch>
              <a:fillRect/>
            </a:stretch>
          </p:blipFill>
          <p:spPr>
            <a:xfrm>
              <a:off x="7202767" y="2159762"/>
              <a:ext cx="273888" cy="96887"/>
            </a:xfrm>
            <a:prstGeom prst="rect">
              <a:avLst/>
            </a:prstGeom>
          </p:spPr>
        </p:pic>
        <p:pic>
          <p:nvPicPr>
            <p:cNvPr id="36" name="object 36"/>
            <p:cNvPicPr/>
            <p:nvPr/>
          </p:nvPicPr>
          <p:blipFill>
            <a:blip r:embed="rId25" cstate="print"/>
            <a:stretch>
              <a:fillRect/>
            </a:stretch>
          </p:blipFill>
          <p:spPr>
            <a:xfrm>
              <a:off x="6365722" y="2113660"/>
              <a:ext cx="978446" cy="598613"/>
            </a:xfrm>
            <a:prstGeom prst="rect">
              <a:avLst/>
            </a:prstGeom>
          </p:spPr>
        </p:pic>
      </p:grpSp>
      <p:sp>
        <p:nvSpPr>
          <p:cNvPr id="37" name="object 37"/>
          <p:cNvSpPr txBox="1"/>
          <p:nvPr/>
        </p:nvSpPr>
        <p:spPr>
          <a:xfrm>
            <a:off x="1061733" y="1687983"/>
            <a:ext cx="4255135" cy="1753044"/>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lang="el-GR" sz="2100" b="1" spc="114" dirty="0" smtClean="0">
                <a:solidFill>
                  <a:srgbClr val="1D1D1B"/>
                </a:solidFill>
                <a:latin typeface="Trebuchet MS"/>
                <a:cs typeface="Trebuchet MS"/>
              </a:rPr>
              <a:t>Η Ενότητα</a:t>
            </a:r>
            <a:r>
              <a:rPr sz="2100" b="1" spc="-50" smtClean="0">
                <a:solidFill>
                  <a:srgbClr val="1D1D1B"/>
                </a:solidFill>
                <a:latin typeface="Trebuchet MS"/>
                <a:cs typeface="Trebuchet MS"/>
              </a:rPr>
              <a:t> </a:t>
            </a:r>
            <a:r>
              <a:rPr lang="pt-PT" sz="2100" b="1" spc="-65" dirty="0" smtClean="0">
                <a:solidFill>
                  <a:srgbClr val="1D1D1B"/>
                </a:solidFill>
                <a:latin typeface="Trebuchet MS"/>
                <a:cs typeface="Trebuchet MS"/>
              </a:rPr>
              <a:t>3</a:t>
            </a:r>
            <a:r>
              <a:rPr sz="2100" b="1" smtClean="0">
                <a:solidFill>
                  <a:srgbClr val="1D1D1B"/>
                </a:solidFill>
                <a:latin typeface="Trebuchet MS"/>
                <a:cs typeface="Trebuchet MS"/>
              </a:rPr>
              <a:t> </a:t>
            </a:r>
            <a:r>
              <a:rPr lang="el-GR" spc="-15" dirty="0">
                <a:solidFill>
                  <a:srgbClr val="1D1D1B"/>
                </a:solidFill>
                <a:latin typeface="Trebuchet MS"/>
                <a:cs typeface="Trebuchet MS"/>
              </a:rPr>
              <a:t>στοχεύει να σας προσφέρει ένα σύνολο εργαλείων και μεθόδων που χρησιμοποιούνται σε διαφορετικούς τομείς σχεδιασμού </a:t>
            </a:r>
            <a:r>
              <a:rPr lang="el-GR" spc="-15" dirty="0" smtClean="0">
                <a:solidFill>
                  <a:srgbClr val="1D1D1B"/>
                </a:solidFill>
                <a:latin typeface="Trebuchet MS"/>
                <a:cs typeface="Trebuchet MS"/>
              </a:rPr>
              <a:t>για </a:t>
            </a:r>
            <a:r>
              <a:rPr lang="el-GR" spc="-15" dirty="0">
                <a:solidFill>
                  <a:srgbClr val="1D1D1B"/>
                </a:solidFill>
                <a:latin typeface="Trebuchet MS"/>
                <a:cs typeface="Trebuchet MS"/>
              </a:rPr>
              <a:t>να κατανοήσετε καλύτερα τη διαδικασία υλοποίησης μιας ιδέας.</a:t>
            </a:r>
            <a:endParaRPr sz="1800" dirty="0">
              <a:latin typeface="Trebuchet MS"/>
              <a:cs typeface="Trebuchet MS"/>
            </a:endParaRPr>
          </a:p>
        </p:txBody>
      </p:sp>
      <p:sp>
        <p:nvSpPr>
          <p:cNvPr id="38" name="object 38"/>
          <p:cNvSpPr txBox="1"/>
          <p:nvPr/>
        </p:nvSpPr>
        <p:spPr>
          <a:xfrm>
            <a:off x="978759" y="3534721"/>
            <a:ext cx="4255131" cy="1490152"/>
          </a:xfrm>
          <a:prstGeom prst="rect">
            <a:avLst/>
          </a:prstGeom>
        </p:spPr>
        <p:txBody>
          <a:bodyPr vert="horz" wrap="square" lIns="0" tIns="12700" rIns="0" bIns="0" rtlCol="0">
            <a:spAutoFit/>
          </a:bodyPr>
          <a:lstStyle/>
          <a:p>
            <a:pPr marL="12700" marR="5080">
              <a:lnSpc>
                <a:spcPct val="100000"/>
              </a:lnSpc>
              <a:spcBef>
                <a:spcPts val="100"/>
              </a:spcBef>
            </a:pPr>
            <a:r>
              <a:rPr lang="el-GR" sz="1600" spc="20" dirty="0">
                <a:solidFill>
                  <a:srgbClr val="1D1D1B"/>
                </a:solidFill>
                <a:latin typeface="Trebuchet MS"/>
                <a:cs typeface="Trebuchet MS"/>
              </a:rPr>
              <a:t>Συγκεντρώσαμε μια επιλογή από πηγές που εξηγούν λεπτομερώς αυτά τα εργαλεία </a:t>
            </a:r>
            <a:r>
              <a:rPr lang="el-GR" sz="1600" spc="20" dirty="0" smtClean="0">
                <a:solidFill>
                  <a:srgbClr val="1D1D1B"/>
                </a:solidFill>
                <a:latin typeface="Trebuchet MS"/>
                <a:cs typeface="Trebuchet MS"/>
              </a:rPr>
              <a:t>και τις </a:t>
            </a:r>
            <a:r>
              <a:rPr lang="el-GR" sz="1600" spc="20" dirty="0">
                <a:solidFill>
                  <a:srgbClr val="1D1D1B"/>
                </a:solidFill>
                <a:latin typeface="Trebuchet MS"/>
                <a:cs typeface="Trebuchet MS"/>
              </a:rPr>
              <a:t>μεθοδολογίες και πώς μπορείτε να τα χρησιμοποιήσετε στις καθημερινές σας δραστηριότητες και στο ξεκίνημα της επιχείρησής σας.</a:t>
            </a:r>
            <a:endParaRPr sz="1600" dirty="0">
              <a:latin typeface="Trebuchet MS"/>
              <a:cs typeface="Trebuchet MS"/>
            </a:endParaRPr>
          </a:p>
        </p:txBody>
      </p:sp>
      <p:sp>
        <p:nvSpPr>
          <p:cNvPr id="39" name="object 39"/>
          <p:cNvSpPr txBox="1"/>
          <p:nvPr/>
        </p:nvSpPr>
        <p:spPr>
          <a:xfrm>
            <a:off x="5743928" y="5228282"/>
            <a:ext cx="3435985" cy="1674817"/>
          </a:xfrm>
          <a:prstGeom prst="rect">
            <a:avLst/>
          </a:prstGeom>
        </p:spPr>
        <p:txBody>
          <a:bodyPr vert="horz" wrap="square" lIns="0" tIns="12700" rIns="0" bIns="0" rtlCol="0">
            <a:spAutoFit/>
          </a:bodyPr>
          <a:lstStyle/>
          <a:p>
            <a:pPr marL="12700" marR="5080">
              <a:lnSpc>
                <a:spcPct val="100000"/>
              </a:lnSpc>
              <a:spcBef>
                <a:spcPts val="100"/>
              </a:spcBef>
            </a:pPr>
            <a:r>
              <a:rPr lang="el-GR" spc="-80" dirty="0">
                <a:solidFill>
                  <a:srgbClr val="1D1D1B"/>
                </a:solidFill>
                <a:latin typeface="Trebuchet MS"/>
                <a:cs typeface="Trebuchet MS"/>
              </a:rPr>
              <a:t>θα </a:t>
            </a:r>
            <a:r>
              <a:rPr lang="el-GR" spc="-80" dirty="0" smtClean="0">
                <a:solidFill>
                  <a:srgbClr val="1D1D1B"/>
                </a:solidFill>
                <a:latin typeface="Trebuchet MS"/>
                <a:cs typeface="Trebuchet MS"/>
              </a:rPr>
              <a:t>είστε σε θέση να </a:t>
            </a:r>
            <a:r>
              <a:rPr lang="el-GR" spc="-80" dirty="0">
                <a:solidFill>
                  <a:srgbClr val="1D1D1B"/>
                </a:solidFill>
                <a:latin typeface="Trebuchet MS"/>
                <a:cs typeface="Trebuchet MS"/>
              </a:rPr>
              <a:t>κατανοήσετε τη διαδικασία που απαιτείται για να πραγματοποιήσετε μια ιδέα, πώς να συνεργάζεστε καλά με άλλους και να αναπτύξετε τις επικοινωνιακές και διαχειριστικές σας δεξιότητες.</a:t>
            </a:r>
            <a:endParaRPr sz="1800" dirty="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086008" y="989230"/>
            <a:ext cx="2677845" cy="228268"/>
          </a:xfrm>
          <a:prstGeom prst="rect">
            <a:avLst/>
          </a:prstGeom>
        </p:spPr>
        <p:txBody>
          <a:bodyPr vert="horz" wrap="square" lIns="0" tIns="12700" rIns="0" bIns="0" rtlCol="0">
            <a:spAutoFit/>
          </a:bodyPr>
          <a:lstStyle/>
          <a:p>
            <a:pPr marL="12700">
              <a:lnSpc>
                <a:spcPct val="100000"/>
              </a:lnSpc>
              <a:spcBef>
                <a:spcPts val="100"/>
              </a:spcBef>
            </a:pPr>
            <a:r>
              <a:rPr lang="el-GR" sz="1400" b="1" spc="10" dirty="0" smtClean="0">
                <a:solidFill>
                  <a:srgbClr val="FFFFFF"/>
                </a:solidFill>
                <a:latin typeface="Trebuchet MS"/>
                <a:cs typeface="Trebuchet MS"/>
              </a:rPr>
              <a:t>Μαθησιακά αποτελέσματα</a:t>
            </a:r>
            <a:endParaRPr sz="1400" dirty="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2800985" cy="382156"/>
          </a:xfrm>
          <a:prstGeom prst="rect">
            <a:avLst/>
          </a:prstGeom>
        </p:spPr>
        <p:txBody>
          <a:bodyPr vert="horz" wrap="square" lIns="0" tIns="12700" rIns="0" bIns="0" rtlCol="0">
            <a:spAutoFit/>
          </a:bodyPr>
          <a:lstStyle/>
          <a:p>
            <a:pPr marL="12700">
              <a:lnSpc>
                <a:spcPct val="100000"/>
              </a:lnSpc>
              <a:spcBef>
                <a:spcPts val="100"/>
              </a:spcBef>
            </a:pPr>
            <a:r>
              <a:rPr lang="el-GR" sz="1200" b="1" spc="30" dirty="0" smtClean="0">
                <a:solidFill>
                  <a:srgbClr val="FFFFFF"/>
                </a:solidFill>
                <a:latin typeface="Trebuchet MS"/>
                <a:cs typeface="Trebuchet MS"/>
              </a:rPr>
              <a:t>Ολοκληρώνοντας αυτήν την ενότητα…</a:t>
            </a:r>
            <a:endParaRPr sz="1200" dirty="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stretch>
              <a:fillRect/>
            </a:stretch>
          </p:blipFill>
          <p:spPr>
            <a:xfrm>
              <a:off x="1054026" y="5069116"/>
              <a:ext cx="1242052" cy="1209942"/>
            </a:xfrm>
            <a:prstGeom prst="rect">
              <a:avLst/>
            </a:prstGeom>
          </p:spPr>
        </p:pic>
        <p:pic>
          <p:nvPicPr>
            <p:cNvPr id="47" name="object 47"/>
            <p:cNvPicPr/>
            <p:nvPr/>
          </p:nvPicPr>
          <p:blipFill>
            <a:blip r:embed="rId27" cstate="print"/>
            <a:stretch>
              <a:fillRect/>
            </a:stretch>
          </p:blipFill>
          <p:spPr>
            <a:xfrm>
              <a:off x="1143326" y="5837936"/>
              <a:ext cx="1770481" cy="1934464"/>
            </a:xfrm>
            <a:prstGeom prst="rect">
              <a:avLst/>
            </a:prstGeom>
          </p:spPr>
        </p:pic>
        <p:pic>
          <p:nvPicPr>
            <p:cNvPr id="48" name="object 48"/>
            <p:cNvPicPr/>
            <p:nvPr/>
          </p:nvPicPr>
          <p:blipFill>
            <a:blip r:embed="rId28" cstate="print"/>
            <a:stretch>
              <a:fillRect/>
            </a:stretch>
          </p:blipFill>
          <p:spPr>
            <a:xfrm>
              <a:off x="3057410" y="7679385"/>
              <a:ext cx="97830" cy="93014"/>
            </a:xfrm>
            <a:prstGeom prst="rect">
              <a:avLst/>
            </a:prstGeom>
          </p:spPr>
        </p:pic>
        <p:pic>
          <p:nvPicPr>
            <p:cNvPr id="49" name="object 49"/>
            <p:cNvPicPr/>
            <p:nvPr/>
          </p:nvPicPr>
          <p:blipFill>
            <a:blip r:embed="rId29" cstate="print"/>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stretch>
              <a:fillRect/>
            </a:stretch>
          </p:blipFill>
          <p:spPr>
            <a:xfrm>
              <a:off x="2774407" y="6093394"/>
              <a:ext cx="241622" cy="192849"/>
            </a:xfrm>
            <a:prstGeom prst="rect">
              <a:avLst/>
            </a:prstGeom>
          </p:spPr>
        </p:pic>
        <p:pic>
          <p:nvPicPr>
            <p:cNvPr id="52" name="object 52"/>
            <p:cNvPicPr/>
            <p:nvPr/>
          </p:nvPicPr>
          <p:blipFill>
            <a:blip r:embed="rId31" cstate="print"/>
            <a:stretch>
              <a:fillRect/>
            </a:stretch>
          </p:blipFill>
          <p:spPr>
            <a:xfrm>
              <a:off x="2920834" y="4999799"/>
              <a:ext cx="578150" cy="896492"/>
            </a:xfrm>
            <a:prstGeom prst="rect">
              <a:avLst/>
            </a:prstGeom>
          </p:spPr>
        </p:pic>
        <p:pic>
          <p:nvPicPr>
            <p:cNvPr id="53" name="object 53"/>
            <p:cNvPicPr/>
            <p:nvPr/>
          </p:nvPicPr>
          <p:blipFill>
            <a:blip r:embed="rId32" cstate="print"/>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stretch>
              <a:fillRect/>
            </a:stretch>
          </p:blipFill>
          <p:spPr>
            <a:xfrm>
              <a:off x="3365284" y="7335481"/>
              <a:ext cx="194132" cy="272656"/>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stretch>
              <a:fillRect/>
            </a:stretch>
          </p:blipFill>
          <p:spPr>
            <a:xfrm>
              <a:off x="5780435" y="6332677"/>
              <a:ext cx="228320" cy="247383"/>
            </a:xfrm>
            <a:prstGeom prst="rect">
              <a:avLst/>
            </a:prstGeom>
          </p:spPr>
        </p:pic>
        <p:pic>
          <p:nvPicPr>
            <p:cNvPr id="14" name="object 14"/>
            <p:cNvPicPr/>
            <p:nvPr/>
          </p:nvPicPr>
          <p:blipFill>
            <a:blip r:embed="rId5" cstate="print"/>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130675" cy="4998804"/>
          </a:xfrm>
          <a:prstGeom prst="rect">
            <a:avLst/>
          </a:prstGeom>
        </p:spPr>
        <p:txBody>
          <a:bodyPr vert="horz" wrap="square" lIns="0" tIns="12700" rIns="0" bIns="0" rtlCol="0">
            <a:spAutoFit/>
          </a:bodyPr>
          <a:lstStyle/>
          <a:p>
            <a:pPr marL="12700" marR="31750">
              <a:lnSpc>
                <a:spcPct val="100000"/>
              </a:lnSpc>
              <a:spcBef>
                <a:spcPts val="100"/>
              </a:spcBef>
            </a:pPr>
            <a:r>
              <a:rPr lang="el-GR" spc="-70" dirty="0">
                <a:solidFill>
                  <a:srgbClr val="1D1D1B"/>
                </a:solidFill>
                <a:latin typeface="Trebuchet MS"/>
                <a:cs typeface="Trebuchet MS"/>
              </a:rPr>
              <a:t>Αυτό το σύνολο ενοτήτων </a:t>
            </a:r>
            <a:r>
              <a:rPr lang="el-GR" spc="-70" dirty="0" smtClean="0">
                <a:solidFill>
                  <a:srgbClr val="1D1D1B"/>
                </a:solidFill>
                <a:latin typeface="Trebuchet MS"/>
                <a:cs typeface="Trebuchet MS"/>
              </a:rPr>
              <a:t>σας </a:t>
            </a:r>
            <a:r>
              <a:rPr lang="el-GR" spc="-70" dirty="0">
                <a:solidFill>
                  <a:srgbClr val="1D1D1B"/>
                </a:solidFill>
                <a:latin typeface="Trebuchet MS"/>
                <a:cs typeface="Trebuchet MS"/>
              </a:rPr>
              <a:t>επιτρέπει να αναπτύξετε τις </a:t>
            </a:r>
            <a:r>
              <a:rPr lang="el-GR" spc="-70" dirty="0" smtClean="0">
                <a:solidFill>
                  <a:srgbClr val="1D1D1B"/>
                </a:solidFill>
                <a:latin typeface="Trebuchet MS"/>
                <a:cs typeface="Trebuchet MS"/>
              </a:rPr>
              <a:t>επιχειρηματικές σας κάνετε πιο ελκυστικές τις </a:t>
            </a:r>
            <a:r>
              <a:rPr lang="el-GR" spc="-70" dirty="0">
                <a:solidFill>
                  <a:srgbClr val="1D1D1B"/>
                </a:solidFill>
                <a:latin typeface="Trebuchet MS"/>
                <a:cs typeface="Trebuchet MS"/>
              </a:rPr>
              <a:t>δημιουργικές σας πρακτικές ή/και τη γνώση της κουλτούρας του δρόμου.</a:t>
            </a:r>
            <a:endParaRPr sz="1850" dirty="0">
              <a:latin typeface="Trebuchet MS"/>
              <a:cs typeface="Trebuchet MS"/>
            </a:endParaRPr>
          </a:p>
          <a:p>
            <a:pPr marL="12700" marR="8890">
              <a:lnSpc>
                <a:spcPct val="100000"/>
              </a:lnSpc>
            </a:pPr>
            <a:endParaRPr lang="el-GR" sz="1800" spc="-70" dirty="0" smtClean="0">
              <a:solidFill>
                <a:srgbClr val="1D1D1B"/>
              </a:solidFill>
              <a:latin typeface="Trebuchet MS"/>
              <a:cs typeface="Trebuchet MS"/>
            </a:endParaRPr>
          </a:p>
          <a:p>
            <a:pPr marL="12700" marR="8890">
              <a:lnSpc>
                <a:spcPct val="100000"/>
              </a:lnSpc>
            </a:pPr>
            <a:r>
              <a:rPr lang="el-GR" spc="-70" dirty="0">
                <a:solidFill>
                  <a:srgbClr val="1D1D1B"/>
                </a:solidFill>
                <a:latin typeface="Trebuchet MS"/>
                <a:cs typeface="Trebuchet MS"/>
              </a:rPr>
              <a:t>Οι πόροι που αναφέρονται </a:t>
            </a:r>
            <a:r>
              <a:rPr lang="el-GR" spc="-70" dirty="0" smtClean="0">
                <a:solidFill>
                  <a:srgbClr val="1D1D1B"/>
                </a:solidFill>
                <a:latin typeface="Trebuchet MS"/>
                <a:cs typeface="Trebuchet MS"/>
              </a:rPr>
              <a:t>σ</a:t>
            </a:r>
            <a:r>
              <a:rPr lang="el-GR" spc="-70" dirty="0" smtClean="0">
                <a:solidFill>
                  <a:srgbClr val="1D1D1B"/>
                </a:solidFill>
                <a:latin typeface="Trebuchet MS"/>
                <a:cs typeface="Trebuchet MS"/>
              </a:rPr>
              <a:t>α</a:t>
            </a:r>
            <a:r>
              <a:rPr lang="el-GR" spc="-70" dirty="0" smtClean="0">
                <a:solidFill>
                  <a:srgbClr val="1D1D1B"/>
                </a:solidFill>
                <a:latin typeface="Trebuchet MS"/>
                <a:cs typeface="Trebuchet MS"/>
              </a:rPr>
              <a:t>ς </a:t>
            </a:r>
            <a:r>
              <a:rPr lang="el-GR" spc="-70" dirty="0">
                <a:solidFill>
                  <a:srgbClr val="1D1D1B"/>
                </a:solidFill>
                <a:latin typeface="Trebuchet MS"/>
                <a:cs typeface="Trebuchet MS"/>
              </a:rPr>
              <a:t>δίνουν μια θεωρητική και πρακτική κατανόηση της έρευνας χρηστών και αγοράς, καθώς και της ανάπτυξης προϊόντων/υπηρεσιών.</a:t>
            </a:r>
            <a:endParaRPr sz="1850" dirty="0">
              <a:latin typeface="Trebuchet MS"/>
              <a:cs typeface="Trebuchet MS"/>
            </a:endParaRPr>
          </a:p>
          <a:p>
            <a:pPr marL="12700" marR="5080">
              <a:lnSpc>
                <a:spcPct val="100000"/>
              </a:lnSpc>
            </a:pPr>
            <a:endParaRPr lang="pt-PT" sz="1800" dirty="0">
              <a:solidFill>
                <a:srgbClr val="1D1D1B"/>
              </a:solidFill>
              <a:latin typeface="Trebuchet MS"/>
              <a:cs typeface="Trebuchet MS"/>
            </a:endParaRPr>
          </a:p>
          <a:p>
            <a:pPr marL="12700" marR="5080">
              <a:lnSpc>
                <a:spcPct val="100000"/>
              </a:lnSpc>
            </a:pPr>
            <a:r>
              <a:rPr lang="el-GR" dirty="0">
                <a:solidFill>
                  <a:srgbClr val="1D1D1B"/>
                </a:solidFill>
                <a:latin typeface="Trebuchet MS"/>
                <a:cs typeface="Trebuchet MS"/>
              </a:rPr>
              <a:t>Η συλλογική μας προσέγγιση είναι να ενσωματώσουμε σχεδιαστικές και δημιουργικές πρακτικές σχετικές με την κουλτούρα του δρόμου και να υιοθετήσουμε μια «κρίσιμη» προσέγγιση για την ανάπτυξη νέων επιχειρήσεων και την υποδομή που τις υποστηρίζει.</a:t>
            </a:r>
            <a:endParaRPr sz="1800" dirty="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254023"/>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5733814" cy="2039020"/>
          </a:xfrm>
          <a:prstGeom prst="rect">
            <a:avLst/>
          </a:prstGeom>
        </p:spPr>
        <p:txBody>
          <a:bodyPr vert="horz" wrap="square" lIns="0" tIns="12700" rIns="0" bIns="0" rtlCol="0">
            <a:spAutoFit/>
          </a:bodyPr>
          <a:lstStyle/>
          <a:p>
            <a:pPr marL="12700">
              <a:lnSpc>
                <a:spcPts val="7920"/>
              </a:lnSpc>
              <a:spcBef>
                <a:spcPts val="100"/>
              </a:spcBef>
            </a:pPr>
            <a:r>
              <a:rPr lang="el-GR" sz="7200" b="0" spc="530" dirty="0" smtClean="0">
                <a:solidFill>
                  <a:srgbClr val="1D1D1B"/>
                </a:solidFill>
                <a:latin typeface="Trebuchet MS"/>
                <a:cs typeface="Trebuchet MS"/>
              </a:rPr>
              <a:t>Εργαλεία</a:t>
            </a:r>
            <a:endParaRPr sz="7200" dirty="0">
              <a:latin typeface="Trebuchet MS"/>
              <a:cs typeface="Trebuchet MS"/>
            </a:endParaRPr>
          </a:p>
          <a:p>
            <a:pPr marL="12700">
              <a:lnSpc>
                <a:spcPts val="7920"/>
              </a:lnSpc>
            </a:pPr>
            <a:r>
              <a:rPr sz="4800" b="0" spc="-190" dirty="0">
                <a:solidFill>
                  <a:srgbClr val="1D1D1B"/>
                </a:solidFill>
                <a:latin typeface="Trebuchet MS"/>
                <a:cs typeface="Trebuchet MS"/>
              </a:rPr>
              <a:t>&amp;</a:t>
            </a:r>
            <a:r>
              <a:rPr sz="4800" b="0" spc="-160" dirty="0">
                <a:solidFill>
                  <a:srgbClr val="1D1D1B"/>
                </a:solidFill>
                <a:latin typeface="Trebuchet MS"/>
                <a:cs typeface="Trebuchet MS"/>
              </a:rPr>
              <a:t> </a:t>
            </a:r>
            <a:r>
              <a:rPr lang="el-GR" sz="7200" b="0" spc="515" dirty="0" smtClean="0">
                <a:solidFill>
                  <a:srgbClr val="1D1D1B"/>
                </a:solidFill>
                <a:latin typeface="Trebuchet MS"/>
                <a:cs typeface="Trebuchet MS"/>
              </a:rPr>
              <a:t>Ασκήσεις</a:t>
            </a:r>
            <a:endParaRPr sz="7200" dirty="0">
              <a:latin typeface="Trebuchet MS"/>
              <a:cs typeface="Trebuchet MS"/>
            </a:endParaRPr>
          </a:p>
        </p:txBody>
      </p:sp>
      <p:sp>
        <p:nvSpPr>
          <p:cNvPr id="9" name="object 9"/>
          <p:cNvSpPr txBox="1"/>
          <p:nvPr/>
        </p:nvSpPr>
        <p:spPr>
          <a:xfrm>
            <a:off x="1200386" y="3276600"/>
            <a:ext cx="4098925" cy="1944122"/>
          </a:xfrm>
          <a:prstGeom prst="rect">
            <a:avLst/>
          </a:prstGeom>
        </p:spPr>
        <p:txBody>
          <a:bodyPr vert="horz" wrap="square" lIns="0" tIns="12700" rIns="0" bIns="0" rtlCol="0">
            <a:spAutoFit/>
          </a:bodyPr>
          <a:lstStyle/>
          <a:p>
            <a:pPr marL="160655">
              <a:lnSpc>
                <a:spcPct val="100000"/>
              </a:lnSpc>
              <a:spcBef>
                <a:spcPts val="100"/>
              </a:spcBef>
            </a:pPr>
            <a:r>
              <a:rPr lang="el-GR" b="1" spc="15" dirty="0" smtClean="0">
                <a:solidFill>
                  <a:srgbClr val="EEEDF3"/>
                </a:solidFill>
                <a:latin typeface="Trebuchet MS"/>
                <a:cs typeface="Trebuchet MS"/>
              </a:rPr>
              <a:t>Εισαγωγή για την Ενότητα 1</a:t>
            </a:r>
            <a:endParaRPr lang="el-GR" b="1" spc="15" dirty="0">
              <a:solidFill>
                <a:srgbClr val="EEEDF3"/>
              </a:solidFill>
              <a:latin typeface="Trebuchet MS"/>
              <a:cs typeface="Trebuchet MS"/>
            </a:endParaRPr>
          </a:p>
          <a:p>
            <a:pPr marL="160655">
              <a:lnSpc>
                <a:spcPct val="100000"/>
              </a:lnSpc>
              <a:spcBef>
                <a:spcPts val="100"/>
              </a:spcBef>
            </a:pPr>
            <a:endParaRPr lang="el-GR" sz="2100" b="1" i="1" spc="15" dirty="0" smtClean="0">
              <a:solidFill>
                <a:srgbClr val="EEEDF3"/>
              </a:solidFill>
              <a:latin typeface="Trebuchet MS"/>
              <a:cs typeface="Trebuchet MS"/>
            </a:endParaRPr>
          </a:p>
          <a:p>
            <a:pPr marL="160655">
              <a:lnSpc>
                <a:spcPct val="100000"/>
              </a:lnSpc>
              <a:spcBef>
                <a:spcPts val="100"/>
              </a:spcBef>
            </a:pPr>
            <a:endParaRPr lang="el-GR" sz="2100" b="1" i="1" spc="15" dirty="0">
              <a:solidFill>
                <a:srgbClr val="EEEDF3"/>
              </a:solidFill>
              <a:latin typeface="Trebuchet MS"/>
              <a:cs typeface="Trebuchet MS"/>
            </a:endParaRPr>
          </a:p>
          <a:p>
            <a:pPr marL="160655">
              <a:lnSpc>
                <a:spcPct val="100000"/>
              </a:lnSpc>
              <a:spcBef>
                <a:spcPts val="100"/>
              </a:spcBef>
            </a:pPr>
            <a:r>
              <a:rPr lang="el-GR" sz="2100" b="1" i="1" spc="10" dirty="0">
                <a:solidFill>
                  <a:srgbClr val="1D1D1B"/>
                </a:solidFill>
                <a:latin typeface="Trebuchet MS"/>
                <a:cs typeface="Trebuchet MS"/>
              </a:rPr>
              <a:t>Πώς να ξεκινήσετε μια επιχείρηση κουλτούρας δρόμου από ένα </a:t>
            </a:r>
            <a:r>
              <a:rPr lang="el-GR" sz="2100" b="1" i="1" spc="10" dirty="0" err="1">
                <a:solidFill>
                  <a:srgbClr val="1D1D1B"/>
                </a:solidFill>
                <a:latin typeface="Trebuchet MS"/>
                <a:cs typeface="Trebuchet MS"/>
              </a:rPr>
              <a:t>smartphone</a:t>
            </a:r>
            <a:r>
              <a:rPr lang="el-GR" sz="2100" b="1" i="1" spc="10" dirty="0">
                <a:solidFill>
                  <a:srgbClr val="1D1D1B"/>
                </a:solidFill>
                <a:latin typeface="Trebuchet MS"/>
                <a:cs typeface="Trebuchet MS"/>
              </a:rPr>
              <a:t>;</a:t>
            </a:r>
            <a:endParaRPr sz="2100" dirty="0">
              <a:latin typeface="Trebuchet MS"/>
              <a:cs typeface="Trebuchet MS"/>
            </a:endParaRPr>
          </a:p>
        </p:txBody>
      </p:sp>
    </p:spTree>
    <p:extLst>
      <p:ext uri="{BB962C8B-B14F-4D97-AF65-F5344CB8AC3E}">
        <p14:creationId xmlns:p14="http://schemas.microsoft.com/office/powerpoint/2010/main" xmlns="" val="939393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219200" y="1841389"/>
            <a:ext cx="3307079" cy="391160"/>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1.</a:t>
            </a:r>
            <a:r>
              <a:rPr sz="2400" b="0" spc="25" dirty="0">
                <a:solidFill>
                  <a:srgbClr val="1D1D1B"/>
                </a:solidFill>
                <a:latin typeface="Trebuchet MS"/>
                <a:cs typeface="Trebuchet MS"/>
              </a:rPr>
              <a:t> </a:t>
            </a:r>
            <a:r>
              <a:rPr lang="el-GR" sz="2400" b="0" spc="185" dirty="0" smtClean="0">
                <a:solidFill>
                  <a:srgbClr val="1D1D1B"/>
                </a:solidFill>
                <a:latin typeface="Trebuchet MS"/>
                <a:cs typeface="Trebuchet MS"/>
              </a:rPr>
              <a:t>Συνεντεύξεις</a:t>
            </a:r>
            <a:endParaRPr sz="2400" dirty="0">
              <a:latin typeface="Trebuchet MS"/>
              <a:cs typeface="Trebuchet MS"/>
            </a:endParaRPr>
          </a:p>
        </p:txBody>
      </p:sp>
      <p:sp>
        <p:nvSpPr>
          <p:cNvPr id="15" name="object 15"/>
          <p:cNvSpPr txBox="1">
            <a:spLocks noGrp="1"/>
          </p:cNvSpPr>
          <p:nvPr>
            <p:ph sz="half" idx="2"/>
          </p:nvPr>
        </p:nvSpPr>
        <p:spPr>
          <a:xfrm>
            <a:off x="1219200" y="2313831"/>
            <a:ext cx="3948429" cy="5178341"/>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el-GR" spc="-65" dirty="0"/>
              <a:t>Οι συνεντεύξεις, είτε δομημένες είτε ανεπίσημες, επιτρέπουν τη συλλογή πληροφοριών, εμπειριών, παρατήρησης στάσεων και συμπεριφορών με περισσότερες λεπτομέρειες</a:t>
            </a:r>
            <a:r>
              <a:rPr lang="en-US" spc="-65" dirty="0" smtClean="0"/>
              <a:t>.</a:t>
            </a:r>
            <a:endParaRPr lang="en-US" spc="-65" dirty="0"/>
          </a:p>
          <a:p>
            <a:pPr marL="12700" marR="118745">
              <a:lnSpc>
                <a:spcPct val="100000"/>
              </a:lnSpc>
              <a:spcBef>
                <a:spcPts val="100"/>
              </a:spcBef>
              <a:tabLst>
                <a:tab pos="2374900" algn="l"/>
              </a:tabLst>
            </a:pPr>
            <a:endParaRPr lang="en-US" spc="-65" dirty="0"/>
          </a:p>
          <a:p>
            <a:pPr marL="12700" marR="118745">
              <a:lnSpc>
                <a:spcPct val="100000"/>
              </a:lnSpc>
              <a:spcBef>
                <a:spcPts val="100"/>
              </a:spcBef>
              <a:tabLst>
                <a:tab pos="2374900" algn="l"/>
              </a:tabLst>
            </a:pPr>
            <a:r>
              <a:rPr lang="el-GR" sz="1600" dirty="0"/>
              <a:t>Μπορεί να είναι δομημένο ή όχι. Εάν όχι, απευθυνθείτε στον χρήστη με τόνο συνομιλίας. Έχετε τουλάχιστον ένα σύνολο θεμάτων που πρέπει να ακολουθήσετε και μια αίσθηση του χρόνου που επενδύσατε. Προσπαθήστε να λάβετε όσο το δυνατόν περισσότερες πληροφορίες και επικεντρωθείτε στις λεπτομέρειες: συχνά η πιο σημαντική πληροφορία είναι αυτό που «χάνει» στους ανθρώπους στη συνομιλία. Ή έχετε έναν οδηγό ερωτήσεων και μείνετε σε αυτές</a:t>
            </a:r>
            <a:r>
              <a:rPr lang="en-US" sz="1600" dirty="0" smtClean="0"/>
              <a:t>.</a:t>
            </a:r>
            <a:endParaRPr sz="1600" spc="-95" dirty="0"/>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99720"/>
          </a:xfrm>
          <a:prstGeom prst="rect">
            <a:avLst/>
          </a:prstGeom>
        </p:spPr>
        <p:txBody>
          <a:bodyPr vert="horz" wrap="square" lIns="0" tIns="12700" rIns="0" bIns="0" rtlCol="0">
            <a:spAutoFit/>
          </a:bodyPr>
          <a:lstStyle/>
          <a:p>
            <a:pPr marL="12700">
              <a:lnSpc>
                <a:spcPct val="100000"/>
              </a:lnSpc>
              <a:spcBef>
                <a:spcPts val="100"/>
              </a:spcBef>
            </a:pPr>
            <a:r>
              <a:rPr lang="el-GR" sz="1800" b="1" spc="-30" dirty="0" smtClean="0">
                <a:solidFill>
                  <a:srgbClr val="FFFFFF"/>
                </a:solidFill>
                <a:latin typeface="Trebuchet MS"/>
                <a:cs typeface="Trebuchet MS"/>
              </a:rPr>
              <a:t>Ασκήσεις</a:t>
            </a:r>
            <a:endParaRPr sz="1800" dirty="0">
              <a:latin typeface="Trebuchet MS"/>
              <a:cs typeface="Trebuchet MS"/>
            </a:endParaRPr>
          </a:p>
        </p:txBody>
      </p:sp>
      <p:pic>
        <p:nvPicPr>
          <p:cNvPr id="20" name="Imagem 19" descr="Uma imagem com pessoa, terra, exterior, árvore&#10;&#10;Descrição gerada com confiança muito alta">
            <a:extLst>
              <a:ext uri="{FF2B5EF4-FFF2-40B4-BE49-F238E27FC236}">
                <a16:creationId xmlns="" xmlns:a16="http://schemas.microsoft.com/office/drawing/2014/main" id="{67D2A973-2DAD-4F80-A9F7-02F44D5C5B52}"/>
              </a:ext>
            </a:extLst>
          </p:cNvPr>
          <p:cNvPicPr>
            <a:picLocks noChangeAspect="1"/>
          </p:cNvPicPr>
          <p:nvPr/>
        </p:nvPicPr>
        <p:blipFill rotWithShape="1">
          <a:blip r:embed="rId8">
            <a:alphaModFix/>
            <a:extLst>
              <a:ext uri="{28A0092B-C50C-407E-A947-70E740481C1C}">
                <a14:useLocalDpi xmlns:a14="http://schemas.microsoft.com/office/drawing/2010/main" xmlns="" val="0"/>
              </a:ext>
            </a:extLst>
          </a:blip>
          <a:srcRect b="15730"/>
          <a:stretch/>
        </p:blipFill>
        <p:spPr>
          <a:xfrm>
            <a:off x="5532123" y="861792"/>
            <a:ext cx="3797066" cy="213585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89823"/>
          </a:xfrm>
          <a:prstGeom prst="rect">
            <a:avLst/>
          </a:prstGeom>
        </p:spPr>
        <p:txBody>
          <a:bodyPr vert="horz" wrap="square" lIns="0" tIns="12700" rIns="0" bIns="0" rtlCol="0">
            <a:spAutoFit/>
          </a:bodyPr>
          <a:lstStyle/>
          <a:p>
            <a:pPr marL="12700">
              <a:lnSpc>
                <a:spcPct val="100000"/>
              </a:lnSpc>
              <a:spcBef>
                <a:spcPts val="100"/>
              </a:spcBef>
            </a:pPr>
            <a:r>
              <a:rPr lang="el-GR" sz="1800" b="1" spc="-30" dirty="0" smtClean="0">
                <a:solidFill>
                  <a:srgbClr val="FFFFFF"/>
                </a:solidFill>
                <a:latin typeface="Trebuchet MS"/>
                <a:cs typeface="Trebuchet MS"/>
              </a:rPr>
              <a:t>Ασκήσεις </a:t>
            </a:r>
            <a:endParaRPr sz="1800" dirty="0">
              <a:latin typeface="Trebuchet MS"/>
              <a:cs typeface="Trebuchet MS"/>
            </a:endParaRPr>
          </a:p>
        </p:txBody>
      </p:sp>
      <p:sp>
        <p:nvSpPr>
          <p:cNvPr id="18" name="object 18"/>
          <p:cNvSpPr txBox="1"/>
          <p:nvPr/>
        </p:nvSpPr>
        <p:spPr>
          <a:xfrm>
            <a:off x="1382391" y="1871650"/>
            <a:ext cx="7298807" cy="2649443"/>
          </a:xfrm>
          <a:prstGeom prst="rect">
            <a:avLst/>
          </a:prstGeom>
        </p:spPr>
        <p:txBody>
          <a:bodyPr vert="horz" wrap="square" lIns="0" tIns="154940" rIns="0" bIns="0" numCol="2" rtlCol="0">
            <a:spAutoFit/>
          </a:bodyPr>
          <a:lstStyle/>
          <a:p>
            <a:pPr marL="12700">
              <a:lnSpc>
                <a:spcPct val="100000"/>
              </a:lnSpc>
              <a:spcBef>
                <a:spcPts val="1220"/>
              </a:spcBef>
            </a:pPr>
            <a:r>
              <a:rPr lang="pt-PT" sz="2400" spc="15" dirty="0">
                <a:solidFill>
                  <a:srgbClr val="1D1D1B"/>
                </a:solidFill>
                <a:latin typeface="Trebuchet MS"/>
                <a:cs typeface="Trebuchet MS"/>
              </a:rPr>
              <a:t>2</a:t>
            </a:r>
            <a:r>
              <a:rPr sz="2400" spc="15" dirty="0">
                <a:solidFill>
                  <a:srgbClr val="1D1D1B"/>
                </a:solidFill>
                <a:latin typeface="Trebuchet MS"/>
                <a:cs typeface="Trebuchet MS"/>
              </a:rPr>
              <a:t>.</a:t>
            </a:r>
            <a:r>
              <a:rPr sz="2400" spc="20" dirty="0">
                <a:solidFill>
                  <a:srgbClr val="1D1D1B"/>
                </a:solidFill>
                <a:latin typeface="Trebuchet MS"/>
                <a:cs typeface="Trebuchet MS"/>
              </a:rPr>
              <a:t> </a:t>
            </a:r>
            <a:r>
              <a:rPr lang="el-GR" sz="2400" spc="180" dirty="0" smtClean="0">
                <a:solidFill>
                  <a:srgbClr val="1D1D1B"/>
                </a:solidFill>
                <a:latin typeface="Trebuchet MS"/>
                <a:cs typeface="Trebuchet MS"/>
              </a:rPr>
              <a:t>Παρατήρηση</a:t>
            </a:r>
            <a:endParaRPr sz="2400" dirty="0">
              <a:latin typeface="Trebuchet MS"/>
              <a:cs typeface="Trebuchet MS"/>
            </a:endParaRPr>
          </a:p>
          <a:p>
            <a:pPr marL="12700" marR="5080">
              <a:lnSpc>
                <a:spcPct val="100000"/>
              </a:lnSpc>
              <a:spcBef>
                <a:spcPts val="840"/>
              </a:spcBef>
            </a:pPr>
            <a:r>
              <a:rPr lang="el-GR" spc="-65" dirty="0">
                <a:solidFill>
                  <a:srgbClr val="1D1D1B"/>
                </a:solidFill>
                <a:latin typeface="Trebuchet MS"/>
                <a:cs typeface="Trebuchet MS"/>
              </a:rPr>
              <a:t>Βύθιση σε ένα συγκεκριμένο πλαίσιο, μια δεδομένη κουλτούρα ή δραστηριότητα, συνήθως σε επαφή με τους χρήστες. Συγκεντρώστε συγκεκριμένες πληροφορίες μέσω παρατήρησης και συστηματικής τεκμηρίωσης.</a:t>
            </a:r>
            <a:endParaRPr lang="en-US" sz="1800" spc="-65" dirty="0">
              <a:solidFill>
                <a:srgbClr val="1D1D1B"/>
              </a:solidFill>
              <a:latin typeface="Trebuchet MS"/>
              <a:cs typeface="Trebuchet MS"/>
            </a:endParaRPr>
          </a:p>
          <a:p>
            <a:pPr marL="12700" marR="5080">
              <a:lnSpc>
                <a:spcPct val="100000"/>
              </a:lnSpc>
              <a:spcBef>
                <a:spcPts val="840"/>
              </a:spcBef>
            </a:pPr>
            <a:r>
              <a:rPr lang="el-GR" dirty="0">
                <a:latin typeface="Trebuchet MS"/>
                <a:cs typeface="Trebuchet MS"/>
              </a:rPr>
              <a:t>Ανάλογα με τον σκοπό του έργου, η ομάδα σχεδιασμού μπορεί να συνοδεύσει τον χρήστη κατά τη διάρκεια της καθημερινής του ρουτίνας ή/και συγκεκριμένων καταστάσεων χωρίς να τον επηρεάσει. Έτσι, οι πιθανότητες εντοπισμού κρίσιμων σιωπηρών αναγκών είναι μεγαλύτερες.</a:t>
            </a:r>
            <a:endParaRPr lang="en-US" sz="1800" dirty="0">
              <a:latin typeface="Trebuchet MS"/>
              <a:cs typeface="Trebuchet MS"/>
            </a:endParaRPr>
          </a:p>
        </p:txBody>
      </p:sp>
      <p:grpSp>
        <p:nvGrpSpPr>
          <p:cNvPr id="24" name="object 44">
            <a:extLst>
              <a:ext uri="{FF2B5EF4-FFF2-40B4-BE49-F238E27FC236}">
                <a16:creationId xmlns="" xmlns:a16="http://schemas.microsoft.com/office/drawing/2014/main" id="{14C6C74D-1313-4BEF-A812-B33BB65FACD9}"/>
              </a:ext>
            </a:extLst>
          </p:cNvPr>
          <p:cNvGrpSpPr/>
          <p:nvPr/>
        </p:nvGrpSpPr>
        <p:grpSpPr>
          <a:xfrm>
            <a:off x="1054026" y="4999799"/>
            <a:ext cx="2781935" cy="2773045"/>
            <a:chOff x="1054026" y="4999799"/>
            <a:chExt cx="2781935" cy="2773045"/>
          </a:xfrm>
        </p:grpSpPr>
        <p:sp>
          <p:nvSpPr>
            <p:cNvPr id="25" name="object 45">
              <a:extLst>
                <a:ext uri="{FF2B5EF4-FFF2-40B4-BE49-F238E27FC236}">
                  <a16:creationId xmlns="" xmlns:a16="http://schemas.microsoft.com/office/drawing/2014/main" id="{326384A8-AC67-48F8-A627-2C1B417CA526}"/>
                </a:ext>
              </a:extLst>
            </p:cNvPr>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26" name="object 46">
              <a:extLst>
                <a:ext uri="{FF2B5EF4-FFF2-40B4-BE49-F238E27FC236}">
                  <a16:creationId xmlns="" xmlns:a16="http://schemas.microsoft.com/office/drawing/2014/main" id="{6584D17D-186C-496B-BB29-342A45501A5C}"/>
                </a:ext>
              </a:extLst>
            </p:cNvPr>
            <p:cNvPicPr/>
            <p:nvPr/>
          </p:nvPicPr>
          <p:blipFill>
            <a:blip r:embed="rId3" cstate="print"/>
            <a:stretch>
              <a:fillRect/>
            </a:stretch>
          </p:blipFill>
          <p:spPr>
            <a:xfrm>
              <a:off x="1054026" y="5069116"/>
              <a:ext cx="1242052" cy="1209942"/>
            </a:xfrm>
            <a:prstGeom prst="rect">
              <a:avLst/>
            </a:prstGeom>
          </p:spPr>
        </p:pic>
        <p:pic>
          <p:nvPicPr>
            <p:cNvPr id="27" name="object 47">
              <a:extLst>
                <a:ext uri="{FF2B5EF4-FFF2-40B4-BE49-F238E27FC236}">
                  <a16:creationId xmlns="" xmlns:a16="http://schemas.microsoft.com/office/drawing/2014/main" id="{5358071F-BBE2-40CF-97EE-2F9527F342A1}"/>
                </a:ext>
              </a:extLst>
            </p:cNvPr>
            <p:cNvPicPr/>
            <p:nvPr/>
          </p:nvPicPr>
          <p:blipFill>
            <a:blip r:embed="rId4" cstate="print"/>
            <a:stretch>
              <a:fillRect/>
            </a:stretch>
          </p:blipFill>
          <p:spPr>
            <a:xfrm>
              <a:off x="1143326" y="5837936"/>
              <a:ext cx="1770481" cy="1934464"/>
            </a:xfrm>
            <a:prstGeom prst="rect">
              <a:avLst/>
            </a:prstGeom>
          </p:spPr>
        </p:pic>
        <p:pic>
          <p:nvPicPr>
            <p:cNvPr id="28" name="object 48">
              <a:extLst>
                <a:ext uri="{FF2B5EF4-FFF2-40B4-BE49-F238E27FC236}">
                  <a16:creationId xmlns="" xmlns:a16="http://schemas.microsoft.com/office/drawing/2014/main" id="{7D4B3348-7A93-436C-A1B9-19205D20A9F7}"/>
                </a:ext>
              </a:extLst>
            </p:cNvPr>
            <p:cNvPicPr/>
            <p:nvPr/>
          </p:nvPicPr>
          <p:blipFill>
            <a:blip r:embed="rId5" cstate="print"/>
            <a:stretch>
              <a:fillRect/>
            </a:stretch>
          </p:blipFill>
          <p:spPr>
            <a:xfrm>
              <a:off x="3057410" y="7679385"/>
              <a:ext cx="97830" cy="93014"/>
            </a:xfrm>
            <a:prstGeom prst="rect">
              <a:avLst/>
            </a:prstGeom>
          </p:spPr>
        </p:pic>
        <p:pic>
          <p:nvPicPr>
            <p:cNvPr id="29" name="object 49">
              <a:extLst>
                <a:ext uri="{FF2B5EF4-FFF2-40B4-BE49-F238E27FC236}">
                  <a16:creationId xmlns="" xmlns:a16="http://schemas.microsoft.com/office/drawing/2014/main" id="{4A85911D-99F1-41EC-9D82-AA83A8CC0D97}"/>
                </a:ext>
              </a:extLst>
            </p:cNvPr>
            <p:cNvPicPr/>
            <p:nvPr/>
          </p:nvPicPr>
          <p:blipFill>
            <a:blip r:embed="rId6" cstate="print"/>
            <a:stretch>
              <a:fillRect/>
            </a:stretch>
          </p:blipFill>
          <p:spPr>
            <a:xfrm>
              <a:off x="1797340" y="7603959"/>
              <a:ext cx="1966514" cy="168440"/>
            </a:xfrm>
            <a:prstGeom prst="rect">
              <a:avLst/>
            </a:prstGeom>
          </p:spPr>
        </p:pic>
        <p:sp>
          <p:nvSpPr>
            <p:cNvPr id="30" name="object 50">
              <a:extLst>
                <a:ext uri="{FF2B5EF4-FFF2-40B4-BE49-F238E27FC236}">
                  <a16:creationId xmlns="" xmlns:a16="http://schemas.microsoft.com/office/drawing/2014/main" id="{1336870C-4052-4600-BA73-C24EF1A3A601}"/>
                </a:ext>
              </a:extLst>
            </p:cNvPr>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31" name="object 51">
              <a:extLst>
                <a:ext uri="{FF2B5EF4-FFF2-40B4-BE49-F238E27FC236}">
                  <a16:creationId xmlns="" xmlns:a16="http://schemas.microsoft.com/office/drawing/2014/main" id="{37B2BA3A-B43D-433F-8F91-A40EC8044E83}"/>
                </a:ext>
              </a:extLst>
            </p:cNvPr>
            <p:cNvPicPr/>
            <p:nvPr/>
          </p:nvPicPr>
          <p:blipFill>
            <a:blip r:embed="rId7" cstate="print"/>
            <a:stretch>
              <a:fillRect/>
            </a:stretch>
          </p:blipFill>
          <p:spPr>
            <a:xfrm>
              <a:off x="2774407" y="6093394"/>
              <a:ext cx="241622" cy="192849"/>
            </a:xfrm>
            <a:prstGeom prst="rect">
              <a:avLst/>
            </a:prstGeom>
          </p:spPr>
        </p:pic>
        <p:pic>
          <p:nvPicPr>
            <p:cNvPr id="32" name="object 52">
              <a:extLst>
                <a:ext uri="{FF2B5EF4-FFF2-40B4-BE49-F238E27FC236}">
                  <a16:creationId xmlns="" xmlns:a16="http://schemas.microsoft.com/office/drawing/2014/main" id="{D604A9E8-354C-4405-8A47-7ED3791AD0F7}"/>
                </a:ext>
              </a:extLst>
            </p:cNvPr>
            <p:cNvPicPr/>
            <p:nvPr/>
          </p:nvPicPr>
          <p:blipFill>
            <a:blip r:embed="rId8" cstate="print"/>
            <a:stretch>
              <a:fillRect/>
            </a:stretch>
          </p:blipFill>
          <p:spPr>
            <a:xfrm>
              <a:off x="2920834" y="4999799"/>
              <a:ext cx="578150" cy="896492"/>
            </a:xfrm>
            <a:prstGeom prst="rect">
              <a:avLst/>
            </a:prstGeom>
          </p:spPr>
        </p:pic>
        <p:pic>
          <p:nvPicPr>
            <p:cNvPr id="33" name="object 53">
              <a:extLst>
                <a:ext uri="{FF2B5EF4-FFF2-40B4-BE49-F238E27FC236}">
                  <a16:creationId xmlns="" xmlns:a16="http://schemas.microsoft.com/office/drawing/2014/main" id="{2A71CB89-1997-453A-B84F-F6AC88FD7406}"/>
                </a:ext>
              </a:extLst>
            </p:cNvPr>
            <p:cNvPicPr/>
            <p:nvPr/>
          </p:nvPicPr>
          <p:blipFill>
            <a:blip r:embed="rId9" cstate="print"/>
            <a:stretch>
              <a:fillRect/>
            </a:stretch>
          </p:blipFill>
          <p:spPr>
            <a:xfrm>
              <a:off x="3133537" y="5292415"/>
              <a:ext cx="153936" cy="84289"/>
            </a:xfrm>
            <a:prstGeom prst="rect">
              <a:avLst/>
            </a:prstGeom>
          </p:spPr>
        </p:pic>
        <p:sp>
          <p:nvSpPr>
            <p:cNvPr id="34" name="object 54">
              <a:extLst>
                <a:ext uri="{FF2B5EF4-FFF2-40B4-BE49-F238E27FC236}">
                  <a16:creationId xmlns="" xmlns:a16="http://schemas.microsoft.com/office/drawing/2014/main" id="{DAEC16B4-0CC9-4C81-8E0C-4887B8FB2FDA}"/>
                </a:ext>
              </a:extLst>
            </p:cNvPr>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35" name="object 55">
              <a:extLst>
                <a:ext uri="{FF2B5EF4-FFF2-40B4-BE49-F238E27FC236}">
                  <a16:creationId xmlns="" xmlns:a16="http://schemas.microsoft.com/office/drawing/2014/main" id="{A63DC2A0-8E0D-410A-B451-3E922CA20D3B}"/>
                </a:ext>
              </a:extLst>
            </p:cNvPr>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36" name="object 56">
              <a:extLst>
                <a:ext uri="{FF2B5EF4-FFF2-40B4-BE49-F238E27FC236}">
                  <a16:creationId xmlns="" xmlns:a16="http://schemas.microsoft.com/office/drawing/2014/main" id="{931484A1-AC05-4FD0-B390-0396C623F855}"/>
                </a:ext>
              </a:extLst>
            </p:cNvPr>
            <p:cNvPicPr/>
            <p:nvPr/>
          </p:nvPicPr>
          <p:blipFill>
            <a:blip r:embed="rId10" cstate="print"/>
            <a:stretch>
              <a:fillRect/>
            </a:stretch>
          </p:blipFill>
          <p:spPr>
            <a:xfrm>
              <a:off x="3392811" y="6598772"/>
              <a:ext cx="249936" cy="72172"/>
            </a:xfrm>
            <a:prstGeom prst="rect">
              <a:avLst/>
            </a:prstGeom>
          </p:spPr>
        </p:pic>
        <p:sp>
          <p:nvSpPr>
            <p:cNvPr id="37" name="object 57">
              <a:extLst>
                <a:ext uri="{FF2B5EF4-FFF2-40B4-BE49-F238E27FC236}">
                  <a16:creationId xmlns="" xmlns:a16="http://schemas.microsoft.com/office/drawing/2014/main" id="{E0C55552-3F6C-4AD1-9BD6-487850281A16}"/>
                </a:ext>
              </a:extLst>
            </p:cNvPr>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38" name="object 58">
              <a:extLst>
                <a:ext uri="{FF2B5EF4-FFF2-40B4-BE49-F238E27FC236}">
                  <a16:creationId xmlns="" xmlns:a16="http://schemas.microsoft.com/office/drawing/2014/main" id="{DE244AD1-1565-43E6-A573-99411CAA9AC4}"/>
                </a:ext>
              </a:extLst>
            </p:cNvPr>
            <p:cNvPicPr/>
            <p:nvPr/>
          </p:nvPicPr>
          <p:blipFill>
            <a:blip r:embed="rId11" cstate="print"/>
            <a:stretch>
              <a:fillRect/>
            </a:stretch>
          </p:blipFill>
          <p:spPr>
            <a:xfrm>
              <a:off x="3342405" y="6780491"/>
              <a:ext cx="179831" cy="119112"/>
            </a:xfrm>
            <a:prstGeom prst="rect">
              <a:avLst/>
            </a:prstGeom>
          </p:spPr>
        </p:pic>
        <p:sp>
          <p:nvSpPr>
            <p:cNvPr id="39" name="object 59">
              <a:extLst>
                <a:ext uri="{FF2B5EF4-FFF2-40B4-BE49-F238E27FC236}">
                  <a16:creationId xmlns="" xmlns:a16="http://schemas.microsoft.com/office/drawing/2014/main" id="{0E768672-72D2-4181-8B39-39F7F4B4FDB6}"/>
                </a:ext>
              </a:extLst>
            </p:cNvPr>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40" name="object 60">
              <a:extLst>
                <a:ext uri="{FF2B5EF4-FFF2-40B4-BE49-F238E27FC236}">
                  <a16:creationId xmlns="" xmlns:a16="http://schemas.microsoft.com/office/drawing/2014/main" id="{75A61A13-729C-49DA-A00F-31F506115BDE}"/>
                </a:ext>
              </a:extLst>
            </p:cNvPr>
            <p:cNvPicPr/>
            <p:nvPr/>
          </p:nvPicPr>
          <p:blipFill>
            <a:blip r:embed="rId12" cstate="print"/>
            <a:stretch>
              <a:fillRect/>
            </a:stretch>
          </p:blipFill>
          <p:spPr>
            <a:xfrm>
              <a:off x="3114729" y="6754989"/>
              <a:ext cx="225302" cy="286281"/>
            </a:xfrm>
            <a:prstGeom prst="rect">
              <a:avLst/>
            </a:prstGeom>
          </p:spPr>
        </p:pic>
        <p:sp>
          <p:nvSpPr>
            <p:cNvPr id="41" name="object 61">
              <a:extLst>
                <a:ext uri="{FF2B5EF4-FFF2-40B4-BE49-F238E27FC236}">
                  <a16:creationId xmlns="" xmlns:a16="http://schemas.microsoft.com/office/drawing/2014/main" id="{599D859E-8DD7-44D5-8D00-6D0D83C0FCD3}"/>
                </a:ext>
              </a:extLst>
            </p:cNvPr>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42" name="object 62">
              <a:extLst>
                <a:ext uri="{FF2B5EF4-FFF2-40B4-BE49-F238E27FC236}">
                  <a16:creationId xmlns="" xmlns:a16="http://schemas.microsoft.com/office/drawing/2014/main" id="{A7E1944A-98F8-4971-9290-8BD6CFBD4F3C}"/>
                </a:ext>
              </a:extLst>
            </p:cNvPr>
            <p:cNvPicPr/>
            <p:nvPr/>
          </p:nvPicPr>
          <p:blipFill>
            <a:blip r:embed="rId13" cstate="print"/>
            <a:stretch>
              <a:fillRect/>
            </a:stretch>
          </p:blipFill>
          <p:spPr>
            <a:xfrm>
              <a:off x="3323797" y="6887413"/>
              <a:ext cx="140094" cy="131071"/>
            </a:xfrm>
            <a:prstGeom prst="rect">
              <a:avLst/>
            </a:prstGeom>
          </p:spPr>
        </p:pic>
        <p:sp>
          <p:nvSpPr>
            <p:cNvPr id="43" name="object 63">
              <a:extLst>
                <a:ext uri="{FF2B5EF4-FFF2-40B4-BE49-F238E27FC236}">
                  <a16:creationId xmlns="" xmlns:a16="http://schemas.microsoft.com/office/drawing/2014/main" id="{0FC98556-A851-4410-A0A9-938073B956DE}"/>
                </a:ext>
              </a:extLst>
            </p:cNvPr>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44" name="object 64">
              <a:extLst>
                <a:ext uri="{FF2B5EF4-FFF2-40B4-BE49-F238E27FC236}">
                  <a16:creationId xmlns="" xmlns:a16="http://schemas.microsoft.com/office/drawing/2014/main" id="{4464ADCA-7C18-4667-8C86-FCB1A804B3F3}"/>
                </a:ext>
              </a:extLst>
            </p:cNvPr>
            <p:cNvPicPr/>
            <p:nvPr/>
          </p:nvPicPr>
          <p:blipFill>
            <a:blip r:embed="rId14" cstate="print"/>
            <a:stretch>
              <a:fillRect/>
            </a:stretch>
          </p:blipFill>
          <p:spPr>
            <a:xfrm>
              <a:off x="3365284" y="7335481"/>
              <a:ext cx="194132" cy="272656"/>
            </a:xfrm>
            <a:prstGeom prst="rect">
              <a:avLst/>
            </a:prstGeom>
          </p:spPr>
        </p:pic>
      </p:grpSp>
      <p:grpSp>
        <p:nvGrpSpPr>
          <p:cNvPr id="45" name="object 6">
            <a:extLst>
              <a:ext uri="{FF2B5EF4-FFF2-40B4-BE49-F238E27FC236}">
                <a16:creationId xmlns="" xmlns:a16="http://schemas.microsoft.com/office/drawing/2014/main" id="{7A1E697B-D9A2-4E6B-9736-30C4BBA1702E}"/>
              </a:ext>
            </a:extLst>
          </p:cNvPr>
          <p:cNvGrpSpPr/>
          <p:nvPr/>
        </p:nvGrpSpPr>
        <p:grpSpPr>
          <a:xfrm>
            <a:off x="5044039" y="4468090"/>
            <a:ext cx="3756025" cy="3304540"/>
            <a:chOff x="525468" y="4468293"/>
            <a:chExt cx="3756025" cy="3304540"/>
          </a:xfrm>
        </p:grpSpPr>
        <p:pic>
          <p:nvPicPr>
            <p:cNvPr id="46" name="object 7">
              <a:extLst>
                <a:ext uri="{FF2B5EF4-FFF2-40B4-BE49-F238E27FC236}">
                  <a16:creationId xmlns="" xmlns:a16="http://schemas.microsoft.com/office/drawing/2014/main" id="{E442220E-463D-47CF-8A19-3256D49F688C}"/>
                </a:ext>
              </a:extLst>
            </p:cNvPr>
            <p:cNvPicPr/>
            <p:nvPr/>
          </p:nvPicPr>
          <p:blipFill>
            <a:blip r:embed="rId15" cstate="print"/>
            <a:stretch>
              <a:fillRect/>
            </a:stretch>
          </p:blipFill>
          <p:spPr>
            <a:xfrm>
              <a:off x="3763734" y="7683969"/>
              <a:ext cx="143027" cy="88430"/>
            </a:xfrm>
            <a:prstGeom prst="rect">
              <a:avLst/>
            </a:prstGeom>
          </p:spPr>
        </p:pic>
        <p:pic>
          <p:nvPicPr>
            <p:cNvPr id="47" name="object 8">
              <a:extLst>
                <a:ext uri="{FF2B5EF4-FFF2-40B4-BE49-F238E27FC236}">
                  <a16:creationId xmlns="" xmlns:a16="http://schemas.microsoft.com/office/drawing/2014/main" id="{FD14F59F-8288-4004-A9C2-DC81A9481849}"/>
                </a:ext>
              </a:extLst>
            </p:cNvPr>
            <p:cNvPicPr/>
            <p:nvPr/>
          </p:nvPicPr>
          <p:blipFill>
            <a:blip r:embed="rId16" cstate="print"/>
            <a:stretch>
              <a:fillRect/>
            </a:stretch>
          </p:blipFill>
          <p:spPr>
            <a:xfrm>
              <a:off x="3441661" y="6528854"/>
              <a:ext cx="375411" cy="1184173"/>
            </a:xfrm>
            <a:prstGeom prst="rect">
              <a:avLst/>
            </a:prstGeom>
          </p:spPr>
        </p:pic>
        <p:pic>
          <p:nvPicPr>
            <p:cNvPr id="48" name="object 9">
              <a:extLst>
                <a:ext uri="{FF2B5EF4-FFF2-40B4-BE49-F238E27FC236}">
                  <a16:creationId xmlns="" xmlns:a16="http://schemas.microsoft.com/office/drawing/2014/main" id="{B2A7C602-7E3D-4870-BE9E-43493F66DA0B}"/>
                </a:ext>
              </a:extLst>
            </p:cNvPr>
            <p:cNvPicPr/>
            <p:nvPr/>
          </p:nvPicPr>
          <p:blipFill>
            <a:blip r:embed="rId17" cstate="print"/>
            <a:stretch>
              <a:fillRect/>
            </a:stretch>
          </p:blipFill>
          <p:spPr>
            <a:xfrm>
              <a:off x="1253938" y="5307076"/>
              <a:ext cx="2908690" cy="2413101"/>
            </a:xfrm>
            <a:prstGeom prst="rect">
              <a:avLst/>
            </a:prstGeom>
          </p:spPr>
        </p:pic>
        <p:sp>
          <p:nvSpPr>
            <p:cNvPr id="49" name="object 10">
              <a:extLst>
                <a:ext uri="{FF2B5EF4-FFF2-40B4-BE49-F238E27FC236}">
                  <a16:creationId xmlns="" xmlns:a16="http://schemas.microsoft.com/office/drawing/2014/main" id="{249A5EFE-3382-4929-9421-6DA57E53B8D4}"/>
                </a:ext>
              </a:extLst>
            </p:cNvPr>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50" name="object 11">
              <a:extLst>
                <a:ext uri="{FF2B5EF4-FFF2-40B4-BE49-F238E27FC236}">
                  <a16:creationId xmlns="" xmlns:a16="http://schemas.microsoft.com/office/drawing/2014/main" id="{1A2B4597-2F82-48EF-8D89-B11C3F556CB2}"/>
                </a:ext>
              </a:extLst>
            </p:cNvPr>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51" name="object 12">
              <a:extLst>
                <a:ext uri="{FF2B5EF4-FFF2-40B4-BE49-F238E27FC236}">
                  <a16:creationId xmlns="" xmlns:a16="http://schemas.microsoft.com/office/drawing/2014/main" id="{04A1DE3F-8D17-4153-BA20-DB882664EFC4}"/>
                </a:ext>
              </a:extLst>
            </p:cNvPr>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52" name="object 13">
              <a:extLst>
                <a:ext uri="{FF2B5EF4-FFF2-40B4-BE49-F238E27FC236}">
                  <a16:creationId xmlns="" xmlns:a16="http://schemas.microsoft.com/office/drawing/2014/main" id="{6D179A1E-278D-48AF-BDAB-DCE16DB116A5}"/>
                </a:ext>
              </a:extLst>
            </p:cNvPr>
            <p:cNvPicPr/>
            <p:nvPr/>
          </p:nvPicPr>
          <p:blipFill>
            <a:blip r:embed="rId18" cstate="print"/>
            <a:stretch>
              <a:fillRect/>
            </a:stretch>
          </p:blipFill>
          <p:spPr>
            <a:xfrm>
              <a:off x="2900921" y="5722098"/>
              <a:ext cx="73475" cy="151003"/>
            </a:xfrm>
            <a:prstGeom prst="rect">
              <a:avLst/>
            </a:prstGeom>
          </p:spPr>
        </p:pic>
        <p:pic>
          <p:nvPicPr>
            <p:cNvPr id="53" name="object 14">
              <a:extLst>
                <a:ext uri="{FF2B5EF4-FFF2-40B4-BE49-F238E27FC236}">
                  <a16:creationId xmlns="" xmlns:a16="http://schemas.microsoft.com/office/drawing/2014/main" id="{56F8E248-BB75-43D4-A32B-604DB38EFA48}"/>
                </a:ext>
              </a:extLst>
            </p:cNvPr>
            <p:cNvPicPr/>
            <p:nvPr/>
          </p:nvPicPr>
          <p:blipFill>
            <a:blip r:embed="rId19" cstate="print"/>
            <a:stretch>
              <a:fillRect/>
            </a:stretch>
          </p:blipFill>
          <p:spPr>
            <a:xfrm>
              <a:off x="2313692" y="6547345"/>
              <a:ext cx="317722" cy="1201321"/>
            </a:xfrm>
            <a:prstGeom prst="rect">
              <a:avLst/>
            </a:prstGeom>
          </p:spPr>
        </p:pic>
        <p:pic>
          <p:nvPicPr>
            <p:cNvPr id="54" name="object 15">
              <a:extLst>
                <a:ext uri="{FF2B5EF4-FFF2-40B4-BE49-F238E27FC236}">
                  <a16:creationId xmlns="" xmlns:a16="http://schemas.microsoft.com/office/drawing/2014/main" id="{0031386E-8366-4141-92AE-597137F64074}"/>
                </a:ext>
              </a:extLst>
            </p:cNvPr>
            <p:cNvPicPr/>
            <p:nvPr/>
          </p:nvPicPr>
          <p:blipFill>
            <a:blip r:embed="rId20" cstate="print"/>
            <a:stretch>
              <a:fillRect/>
            </a:stretch>
          </p:blipFill>
          <p:spPr>
            <a:xfrm>
              <a:off x="1958083" y="6531229"/>
              <a:ext cx="552694" cy="1093529"/>
            </a:xfrm>
            <a:prstGeom prst="rect">
              <a:avLst/>
            </a:prstGeom>
          </p:spPr>
        </p:pic>
        <p:pic>
          <p:nvPicPr>
            <p:cNvPr id="55" name="object 16">
              <a:extLst>
                <a:ext uri="{FF2B5EF4-FFF2-40B4-BE49-F238E27FC236}">
                  <a16:creationId xmlns="" xmlns:a16="http://schemas.microsoft.com/office/drawing/2014/main" id="{308645C5-3CC0-46E9-80D3-BC1EA7AEE38A}"/>
                </a:ext>
              </a:extLst>
            </p:cNvPr>
            <p:cNvPicPr/>
            <p:nvPr/>
          </p:nvPicPr>
          <p:blipFill>
            <a:blip r:embed="rId21" cstate="print"/>
            <a:stretch>
              <a:fillRect/>
            </a:stretch>
          </p:blipFill>
          <p:spPr>
            <a:xfrm>
              <a:off x="1968309" y="7585354"/>
              <a:ext cx="179400" cy="187045"/>
            </a:xfrm>
            <a:prstGeom prst="rect">
              <a:avLst/>
            </a:prstGeom>
          </p:spPr>
        </p:pic>
        <p:sp>
          <p:nvSpPr>
            <p:cNvPr id="56" name="object 17">
              <a:extLst>
                <a:ext uri="{FF2B5EF4-FFF2-40B4-BE49-F238E27FC236}">
                  <a16:creationId xmlns="" xmlns:a16="http://schemas.microsoft.com/office/drawing/2014/main" id="{2F5C07A9-DBB4-49AB-8E1F-F055B2653C32}"/>
                </a:ext>
              </a:extLst>
            </p:cNvPr>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57" name="object 18">
              <a:extLst>
                <a:ext uri="{FF2B5EF4-FFF2-40B4-BE49-F238E27FC236}">
                  <a16:creationId xmlns="" xmlns:a16="http://schemas.microsoft.com/office/drawing/2014/main" id="{385E3343-CB27-4975-8656-21B1CD40C84A}"/>
                </a:ext>
              </a:extLst>
            </p:cNvPr>
            <p:cNvPicPr/>
            <p:nvPr/>
          </p:nvPicPr>
          <p:blipFill>
            <a:blip r:embed="rId22" cstate="print"/>
            <a:stretch>
              <a:fillRect/>
            </a:stretch>
          </p:blipFill>
          <p:spPr>
            <a:xfrm>
              <a:off x="1655089" y="6270917"/>
              <a:ext cx="968870" cy="617042"/>
            </a:xfrm>
            <a:prstGeom prst="rect">
              <a:avLst/>
            </a:prstGeom>
          </p:spPr>
        </p:pic>
        <p:pic>
          <p:nvPicPr>
            <p:cNvPr id="58" name="object 19">
              <a:extLst>
                <a:ext uri="{FF2B5EF4-FFF2-40B4-BE49-F238E27FC236}">
                  <a16:creationId xmlns="" xmlns:a16="http://schemas.microsoft.com/office/drawing/2014/main" id="{8703A74F-F20D-4202-A4F3-323671D994CD}"/>
                </a:ext>
              </a:extLst>
            </p:cNvPr>
            <p:cNvPicPr/>
            <p:nvPr/>
          </p:nvPicPr>
          <p:blipFill>
            <a:blip r:embed="rId23" cstate="print"/>
            <a:stretch>
              <a:fillRect/>
            </a:stretch>
          </p:blipFill>
          <p:spPr>
            <a:xfrm>
              <a:off x="2023799" y="5679935"/>
              <a:ext cx="28952" cy="58771"/>
            </a:xfrm>
            <a:prstGeom prst="rect">
              <a:avLst/>
            </a:prstGeom>
          </p:spPr>
        </p:pic>
        <p:pic>
          <p:nvPicPr>
            <p:cNvPr id="59" name="object 20">
              <a:extLst>
                <a:ext uri="{FF2B5EF4-FFF2-40B4-BE49-F238E27FC236}">
                  <a16:creationId xmlns="" xmlns:a16="http://schemas.microsoft.com/office/drawing/2014/main" id="{796D7DEE-1A20-4B63-8910-918EA10BC2B0}"/>
                </a:ext>
              </a:extLst>
            </p:cNvPr>
            <p:cNvPicPr/>
            <p:nvPr/>
          </p:nvPicPr>
          <p:blipFill>
            <a:blip r:embed="rId24" cstate="print"/>
            <a:stretch>
              <a:fillRect/>
            </a:stretch>
          </p:blipFill>
          <p:spPr>
            <a:xfrm>
              <a:off x="3058312" y="5442128"/>
              <a:ext cx="173609" cy="218846"/>
            </a:xfrm>
            <a:prstGeom prst="rect">
              <a:avLst/>
            </a:prstGeom>
          </p:spPr>
        </p:pic>
        <p:pic>
          <p:nvPicPr>
            <p:cNvPr id="60" name="object 21">
              <a:extLst>
                <a:ext uri="{FF2B5EF4-FFF2-40B4-BE49-F238E27FC236}">
                  <a16:creationId xmlns="" xmlns:a16="http://schemas.microsoft.com/office/drawing/2014/main" id="{41EC5BAA-21BF-41EF-AB72-9FCE35E80A99}"/>
                </a:ext>
              </a:extLst>
            </p:cNvPr>
            <p:cNvPicPr/>
            <p:nvPr/>
          </p:nvPicPr>
          <p:blipFill>
            <a:blip r:embed="rId25" cstate="print"/>
            <a:stretch>
              <a:fillRect/>
            </a:stretch>
          </p:blipFill>
          <p:spPr>
            <a:xfrm>
              <a:off x="2838314" y="5348592"/>
              <a:ext cx="491123" cy="447230"/>
            </a:xfrm>
            <a:prstGeom prst="rect">
              <a:avLst/>
            </a:prstGeom>
          </p:spPr>
        </p:pic>
        <p:sp>
          <p:nvSpPr>
            <p:cNvPr id="61" name="object 22">
              <a:extLst>
                <a:ext uri="{FF2B5EF4-FFF2-40B4-BE49-F238E27FC236}">
                  <a16:creationId xmlns="" xmlns:a16="http://schemas.microsoft.com/office/drawing/2014/main" id="{E1B92AC4-CF5E-4E01-AAEE-370FF40402CB}"/>
                </a:ext>
              </a:extLst>
            </p:cNvPr>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62" name="object 23">
              <a:extLst>
                <a:ext uri="{FF2B5EF4-FFF2-40B4-BE49-F238E27FC236}">
                  <a16:creationId xmlns="" xmlns:a16="http://schemas.microsoft.com/office/drawing/2014/main" id="{F46BC173-7043-4ED0-BD2B-FD8D703CF93E}"/>
                </a:ext>
              </a:extLst>
            </p:cNvPr>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63" name="object 24">
              <a:extLst>
                <a:ext uri="{FF2B5EF4-FFF2-40B4-BE49-F238E27FC236}">
                  <a16:creationId xmlns="" xmlns:a16="http://schemas.microsoft.com/office/drawing/2014/main" id="{197411E1-E731-4E4D-8C9D-57CEEDB4E538}"/>
                </a:ext>
              </a:extLst>
            </p:cNvPr>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64" name="object 25">
              <a:extLst>
                <a:ext uri="{FF2B5EF4-FFF2-40B4-BE49-F238E27FC236}">
                  <a16:creationId xmlns="" xmlns:a16="http://schemas.microsoft.com/office/drawing/2014/main" id="{236CDF69-FCE9-4FCE-88E5-160F86307413}"/>
                </a:ext>
              </a:extLst>
            </p:cNvPr>
            <p:cNvPicPr/>
            <p:nvPr/>
          </p:nvPicPr>
          <p:blipFill>
            <a:blip r:embed="rId26" cstate="print"/>
            <a:stretch>
              <a:fillRect/>
            </a:stretch>
          </p:blipFill>
          <p:spPr>
            <a:xfrm>
              <a:off x="2030251" y="5673483"/>
              <a:ext cx="28927" cy="58782"/>
            </a:xfrm>
            <a:prstGeom prst="rect">
              <a:avLst/>
            </a:prstGeom>
          </p:spPr>
        </p:pic>
        <p:sp>
          <p:nvSpPr>
            <p:cNvPr id="65" name="object 26">
              <a:extLst>
                <a:ext uri="{FF2B5EF4-FFF2-40B4-BE49-F238E27FC236}">
                  <a16:creationId xmlns="" xmlns:a16="http://schemas.microsoft.com/office/drawing/2014/main" id="{10E23435-774F-4C60-8B31-6A5306940047}"/>
                </a:ext>
              </a:extLst>
            </p:cNvPr>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66" name="object 27">
              <a:extLst>
                <a:ext uri="{FF2B5EF4-FFF2-40B4-BE49-F238E27FC236}">
                  <a16:creationId xmlns="" xmlns:a16="http://schemas.microsoft.com/office/drawing/2014/main" id="{70A2F136-F395-4A13-B8B7-EF02629C401A}"/>
                </a:ext>
              </a:extLst>
            </p:cNvPr>
            <p:cNvPicPr/>
            <p:nvPr/>
          </p:nvPicPr>
          <p:blipFill>
            <a:blip r:embed="rId27" cstate="print"/>
            <a:stretch>
              <a:fillRect/>
            </a:stretch>
          </p:blipFill>
          <p:spPr>
            <a:xfrm>
              <a:off x="2439834" y="5765177"/>
              <a:ext cx="262039" cy="198812"/>
            </a:xfrm>
            <a:prstGeom prst="rect">
              <a:avLst/>
            </a:prstGeom>
          </p:spPr>
        </p:pic>
        <p:pic>
          <p:nvPicPr>
            <p:cNvPr id="67" name="object 28">
              <a:extLst>
                <a:ext uri="{FF2B5EF4-FFF2-40B4-BE49-F238E27FC236}">
                  <a16:creationId xmlns="" xmlns:a16="http://schemas.microsoft.com/office/drawing/2014/main" id="{5FE0DCB3-866F-43C9-B3C5-F7BC32C4BB1B}"/>
                </a:ext>
              </a:extLst>
            </p:cNvPr>
            <p:cNvPicPr/>
            <p:nvPr/>
          </p:nvPicPr>
          <p:blipFill>
            <a:blip r:embed="rId28" cstate="print"/>
            <a:stretch>
              <a:fillRect/>
            </a:stretch>
          </p:blipFill>
          <p:spPr>
            <a:xfrm>
              <a:off x="970443" y="6044590"/>
              <a:ext cx="477458" cy="596290"/>
            </a:xfrm>
            <a:prstGeom prst="rect">
              <a:avLst/>
            </a:prstGeom>
          </p:spPr>
        </p:pic>
        <p:pic>
          <p:nvPicPr>
            <p:cNvPr id="68" name="object 29">
              <a:extLst>
                <a:ext uri="{FF2B5EF4-FFF2-40B4-BE49-F238E27FC236}">
                  <a16:creationId xmlns="" xmlns:a16="http://schemas.microsoft.com/office/drawing/2014/main" id="{65541EA7-1BA9-4962-B898-6563543F4D7B}"/>
                </a:ext>
              </a:extLst>
            </p:cNvPr>
            <p:cNvPicPr/>
            <p:nvPr/>
          </p:nvPicPr>
          <p:blipFill>
            <a:blip r:embed="rId29" cstate="print"/>
            <a:stretch>
              <a:fillRect/>
            </a:stretch>
          </p:blipFill>
          <p:spPr>
            <a:xfrm>
              <a:off x="1639517" y="5565101"/>
              <a:ext cx="655006" cy="845248"/>
            </a:xfrm>
            <a:prstGeom prst="rect">
              <a:avLst/>
            </a:prstGeom>
          </p:spPr>
        </p:pic>
        <p:pic>
          <p:nvPicPr>
            <p:cNvPr id="69" name="object 30">
              <a:extLst>
                <a:ext uri="{FF2B5EF4-FFF2-40B4-BE49-F238E27FC236}">
                  <a16:creationId xmlns="" xmlns:a16="http://schemas.microsoft.com/office/drawing/2014/main" id="{89F1523D-6755-4490-A1C6-39FAAD3FC963}"/>
                </a:ext>
              </a:extLst>
            </p:cNvPr>
            <p:cNvPicPr/>
            <p:nvPr/>
          </p:nvPicPr>
          <p:blipFill>
            <a:blip r:embed="rId30" cstate="print"/>
            <a:stretch>
              <a:fillRect/>
            </a:stretch>
          </p:blipFill>
          <p:spPr>
            <a:xfrm>
              <a:off x="2170366" y="7712405"/>
              <a:ext cx="99002" cy="59994"/>
            </a:xfrm>
            <a:prstGeom prst="rect">
              <a:avLst/>
            </a:prstGeom>
          </p:spPr>
        </p:pic>
        <p:pic>
          <p:nvPicPr>
            <p:cNvPr id="70" name="object 31">
              <a:extLst>
                <a:ext uri="{FF2B5EF4-FFF2-40B4-BE49-F238E27FC236}">
                  <a16:creationId xmlns="" xmlns:a16="http://schemas.microsoft.com/office/drawing/2014/main" id="{51DDB9B1-CE00-4A6B-A48B-DA976DF043E2}"/>
                </a:ext>
              </a:extLst>
            </p:cNvPr>
            <p:cNvPicPr/>
            <p:nvPr/>
          </p:nvPicPr>
          <p:blipFill>
            <a:blip r:embed="rId31" cstate="print"/>
            <a:stretch>
              <a:fillRect/>
            </a:stretch>
          </p:blipFill>
          <p:spPr>
            <a:xfrm>
              <a:off x="1331379" y="6652539"/>
              <a:ext cx="805510" cy="1119860"/>
            </a:xfrm>
            <a:prstGeom prst="rect">
              <a:avLst/>
            </a:prstGeom>
          </p:spPr>
        </p:pic>
        <p:pic>
          <p:nvPicPr>
            <p:cNvPr id="71" name="object 32">
              <a:extLst>
                <a:ext uri="{FF2B5EF4-FFF2-40B4-BE49-F238E27FC236}">
                  <a16:creationId xmlns="" xmlns:a16="http://schemas.microsoft.com/office/drawing/2014/main" id="{B764A60C-8EEE-435C-BD92-AAB281F21BFE}"/>
                </a:ext>
              </a:extLst>
            </p:cNvPr>
            <p:cNvPicPr/>
            <p:nvPr/>
          </p:nvPicPr>
          <p:blipFill>
            <a:blip r:embed="rId32" cstate="print"/>
            <a:stretch>
              <a:fillRect/>
            </a:stretch>
          </p:blipFill>
          <p:spPr>
            <a:xfrm>
              <a:off x="525468" y="5926848"/>
              <a:ext cx="1286392" cy="1772546"/>
            </a:xfrm>
            <a:prstGeom prst="rect">
              <a:avLst/>
            </a:prstGeom>
          </p:spPr>
        </p:pic>
        <p:pic>
          <p:nvPicPr>
            <p:cNvPr id="72" name="object 33">
              <a:extLst>
                <a:ext uri="{FF2B5EF4-FFF2-40B4-BE49-F238E27FC236}">
                  <a16:creationId xmlns="" xmlns:a16="http://schemas.microsoft.com/office/drawing/2014/main" id="{E94A236A-7802-4143-82EF-14ADA0355F8B}"/>
                </a:ext>
              </a:extLst>
            </p:cNvPr>
            <p:cNvPicPr/>
            <p:nvPr/>
          </p:nvPicPr>
          <p:blipFill>
            <a:blip r:embed="rId33" cstate="print"/>
            <a:stretch>
              <a:fillRect/>
            </a:stretch>
          </p:blipFill>
          <p:spPr>
            <a:xfrm>
              <a:off x="1482420" y="5815990"/>
              <a:ext cx="167128" cy="180909"/>
            </a:xfrm>
            <a:prstGeom prst="rect">
              <a:avLst/>
            </a:prstGeom>
          </p:spPr>
        </p:pic>
        <p:pic>
          <p:nvPicPr>
            <p:cNvPr id="73" name="object 34">
              <a:extLst>
                <a:ext uri="{FF2B5EF4-FFF2-40B4-BE49-F238E27FC236}">
                  <a16:creationId xmlns="" xmlns:a16="http://schemas.microsoft.com/office/drawing/2014/main" id="{75E6C968-2374-49A2-BB0D-DD3AA56DF659}"/>
                </a:ext>
              </a:extLst>
            </p:cNvPr>
            <p:cNvPicPr/>
            <p:nvPr/>
          </p:nvPicPr>
          <p:blipFill>
            <a:blip r:embed="rId34" cstate="print"/>
            <a:stretch>
              <a:fillRect/>
            </a:stretch>
          </p:blipFill>
          <p:spPr>
            <a:xfrm>
              <a:off x="972693" y="6277432"/>
              <a:ext cx="834004" cy="781924"/>
            </a:xfrm>
            <a:prstGeom prst="rect">
              <a:avLst/>
            </a:prstGeom>
          </p:spPr>
        </p:pic>
        <p:pic>
          <p:nvPicPr>
            <p:cNvPr id="74" name="object 35">
              <a:extLst>
                <a:ext uri="{FF2B5EF4-FFF2-40B4-BE49-F238E27FC236}">
                  <a16:creationId xmlns="" xmlns:a16="http://schemas.microsoft.com/office/drawing/2014/main" id="{9C76609D-C128-4A3E-B813-6070F3318761}"/>
                </a:ext>
              </a:extLst>
            </p:cNvPr>
            <p:cNvPicPr/>
            <p:nvPr/>
          </p:nvPicPr>
          <p:blipFill>
            <a:blip r:embed="rId35" cstate="print"/>
            <a:stretch>
              <a:fillRect/>
            </a:stretch>
          </p:blipFill>
          <p:spPr>
            <a:xfrm>
              <a:off x="1030846" y="6151880"/>
              <a:ext cx="103680" cy="110439"/>
            </a:xfrm>
            <a:prstGeom prst="rect">
              <a:avLst/>
            </a:prstGeom>
          </p:spPr>
        </p:pic>
        <p:pic>
          <p:nvPicPr>
            <p:cNvPr id="75" name="object 36">
              <a:extLst>
                <a:ext uri="{FF2B5EF4-FFF2-40B4-BE49-F238E27FC236}">
                  <a16:creationId xmlns="" xmlns:a16="http://schemas.microsoft.com/office/drawing/2014/main" id="{7E4AC5DE-DAB4-4308-9ED7-CD0FA4EF9EF9}"/>
                </a:ext>
              </a:extLst>
            </p:cNvPr>
            <p:cNvPicPr/>
            <p:nvPr/>
          </p:nvPicPr>
          <p:blipFill>
            <a:blip r:embed="rId36" cstate="print"/>
            <a:stretch>
              <a:fillRect/>
            </a:stretch>
          </p:blipFill>
          <p:spPr>
            <a:xfrm>
              <a:off x="834174" y="6166167"/>
              <a:ext cx="1033017" cy="656323"/>
            </a:xfrm>
            <a:prstGeom prst="rect">
              <a:avLst/>
            </a:prstGeom>
          </p:spPr>
        </p:pic>
        <p:pic>
          <p:nvPicPr>
            <p:cNvPr id="76" name="object 37">
              <a:extLst>
                <a:ext uri="{FF2B5EF4-FFF2-40B4-BE49-F238E27FC236}">
                  <a16:creationId xmlns="" xmlns:a16="http://schemas.microsoft.com/office/drawing/2014/main" id="{98673BCB-8296-4984-BE5B-F294EACFA341}"/>
                </a:ext>
              </a:extLst>
            </p:cNvPr>
            <p:cNvPicPr/>
            <p:nvPr/>
          </p:nvPicPr>
          <p:blipFill>
            <a:blip r:embed="rId37" cstate="print"/>
            <a:stretch>
              <a:fillRect/>
            </a:stretch>
          </p:blipFill>
          <p:spPr>
            <a:xfrm>
              <a:off x="965352" y="6151879"/>
              <a:ext cx="901839" cy="669366"/>
            </a:xfrm>
            <a:prstGeom prst="rect">
              <a:avLst/>
            </a:prstGeom>
          </p:spPr>
        </p:pic>
      </p:grpSp>
      <p:grpSp>
        <p:nvGrpSpPr>
          <p:cNvPr id="77" name="object 39">
            <a:extLst>
              <a:ext uri="{FF2B5EF4-FFF2-40B4-BE49-F238E27FC236}">
                <a16:creationId xmlns="" xmlns:a16="http://schemas.microsoft.com/office/drawing/2014/main" id="{AED65AB5-D3F9-4C98-AE9A-B57C95F2382B}"/>
              </a:ext>
            </a:extLst>
          </p:cNvPr>
          <p:cNvGrpSpPr/>
          <p:nvPr/>
        </p:nvGrpSpPr>
        <p:grpSpPr>
          <a:xfrm>
            <a:off x="8206930" y="5617210"/>
            <a:ext cx="1572260" cy="2155190"/>
            <a:chOff x="3688359" y="5617413"/>
            <a:chExt cx="1572260" cy="2155190"/>
          </a:xfrm>
        </p:grpSpPr>
        <p:pic>
          <p:nvPicPr>
            <p:cNvPr id="78" name="object 40">
              <a:extLst>
                <a:ext uri="{FF2B5EF4-FFF2-40B4-BE49-F238E27FC236}">
                  <a16:creationId xmlns="" xmlns:a16="http://schemas.microsoft.com/office/drawing/2014/main" id="{799B6A0D-183D-415E-896F-866D169128CD}"/>
                </a:ext>
              </a:extLst>
            </p:cNvPr>
            <p:cNvPicPr/>
            <p:nvPr/>
          </p:nvPicPr>
          <p:blipFill>
            <a:blip r:embed="rId38" cstate="print"/>
            <a:stretch>
              <a:fillRect/>
            </a:stretch>
          </p:blipFill>
          <p:spPr>
            <a:xfrm>
              <a:off x="4060431" y="7648321"/>
              <a:ext cx="94208" cy="124079"/>
            </a:xfrm>
            <a:prstGeom prst="rect">
              <a:avLst/>
            </a:prstGeom>
          </p:spPr>
        </p:pic>
        <p:pic>
          <p:nvPicPr>
            <p:cNvPr id="79" name="object 41">
              <a:extLst>
                <a:ext uri="{FF2B5EF4-FFF2-40B4-BE49-F238E27FC236}">
                  <a16:creationId xmlns="" xmlns:a16="http://schemas.microsoft.com/office/drawing/2014/main" id="{67CDF18A-2C0C-4ADB-B8B8-5C7D2A2C548F}"/>
                </a:ext>
              </a:extLst>
            </p:cNvPr>
            <p:cNvPicPr/>
            <p:nvPr/>
          </p:nvPicPr>
          <p:blipFill>
            <a:blip r:embed="rId39" cstate="print"/>
            <a:stretch>
              <a:fillRect/>
            </a:stretch>
          </p:blipFill>
          <p:spPr>
            <a:xfrm>
              <a:off x="3688359" y="5617413"/>
              <a:ext cx="1265072" cy="2115146"/>
            </a:xfrm>
            <a:prstGeom prst="rect">
              <a:avLst/>
            </a:prstGeom>
          </p:spPr>
        </p:pic>
        <p:pic>
          <p:nvPicPr>
            <p:cNvPr id="80" name="object 42">
              <a:extLst>
                <a:ext uri="{FF2B5EF4-FFF2-40B4-BE49-F238E27FC236}">
                  <a16:creationId xmlns="" xmlns:a16="http://schemas.microsoft.com/office/drawing/2014/main" id="{D5623BE2-7F7D-4C7B-A474-8C52AB66FBE4}"/>
                </a:ext>
              </a:extLst>
            </p:cNvPr>
            <p:cNvPicPr/>
            <p:nvPr/>
          </p:nvPicPr>
          <p:blipFill>
            <a:blip r:embed="rId40" cstate="print"/>
            <a:stretch>
              <a:fillRect/>
            </a:stretch>
          </p:blipFill>
          <p:spPr>
            <a:xfrm>
              <a:off x="4089057" y="6059347"/>
              <a:ext cx="1171524" cy="718134"/>
            </a:xfrm>
            <a:prstGeom prst="rect">
              <a:avLst/>
            </a:prstGeom>
          </p:spPr>
        </p:pic>
        <p:pic>
          <p:nvPicPr>
            <p:cNvPr id="81" name="object 43">
              <a:extLst>
                <a:ext uri="{FF2B5EF4-FFF2-40B4-BE49-F238E27FC236}">
                  <a16:creationId xmlns="" xmlns:a16="http://schemas.microsoft.com/office/drawing/2014/main" id="{B31863AD-D97F-48AA-9551-CA8D3ACA7599}"/>
                </a:ext>
              </a:extLst>
            </p:cNvPr>
            <p:cNvPicPr/>
            <p:nvPr/>
          </p:nvPicPr>
          <p:blipFill>
            <a:blip r:embed="rId41" cstate="print"/>
            <a:stretch>
              <a:fillRect/>
            </a:stretch>
          </p:blipFill>
          <p:spPr>
            <a:xfrm>
              <a:off x="4234388" y="6053328"/>
              <a:ext cx="1026192" cy="722788"/>
            </a:xfrm>
            <a:prstGeom prst="rect">
              <a:avLst/>
            </a:prstGeom>
          </p:spPr>
        </p:pic>
      </p:grpSp>
    </p:spTree>
    <p:extLst>
      <p:ext uri="{BB962C8B-B14F-4D97-AF65-F5344CB8AC3E}">
        <p14:creationId xmlns:p14="http://schemas.microsoft.com/office/powerpoint/2010/main" xmlns="" val="418231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11" name="object 11"/>
            <p:cNvPicPr/>
            <p:nvPr/>
          </p:nvPicPr>
          <p:blipFill>
            <a:blip r:embed="rId2" cstate="print"/>
            <a:stretch>
              <a:fillRect/>
            </a:stretch>
          </p:blipFill>
          <p:spPr>
            <a:xfrm>
              <a:off x="9217787" y="2696718"/>
              <a:ext cx="485660" cy="715777"/>
            </a:xfrm>
            <a:prstGeom prst="rect">
              <a:avLst/>
            </a:prstGeom>
          </p:spPr>
        </p:pic>
        <p:pic>
          <p:nvPicPr>
            <p:cNvPr id="12" name="object 12"/>
            <p:cNvPicPr/>
            <p:nvPr/>
          </p:nvPicPr>
          <p:blipFill>
            <a:blip r:embed="rId3" cstate="print"/>
            <a:stretch>
              <a:fillRect/>
            </a:stretch>
          </p:blipFill>
          <p:spPr>
            <a:xfrm>
              <a:off x="8735466" y="2453169"/>
              <a:ext cx="715187" cy="1284505"/>
            </a:xfrm>
            <a:prstGeom prst="rect">
              <a:avLst/>
            </a:prstGeom>
          </p:spPr>
        </p:pic>
        <p:pic>
          <p:nvPicPr>
            <p:cNvPr id="13" name="object 13"/>
            <p:cNvPicPr/>
            <p:nvPr/>
          </p:nvPicPr>
          <p:blipFill>
            <a:blip r:embed="rId4" cstate="print"/>
            <a:stretch>
              <a:fillRect/>
            </a:stretch>
          </p:blipFill>
          <p:spPr>
            <a:xfrm>
              <a:off x="9097954" y="3679469"/>
              <a:ext cx="554769" cy="852190"/>
            </a:xfrm>
            <a:prstGeom prst="rect">
              <a:avLst/>
            </a:prstGeom>
          </p:spPr>
        </p:pic>
        <p:pic>
          <p:nvPicPr>
            <p:cNvPr id="14" name="object 14"/>
            <p:cNvPicPr/>
            <p:nvPr/>
          </p:nvPicPr>
          <p:blipFill>
            <a:blip r:embed="rId5" cstate="print"/>
            <a:stretch>
              <a:fillRect/>
            </a:stretch>
          </p:blipFill>
          <p:spPr>
            <a:xfrm>
              <a:off x="9143859" y="4445330"/>
              <a:ext cx="255554" cy="3327070"/>
            </a:xfrm>
            <a:prstGeom prst="rect">
              <a:avLst/>
            </a:prstGeom>
          </p:spPr>
        </p:pic>
        <p:pic>
          <p:nvPicPr>
            <p:cNvPr id="15" name="object 15"/>
            <p:cNvPicPr/>
            <p:nvPr/>
          </p:nvPicPr>
          <p:blipFill>
            <a:blip r:embed="rId6" cstate="print"/>
            <a:stretch>
              <a:fillRect/>
            </a:stretch>
          </p:blipFill>
          <p:spPr>
            <a:xfrm>
              <a:off x="9511638" y="4449927"/>
              <a:ext cx="546761" cy="3322472"/>
            </a:xfrm>
            <a:prstGeom prst="rect">
              <a:avLst/>
            </a:prstGeom>
          </p:spPr>
        </p:pic>
        <p:pic>
          <p:nvPicPr>
            <p:cNvPr id="16" name="object 16"/>
            <p:cNvPicPr/>
            <p:nvPr/>
          </p:nvPicPr>
          <p:blipFill>
            <a:blip r:embed="rId7" cstate="print"/>
            <a:stretch>
              <a:fillRect/>
            </a:stretch>
          </p:blipFill>
          <p:spPr>
            <a:xfrm>
              <a:off x="9080406" y="2584221"/>
              <a:ext cx="311496" cy="349907"/>
            </a:xfrm>
            <a:prstGeom prst="rect">
              <a:avLst/>
            </a:prstGeom>
          </p:spPr>
        </p:pic>
        <p:pic>
          <p:nvPicPr>
            <p:cNvPr id="17" name="object 17"/>
            <p:cNvPicPr/>
            <p:nvPr/>
          </p:nvPicPr>
          <p:blipFill>
            <a:blip r:embed="rId8" cstate="print"/>
            <a:stretch>
              <a:fillRect/>
            </a:stretch>
          </p:blipFill>
          <p:spPr>
            <a:xfrm>
              <a:off x="9266542" y="2793949"/>
              <a:ext cx="66374" cy="82956"/>
            </a:xfrm>
            <a:prstGeom prst="rect">
              <a:avLst/>
            </a:prstGeom>
          </p:spPr>
        </p:pic>
        <p:pic>
          <p:nvPicPr>
            <p:cNvPr id="18" name="object 18"/>
            <p:cNvPicPr/>
            <p:nvPr/>
          </p:nvPicPr>
          <p:blipFill>
            <a:blip r:embed="rId9" cstate="print"/>
            <a:stretch>
              <a:fillRect/>
            </a:stretch>
          </p:blipFill>
          <p:spPr>
            <a:xfrm>
              <a:off x="8665486" y="2344267"/>
              <a:ext cx="137632" cy="201950"/>
            </a:xfrm>
            <a:prstGeom prst="rect">
              <a:avLst/>
            </a:prstGeom>
          </p:spPr>
        </p:pic>
        <p:pic>
          <p:nvPicPr>
            <p:cNvPr id="20" name="object 20"/>
            <p:cNvPicPr/>
            <p:nvPr/>
          </p:nvPicPr>
          <p:blipFill>
            <a:blip r:embed="rId10" cstate="print"/>
            <a:stretch>
              <a:fillRect/>
            </a:stretch>
          </p:blipFill>
          <p:spPr>
            <a:xfrm>
              <a:off x="9104324" y="5355412"/>
              <a:ext cx="954075" cy="1670634"/>
            </a:xfrm>
            <a:prstGeom prst="rect">
              <a:avLst/>
            </a:prstGeom>
          </p:spPr>
        </p:pic>
        <p:pic>
          <p:nvPicPr>
            <p:cNvPr id="21" name="object 21"/>
            <p:cNvPicPr/>
            <p:nvPr/>
          </p:nvPicPr>
          <p:blipFill>
            <a:blip r:embed="rId11" cstate="print"/>
            <a:stretch>
              <a:fillRect/>
            </a:stretch>
          </p:blipFill>
          <p:spPr>
            <a:xfrm>
              <a:off x="6375234" y="4890617"/>
              <a:ext cx="47231" cy="2881782"/>
            </a:xfrm>
            <a:prstGeom prst="rect">
              <a:avLst/>
            </a:prstGeom>
          </p:spPr>
        </p:pic>
        <p:pic>
          <p:nvPicPr>
            <p:cNvPr id="22" name="object 22"/>
            <p:cNvPicPr/>
            <p:nvPr/>
          </p:nvPicPr>
          <p:blipFill>
            <a:blip r:embed="rId12" cstate="print"/>
            <a:stretch>
              <a:fillRect/>
            </a:stretch>
          </p:blipFill>
          <p:spPr>
            <a:xfrm>
              <a:off x="4399051" y="4890617"/>
              <a:ext cx="1542389" cy="2881782"/>
            </a:xfrm>
            <a:prstGeom prst="rect">
              <a:avLst/>
            </a:prstGeom>
          </p:spPr>
        </p:pic>
        <p:pic>
          <p:nvPicPr>
            <p:cNvPr id="23" name="object 23"/>
            <p:cNvPicPr/>
            <p:nvPr/>
          </p:nvPicPr>
          <p:blipFill>
            <a:blip r:embed="rId13" cstate="print"/>
            <a:stretch>
              <a:fillRect/>
            </a:stretch>
          </p:blipFill>
          <p:spPr>
            <a:xfrm>
              <a:off x="4862804" y="4879416"/>
              <a:ext cx="1556698" cy="2892983"/>
            </a:xfrm>
            <a:prstGeom prst="rect">
              <a:avLst/>
            </a:prstGeom>
          </p:spPr>
        </p:pic>
        <p:pic>
          <p:nvPicPr>
            <p:cNvPr id="24" name="object 24"/>
            <p:cNvPicPr/>
            <p:nvPr/>
          </p:nvPicPr>
          <p:blipFill>
            <a:blip r:embed="rId14" cstate="print"/>
            <a:stretch>
              <a:fillRect/>
            </a:stretch>
          </p:blipFill>
          <p:spPr>
            <a:xfrm>
              <a:off x="5445953" y="5881598"/>
              <a:ext cx="254286" cy="277825"/>
            </a:xfrm>
            <a:prstGeom prst="rect">
              <a:avLst/>
            </a:prstGeom>
          </p:spPr>
        </p:pic>
        <p:pic>
          <p:nvPicPr>
            <p:cNvPr id="25" name="object 25"/>
            <p:cNvPicPr/>
            <p:nvPr/>
          </p:nvPicPr>
          <p:blipFill>
            <a:blip r:embed="rId15" cstate="print"/>
            <a:stretch>
              <a:fillRect/>
            </a:stretch>
          </p:blipFill>
          <p:spPr>
            <a:xfrm>
              <a:off x="5091429" y="4501489"/>
              <a:ext cx="1118108" cy="1874736"/>
            </a:xfrm>
            <a:prstGeom prst="rect">
              <a:avLst/>
            </a:prstGeom>
          </p:spPr>
        </p:pic>
        <p:pic>
          <p:nvPicPr>
            <p:cNvPr id="26" name="object 26"/>
            <p:cNvPicPr/>
            <p:nvPr/>
          </p:nvPicPr>
          <p:blipFill>
            <a:blip r:embed="rId16" cstate="print"/>
            <a:stretch>
              <a:fillRect/>
            </a:stretch>
          </p:blipFill>
          <p:spPr>
            <a:xfrm>
              <a:off x="6543344" y="3966959"/>
              <a:ext cx="376313" cy="131711"/>
            </a:xfrm>
            <a:prstGeom prst="rect">
              <a:avLst/>
            </a:prstGeom>
          </p:spPr>
        </p:pic>
        <p:pic>
          <p:nvPicPr>
            <p:cNvPr id="27" name="object 27"/>
            <p:cNvPicPr/>
            <p:nvPr/>
          </p:nvPicPr>
          <p:blipFill>
            <a:blip r:embed="rId17" cstate="print"/>
            <a:stretch>
              <a:fillRect/>
            </a:stretch>
          </p:blipFill>
          <p:spPr>
            <a:xfrm>
              <a:off x="5580626" y="3757714"/>
              <a:ext cx="365098" cy="542036"/>
            </a:xfrm>
            <a:prstGeom prst="rect">
              <a:avLst/>
            </a:prstGeom>
          </p:spPr>
        </p:pic>
        <p:pic>
          <p:nvPicPr>
            <p:cNvPr id="28" name="object 28"/>
            <p:cNvPicPr/>
            <p:nvPr/>
          </p:nvPicPr>
          <p:blipFill>
            <a:blip r:embed="rId18" cstate="print"/>
            <a:stretch>
              <a:fillRect/>
            </a:stretch>
          </p:blipFill>
          <p:spPr>
            <a:xfrm>
              <a:off x="5238293" y="4033202"/>
              <a:ext cx="1388389" cy="1183796"/>
            </a:xfrm>
            <a:prstGeom prst="rect">
              <a:avLst/>
            </a:prstGeom>
          </p:spPr>
        </p:pic>
        <p:pic>
          <p:nvPicPr>
            <p:cNvPr id="19" name="object 19"/>
            <p:cNvPicPr/>
            <p:nvPr/>
          </p:nvPicPr>
          <p:blipFill>
            <a:blip r:embed="rId19" cstate="print"/>
            <a:stretch>
              <a:fillRect/>
            </a:stretch>
          </p:blipFill>
          <p:spPr>
            <a:xfrm>
              <a:off x="8610600" y="3088830"/>
              <a:ext cx="884084" cy="443672"/>
            </a:xfrm>
            <a:prstGeom prst="rect">
              <a:avLst/>
            </a:prstGeom>
          </p:spPr>
        </p:pic>
      </p:grpSp>
      <p:sp>
        <p:nvSpPr>
          <p:cNvPr id="29" name="object 29"/>
          <p:cNvSpPr txBox="1">
            <a:spLocks noGrp="1"/>
          </p:cNvSpPr>
          <p:nvPr>
            <p:ph type="title"/>
          </p:nvPr>
        </p:nvSpPr>
        <p:spPr>
          <a:xfrm>
            <a:off x="1232382" y="1746200"/>
            <a:ext cx="3546807" cy="1490152"/>
          </a:xfrm>
          <a:prstGeom prst="rect">
            <a:avLst/>
          </a:prstGeom>
        </p:spPr>
        <p:txBody>
          <a:bodyPr vert="horz" wrap="square" lIns="0" tIns="12700" rIns="0" bIns="0" rtlCol="0">
            <a:spAutoFit/>
          </a:bodyPr>
          <a:lstStyle/>
          <a:p>
            <a:pPr marL="12700" marR="5080">
              <a:lnSpc>
                <a:spcPct val="100000"/>
              </a:lnSpc>
              <a:spcBef>
                <a:spcPts val="100"/>
              </a:spcBef>
            </a:pPr>
            <a:r>
              <a:rPr lang="el-GR" sz="2400" b="0" spc="150" dirty="0" smtClean="0">
                <a:solidFill>
                  <a:srgbClr val="1D1D1B"/>
                </a:solidFill>
                <a:latin typeface="Trebuchet MS"/>
                <a:cs typeface="Trebuchet MS"/>
              </a:rPr>
              <a:t>Οι πίνακες είναι ένας πολύ καλός τρόπος για να εμφανίζονται όλα </a:t>
            </a:r>
            <a:r>
              <a:rPr lang="el-GR" sz="2400" b="0" spc="150" dirty="0" err="1" smtClean="0">
                <a:solidFill>
                  <a:srgbClr val="1D1D1B"/>
                </a:solidFill>
                <a:latin typeface="Trebuchet MS"/>
                <a:cs typeface="Trebuchet MS"/>
              </a:rPr>
              <a:t>οπτικοποιημένα</a:t>
            </a:r>
            <a:r>
              <a:rPr lang="en-US" sz="2400" b="0" spc="150" dirty="0">
                <a:solidFill>
                  <a:srgbClr val="1D1D1B"/>
                </a:solidFill>
                <a:latin typeface="Trebuchet MS"/>
                <a:cs typeface="Trebuchet MS"/>
              </a:rPr>
              <a:t>:</a:t>
            </a:r>
            <a:r>
              <a:rPr lang="el-GR" sz="2400" b="0" spc="150" dirty="0" smtClean="0">
                <a:solidFill>
                  <a:srgbClr val="1D1D1B"/>
                </a:solidFill>
                <a:latin typeface="Trebuchet MS"/>
                <a:cs typeface="Trebuchet MS"/>
              </a:rPr>
              <a:t> </a:t>
            </a:r>
            <a:endParaRPr sz="2400" dirty="0">
              <a:latin typeface="Trebuchet MS"/>
              <a:cs typeface="Trebuchet MS"/>
            </a:endParaRPr>
          </a:p>
        </p:txBody>
      </p:sp>
      <p:sp>
        <p:nvSpPr>
          <p:cNvPr id="30" name="object 30"/>
          <p:cNvSpPr txBox="1"/>
          <p:nvPr/>
        </p:nvSpPr>
        <p:spPr>
          <a:xfrm>
            <a:off x="990600" y="3599024"/>
            <a:ext cx="3621404" cy="2526333"/>
          </a:xfrm>
          <a:prstGeom prst="rect">
            <a:avLst/>
          </a:prstGeom>
        </p:spPr>
        <p:txBody>
          <a:bodyPr vert="horz" wrap="square" lIns="0" tIns="12700" rIns="0" bIns="0" rtlCol="0">
            <a:spAutoFit/>
          </a:bodyPr>
          <a:lstStyle/>
          <a:p>
            <a:pPr marL="12700" marR="30480">
              <a:lnSpc>
                <a:spcPct val="100000"/>
              </a:lnSpc>
              <a:spcBef>
                <a:spcPts val="100"/>
              </a:spcBef>
            </a:pPr>
            <a:r>
              <a:rPr lang="el-GR" spc="-70" dirty="0" smtClean="0">
                <a:solidFill>
                  <a:srgbClr val="1D1D1B"/>
                </a:solidFill>
                <a:latin typeface="Trebuchet MS"/>
                <a:cs typeface="Trebuchet MS"/>
              </a:rPr>
              <a:t>οι </a:t>
            </a:r>
            <a:r>
              <a:rPr lang="el-GR" spc="-70" dirty="0">
                <a:solidFill>
                  <a:srgbClr val="1D1D1B"/>
                </a:solidFill>
                <a:latin typeface="Trebuchet MS"/>
                <a:cs typeface="Trebuchet MS"/>
              </a:rPr>
              <a:t>ιδέες και </a:t>
            </a:r>
            <a:r>
              <a:rPr lang="el-GR" spc="-70" dirty="0" smtClean="0">
                <a:solidFill>
                  <a:srgbClr val="1D1D1B"/>
                </a:solidFill>
                <a:latin typeface="Trebuchet MS"/>
                <a:cs typeface="Trebuchet MS"/>
              </a:rPr>
              <a:t>οι </a:t>
            </a:r>
            <a:r>
              <a:rPr lang="el-GR" spc="-70" dirty="0">
                <a:solidFill>
                  <a:srgbClr val="1D1D1B"/>
                </a:solidFill>
                <a:latin typeface="Trebuchet MS"/>
                <a:cs typeface="Trebuchet MS"/>
              </a:rPr>
              <a:t>οπτικές σας αναφορές, που υποστηρίζουν την ιδέα σας. Είναι μια εξαιρετική μέθοδος για τη δημιουργία και την προσέγγιση νέων ιδεών συλλογικά ή μεμονωμένα για να έχετε έναν οπτικό αποθετήριο των αγαπημένων σας αναφορών</a:t>
            </a:r>
            <a:r>
              <a:rPr lang="el-GR" spc="-70" dirty="0" smtClean="0">
                <a:solidFill>
                  <a:srgbClr val="1D1D1B"/>
                </a:solidFill>
                <a:latin typeface="Trebuchet MS"/>
                <a:cs typeface="Trebuchet MS"/>
              </a:rPr>
              <a:t>.</a:t>
            </a:r>
          </a:p>
          <a:p>
            <a:pPr marL="12700" marR="30480">
              <a:lnSpc>
                <a:spcPct val="100000"/>
              </a:lnSpc>
              <a:spcBef>
                <a:spcPts val="100"/>
              </a:spcBef>
            </a:pPr>
            <a:r>
              <a:rPr lang="pt-PT" sz="1800" spc="-70" dirty="0" smtClean="0">
                <a:solidFill>
                  <a:srgbClr val="1D1D1B"/>
                </a:solidFill>
                <a:latin typeface="Trebuchet MS"/>
                <a:cs typeface="Trebuchet MS"/>
              </a:rPr>
              <a:t> </a:t>
            </a:r>
            <a:endParaRPr sz="1800" dirty="0" smtClean="0">
              <a:latin typeface="Trebuchet MS"/>
              <a:cs typeface="Trebuchet MS"/>
            </a:endParaRPr>
          </a:p>
          <a:p>
            <a:pPr>
              <a:lnSpc>
                <a:spcPct val="100000"/>
              </a:lnSpc>
              <a:spcBef>
                <a:spcPts val="10"/>
              </a:spcBef>
            </a:pPr>
            <a:r>
              <a:rPr lang="en-GB" sz="1850" b="1" spc="130" dirty="0" smtClean="0">
                <a:solidFill>
                  <a:srgbClr val="1D1D1B"/>
                </a:solidFill>
                <a:latin typeface="Trebuchet MS"/>
                <a:cs typeface="Trebuchet MS"/>
                <a:hlinkClick r:id="rId20"/>
              </a:rPr>
              <a:t>Check this out</a:t>
            </a:r>
            <a:endParaRPr sz="1850" dirty="0">
              <a:latin typeface="Trebuchet MS"/>
              <a:cs typeface="Trebuchet MS"/>
            </a:endParaRPr>
          </a:p>
        </p:txBody>
      </p:sp>
      <p:sp>
        <p:nvSpPr>
          <p:cNvPr id="31" name="object 31"/>
          <p:cNvSpPr/>
          <p:nvPr/>
        </p:nvSpPr>
        <p:spPr>
          <a:xfrm>
            <a:off x="1245088" y="1125456"/>
            <a:ext cx="1885945"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lang="el-GR" b="1" spc="10" dirty="0" smtClean="0">
                <a:solidFill>
                  <a:srgbClr val="FFFFFF"/>
                </a:solidFill>
                <a:latin typeface="Trebuchet MS"/>
                <a:cs typeface="Trebuchet MS"/>
              </a:rPr>
              <a:t>Πίνακες</a:t>
            </a:r>
            <a:endParaRPr sz="1800" dirty="0">
              <a:latin typeface="Trebuchet MS"/>
              <a:cs typeface="Trebuchet MS"/>
            </a:endParaRPr>
          </a:p>
        </p:txBody>
      </p:sp>
      <p:grpSp>
        <p:nvGrpSpPr>
          <p:cNvPr id="35" name="Agrupar 34">
            <a:extLst>
              <a:ext uri="{FF2B5EF4-FFF2-40B4-BE49-F238E27FC236}">
                <a16:creationId xmlns="" xmlns:a16="http://schemas.microsoft.com/office/drawing/2014/main" id="{AF4F23CD-17BC-4592-AC3B-F78007492D15}"/>
              </a:ext>
            </a:extLst>
          </p:cNvPr>
          <p:cNvGrpSpPr/>
          <p:nvPr/>
        </p:nvGrpSpPr>
        <p:grpSpPr>
          <a:xfrm>
            <a:off x="9345616" y="1934256"/>
            <a:ext cx="394264" cy="609696"/>
            <a:chOff x="10653680" y="802487"/>
            <a:chExt cx="3983688" cy="6160435"/>
          </a:xfrm>
        </p:grpSpPr>
        <p:pic>
          <p:nvPicPr>
            <p:cNvPr id="33" name="object 4">
              <a:extLst>
                <a:ext uri="{FF2B5EF4-FFF2-40B4-BE49-F238E27FC236}">
                  <a16:creationId xmlns="" xmlns:a16="http://schemas.microsoft.com/office/drawing/2014/main" id="{675FCDA5-6747-4F11-8C52-733FEBDC0576}"/>
                </a:ext>
              </a:extLst>
            </p:cNvPr>
            <p:cNvPicPr/>
            <p:nvPr/>
          </p:nvPicPr>
          <p:blipFill>
            <a:blip r:embed="rId21" cstate="print"/>
            <a:stretch>
              <a:fillRect/>
            </a:stretch>
          </p:blipFill>
          <p:spPr>
            <a:xfrm>
              <a:off x="11886808" y="5538617"/>
              <a:ext cx="1503172" cy="1424305"/>
            </a:xfrm>
            <a:prstGeom prst="rect">
              <a:avLst/>
            </a:prstGeom>
          </p:spPr>
        </p:pic>
        <p:pic>
          <p:nvPicPr>
            <p:cNvPr id="34" name="object 5">
              <a:extLst>
                <a:ext uri="{FF2B5EF4-FFF2-40B4-BE49-F238E27FC236}">
                  <a16:creationId xmlns="" xmlns:a16="http://schemas.microsoft.com/office/drawing/2014/main" id="{70DBA78F-186D-401B-AB86-0D57B1258482}"/>
                </a:ext>
              </a:extLst>
            </p:cNvPr>
            <p:cNvPicPr/>
            <p:nvPr/>
          </p:nvPicPr>
          <p:blipFill>
            <a:blip r:embed="rId22" cstate="print"/>
            <a:stretch>
              <a:fillRect/>
            </a:stretch>
          </p:blipFill>
          <p:spPr>
            <a:xfrm>
              <a:off x="10653680" y="802487"/>
              <a:ext cx="3983688" cy="5063960"/>
            </a:xfrm>
            <a:prstGeom prst="rect">
              <a:avLst/>
            </a:prstGeom>
          </p:spPr>
        </p:pic>
      </p:grpSp>
      <p:grpSp>
        <p:nvGrpSpPr>
          <p:cNvPr id="36" name="Agrupar 35">
            <a:extLst>
              <a:ext uri="{FF2B5EF4-FFF2-40B4-BE49-F238E27FC236}">
                <a16:creationId xmlns="" xmlns:a16="http://schemas.microsoft.com/office/drawing/2014/main" id="{73E7EA48-B58E-4AB7-96BB-D4E902871B85}"/>
              </a:ext>
            </a:extLst>
          </p:cNvPr>
          <p:cNvGrpSpPr/>
          <p:nvPr/>
        </p:nvGrpSpPr>
        <p:grpSpPr>
          <a:xfrm>
            <a:off x="5472298" y="3137983"/>
            <a:ext cx="387794" cy="599691"/>
            <a:chOff x="10653680" y="802487"/>
            <a:chExt cx="3983688" cy="6160435"/>
          </a:xfrm>
        </p:grpSpPr>
        <p:pic>
          <p:nvPicPr>
            <p:cNvPr id="37" name="object 4">
              <a:extLst>
                <a:ext uri="{FF2B5EF4-FFF2-40B4-BE49-F238E27FC236}">
                  <a16:creationId xmlns="" xmlns:a16="http://schemas.microsoft.com/office/drawing/2014/main" id="{F9137663-6969-4774-A6FE-41A2B35521E2}"/>
                </a:ext>
              </a:extLst>
            </p:cNvPr>
            <p:cNvPicPr/>
            <p:nvPr/>
          </p:nvPicPr>
          <p:blipFill>
            <a:blip r:embed="rId23" cstate="print"/>
            <a:stretch>
              <a:fillRect/>
            </a:stretch>
          </p:blipFill>
          <p:spPr>
            <a:xfrm>
              <a:off x="11886808" y="5538617"/>
              <a:ext cx="1503172" cy="1424305"/>
            </a:xfrm>
            <a:prstGeom prst="rect">
              <a:avLst/>
            </a:prstGeom>
          </p:spPr>
        </p:pic>
        <p:pic>
          <p:nvPicPr>
            <p:cNvPr id="38" name="object 5">
              <a:extLst>
                <a:ext uri="{FF2B5EF4-FFF2-40B4-BE49-F238E27FC236}">
                  <a16:creationId xmlns="" xmlns:a16="http://schemas.microsoft.com/office/drawing/2014/main" id="{1EE10BF0-3B84-4088-BD92-B76B902A673F}"/>
                </a:ext>
              </a:extLst>
            </p:cNvPr>
            <p:cNvPicPr/>
            <p:nvPr/>
          </p:nvPicPr>
          <p:blipFill>
            <a:blip r:embed="rId24" cstate="print"/>
            <a:stretch>
              <a:fillRect/>
            </a:stretch>
          </p:blipFill>
          <p:spPr>
            <a:xfrm>
              <a:off x="10653680" y="802487"/>
              <a:ext cx="3983688" cy="5063960"/>
            </a:xfrm>
            <a:prstGeom prst="rect">
              <a:avLst/>
            </a:prstGeom>
          </p:spPr>
        </p:pic>
      </p:grpSp>
      <p:pic>
        <p:nvPicPr>
          <p:cNvPr id="78" name="object 42">
            <a:extLst>
              <a:ext uri="{FF2B5EF4-FFF2-40B4-BE49-F238E27FC236}">
                <a16:creationId xmlns="" xmlns:a16="http://schemas.microsoft.com/office/drawing/2014/main" id="{7CA064A1-8EBA-4431-8A93-71931707B9E4}"/>
              </a:ext>
            </a:extLst>
          </p:cNvPr>
          <p:cNvPicPr/>
          <p:nvPr/>
        </p:nvPicPr>
        <p:blipFill>
          <a:blip r:embed="rId25" cstate="print"/>
          <a:stretch>
            <a:fillRect/>
          </a:stretch>
        </p:blipFill>
        <p:spPr>
          <a:xfrm>
            <a:off x="6553200" y="2554784"/>
            <a:ext cx="2296307" cy="1407616"/>
          </a:xfrm>
          <a:prstGeom prst="rect">
            <a:avLst/>
          </a:prstGeom>
        </p:spPr>
      </p:pic>
      <p:pic>
        <p:nvPicPr>
          <p:cNvPr id="80" name="object 19">
            <a:extLst>
              <a:ext uri="{FF2B5EF4-FFF2-40B4-BE49-F238E27FC236}">
                <a16:creationId xmlns="" xmlns:a16="http://schemas.microsoft.com/office/drawing/2014/main" id="{8F968F69-BB02-4F31-B059-53CE24F34693}"/>
              </a:ext>
            </a:extLst>
          </p:cNvPr>
          <p:cNvPicPr/>
          <p:nvPr/>
        </p:nvPicPr>
        <p:blipFill>
          <a:blip r:embed="rId19" cstate="print"/>
          <a:stretch>
            <a:fillRect/>
          </a:stretch>
        </p:blipFill>
        <p:spPr>
          <a:xfrm>
            <a:off x="8640916" y="3061528"/>
            <a:ext cx="884084" cy="443672"/>
          </a:xfrm>
          <a:prstGeom prst="rect">
            <a:avLst/>
          </a:prstGeom>
        </p:spPr>
      </p:pic>
      <p:pic>
        <p:nvPicPr>
          <p:cNvPr id="81" name="object 42">
            <a:extLst>
              <a:ext uri="{FF2B5EF4-FFF2-40B4-BE49-F238E27FC236}">
                <a16:creationId xmlns="" xmlns:a16="http://schemas.microsoft.com/office/drawing/2014/main" id="{95BDC861-D2D9-440B-89A2-1DF3F6368CFA}"/>
              </a:ext>
            </a:extLst>
          </p:cNvPr>
          <p:cNvPicPr/>
          <p:nvPr/>
        </p:nvPicPr>
        <p:blipFill>
          <a:blip r:embed="rId26" cstate="print">
            <a:extLst>
              <a:ext uri="{BEBA8EAE-BF5A-486C-A8C5-ECC9F3942E4B}">
                <a14:imgProps xmlns:a14="http://schemas.microsoft.com/office/drawing/2010/main" xmlns="">
                  <a14:imgLayer r:embed="rId27">
                    <a14:imgEffect>
                      <a14:saturation sat="300000"/>
                    </a14:imgEffect>
                  </a14:imgLayer>
                </a14:imgProps>
              </a:ext>
            </a:extLst>
          </a:blip>
          <a:stretch>
            <a:fillRect/>
          </a:stretch>
        </p:blipFill>
        <p:spPr>
          <a:xfrm>
            <a:off x="6705601" y="3183895"/>
            <a:ext cx="1145702" cy="702305"/>
          </a:xfrm>
          <a:prstGeom prst="rect">
            <a:avLst/>
          </a:prstGeom>
        </p:spPr>
      </p:pic>
      <p:pic>
        <p:nvPicPr>
          <p:cNvPr id="82" name="object 42">
            <a:extLst>
              <a:ext uri="{FF2B5EF4-FFF2-40B4-BE49-F238E27FC236}">
                <a16:creationId xmlns="" xmlns:a16="http://schemas.microsoft.com/office/drawing/2014/main" id="{1DA56843-7B5E-429E-A3E3-939DAC9FF664}"/>
              </a:ext>
            </a:extLst>
          </p:cNvPr>
          <p:cNvPicPr/>
          <p:nvPr/>
        </p:nvPicPr>
        <p:blipFill>
          <a:blip r:embed="rId28" cstate="print">
            <a:extLst>
              <a:ext uri="{BEBA8EAE-BF5A-486C-A8C5-ECC9F3942E4B}">
                <a14:imgProps xmlns:a14="http://schemas.microsoft.com/office/drawing/2010/main" xmlns="">
                  <a14:imgLayer r:embed="rId27">
                    <a14:imgEffect>
                      <a14:colorTemperature colorTemp="8800"/>
                    </a14:imgEffect>
                    <a14:imgEffect>
                      <a14:saturation sat="300000"/>
                    </a14:imgEffect>
                  </a14:imgLayer>
                </a14:imgProps>
              </a:ext>
            </a:extLst>
          </a:blip>
          <a:stretch>
            <a:fillRect/>
          </a:stretch>
        </p:blipFill>
        <p:spPr>
          <a:xfrm>
            <a:off x="7312498" y="2971800"/>
            <a:ext cx="1145702" cy="702305"/>
          </a:xfrm>
          <a:prstGeom prst="rect">
            <a:avLst/>
          </a:prstGeom>
        </p:spPr>
      </p:pic>
      <p:pic>
        <p:nvPicPr>
          <p:cNvPr id="83" name="object 42">
            <a:extLst>
              <a:ext uri="{FF2B5EF4-FFF2-40B4-BE49-F238E27FC236}">
                <a16:creationId xmlns="" xmlns:a16="http://schemas.microsoft.com/office/drawing/2014/main" id="{35A4B310-6308-4983-B8A3-56DD26B0D56D}"/>
              </a:ext>
            </a:extLst>
          </p:cNvPr>
          <p:cNvPicPr/>
          <p:nvPr/>
        </p:nvPicPr>
        <p:blipFill>
          <a:blip r:embed="rId29" cstate="print">
            <a:extLst>
              <a:ext uri="{BEBA8EAE-BF5A-486C-A8C5-ECC9F3942E4B}">
                <a14:imgProps xmlns:a14="http://schemas.microsoft.com/office/drawing/2010/main" xmlns="">
                  <a14:imgLayer r:embed="rId27">
                    <a14:imgEffect>
                      <a14:colorTemperature colorTemp="4700"/>
                    </a14:imgEffect>
                    <a14:imgEffect>
                      <a14:saturation sat="300000"/>
                    </a14:imgEffect>
                  </a14:imgLayer>
                </a14:imgProps>
              </a:ext>
            </a:extLst>
          </a:blip>
          <a:stretch>
            <a:fillRect/>
          </a:stretch>
        </p:blipFill>
        <p:spPr>
          <a:xfrm>
            <a:off x="6705600" y="2743200"/>
            <a:ext cx="537570" cy="329526"/>
          </a:xfrm>
          <a:prstGeom prst="rect">
            <a:avLst/>
          </a:prstGeom>
        </p:spPr>
      </p:pic>
      <p:pic>
        <p:nvPicPr>
          <p:cNvPr id="84" name="object 42">
            <a:extLst>
              <a:ext uri="{FF2B5EF4-FFF2-40B4-BE49-F238E27FC236}">
                <a16:creationId xmlns="" xmlns:a16="http://schemas.microsoft.com/office/drawing/2014/main" id="{6F87AB13-9B38-4F0B-AA9A-EA75F86CE83D}"/>
              </a:ext>
            </a:extLst>
          </p:cNvPr>
          <p:cNvPicPr/>
          <p:nvPr/>
        </p:nvPicPr>
        <p:blipFill>
          <a:blip r:embed="rId28" cstate="print">
            <a:duotone>
              <a:prstClr val="black"/>
              <a:schemeClr val="accent3">
                <a:tint val="45000"/>
                <a:satMod val="400000"/>
              </a:schemeClr>
            </a:duotone>
            <a:extLst>
              <a:ext uri="{BEBA8EAE-BF5A-486C-A8C5-ECC9F3942E4B}">
                <a14:imgProps xmlns:a14="http://schemas.microsoft.com/office/drawing/2010/main" xmlns="">
                  <a14:imgLayer r:embed="rId27">
                    <a14:imgEffect>
                      <a14:colorTemperature colorTemp="8800"/>
                    </a14:imgEffect>
                    <a14:imgEffect>
                      <a14:saturation sat="300000"/>
                    </a14:imgEffect>
                  </a14:imgLayer>
                </a14:imgProps>
              </a:ext>
            </a:extLst>
          </a:blip>
          <a:stretch>
            <a:fillRect/>
          </a:stretch>
        </p:blipFill>
        <p:spPr>
          <a:xfrm>
            <a:off x="8131769" y="2124886"/>
            <a:ext cx="564069" cy="345769"/>
          </a:xfrm>
          <a:prstGeom prst="rect">
            <a:avLst/>
          </a:prstGeom>
        </p:spPr>
      </p:pic>
    </p:spTree>
    <p:extLst>
      <p:ext uri="{BB962C8B-B14F-4D97-AF65-F5344CB8AC3E}">
        <p14:creationId xmlns:p14="http://schemas.microsoft.com/office/powerpoint/2010/main" xmlns="" val="40712818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2103</TotalTime>
  <Words>2392</Words>
  <Application>Microsoft Office PowerPoint</Application>
  <PresentationFormat>Προσαρμογή</PresentationFormat>
  <Paragraphs>208</Paragraphs>
  <Slides>39</Slides>
  <Notes>1</Notes>
  <HiddenSlides>0</HiddenSlides>
  <MMClips>1</MMClips>
  <ScaleCrop>false</ScaleCrop>
  <HeadingPairs>
    <vt:vector size="4" baseType="variant">
      <vt:variant>
        <vt:lpstr>Θέμα</vt:lpstr>
      </vt:variant>
      <vt:variant>
        <vt:i4>1</vt:i4>
      </vt:variant>
      <vt:variant>
        <vt:lpstr>Τίτλοι διαφανειών</vt:lpstr>
      </vt:variant>
      <vt:variant>
        <vt:i4>39</vt:i4>
      </vt:variant>
    </vt:vector>
  </HeadingPairs>
  <TitlesOfParts>
    <vt:vector size="40" baseType="lpstr">
      <vt:lpstr>Office Theme</vt:lpstr>
      <vt:lpstr>Διαφάνεια 1</vt:lpstr>
      <vt:lpstr>Ορισμός &amp; Θεωρία</vt:lpstr>
      <vt:lpstr>Επιχείρηση Κουλτούρας δρόμου από Smartphone</vt:lpstr>
      <vt:lpstr>Διαφάνεια 4</vt:lpstr>
      <vt:lpstr>Διαφάνεια 5</vt:lpstr>
      <vt:lpstr>Εργαλεία &amp; Ασκήσεις</vt:lpstr>
      <vt:lpstr>1. Συνεντεύξεις</vt:lpstr>
      <vt:lpstr>Διαφάνεια 8</vt:lpstr>
      <vt:lpstr>Οι πίνακες είναι ένας πολύ καλός τρόπος για να εμφανίζονται όλα οπτικοποιημένα: </vt:lpstr>
      <vt:lpstr>Πίνακες</vt:lpstr>
      <vt:lpstr>Πίνακες</vt:lpstr>
      <vt:lpstr>Η Χαρτογράφηση νου</vt:lpstr>
      <vt:lpstr>Διαφάνεια 13</vt:lpstr>
      <vt:lpstr>Η ερώτηση Πώς θα μπορούσαμε; (How Might We?)</vt:lpstr>
      <vt:lpstr>Διαφάνεια 15</vt:lpstr>
      <vt:lpstr>Δημιουργία ιδεών</vt:lpstr>
      <vt:lpstr>Ενσυναίσθηση με τους χρήστες</vt:lpstr>
      <vt:lpstr>Street Culture</vt:lpstr>
      <vt:lpstr>Η δημιουργία πρωτοτύπων χαμηλής πιστότητας ή η δημιουργία πρωτοτύπων από χαρτόνι μπορεί να χρησιμοποιηθεί για:</vt:lpstr>
      <vt:lpstr>Διαφάνεια 20</vt:lpstr>
      <vt:lpstr>Οι μακέτες μπορούν να χρησιμοποιηθούν για:</vt:lpstr>
      <vt:lpstr>Διαφάνεια 22</vt:lpstr>
      <vt:lpstr>Πηγές πολυμέσων </vt:lpstr>
      <vt:lpstr>Διαφάνεια 24</vt:lpstr>
      <vt:lpstr>Δωρεάν διαδικτυακές πλατφόρμες:</vt:lpstr>
      <vt:lpstr>Material.io Βιβλιοθήκη πηγών</vt:lpstr>
      <vt:lpstr>Διαφάνεια 27</vt:lpstr>
      <vt:lpstr>Ένας οδηγός σχεδιασμένος ανθρωποκεντρικά από την IDEO</vt:lpstr>
      <vt:lpstr>Μελέτες  περίπτωσης </vt:lpstr>
      <vt:lpstr>MR.DHEO, PORTO</vt:lpstr>
      <vt:lpstr>Διαφάνεια 31</vt:lpstr>
      <vt:lpstr>ΕΡΓΟ EMMINENT  Ξεκινώντας την επιχείρησή σου</vt:lpstr>
      <vt:lpstr>Εκπαιδευτικές δραστηριότητες</vt:lpstr>
      <vt:lpstr>Διαφάνεια 34</vt:lpstr>
      <vt:lpstr>Άσκηση αυτοαξιολόγησης</vt:lpstr>
      <vt:lpstr>Καθορίστε τον πυρήνα της επιχείρησής σας.</vt:lpstr>
      <vt:lpstr>Πώς μοιάζει ο πελάτης-στόχος σας;</vt:lpstr>
      <vt:lpstr>Ευχαριστούμε πολύ! :)</vt:lpstr>
      <vt:lpstr>Διαφάνεια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dc:creator>DELL</dc:creator>
  <cp:lastModifiedBy>M5A78L-MLX3</cp:lastModifiedBy>
  <cp:revision>52</cp:revision>
  <dcterms:created xsi:type="dcterms:W3CDTF">2022-02-14T15:38:20Z</dcterms:created>
  <dcterms:modified xsi:type="dcterms:W3CDTF">2022-07-14T08:56:54Z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